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80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35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D361D05-D766-4F79-98F7-FC610B31D2B4}"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204203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3121903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471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81014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740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37134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181717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370735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188553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1D05-D766-4F79-98F7-FC610B31D2B4}"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37165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361D05-D766-4F79-98F7-FC610B31D2B4}"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89377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361D05-D766-4F79-98F7-FC610B31D2B4}"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406746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361D05-D766-4F79-98F7-FC610B31D2B4}"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165875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61D05-D766-4F79-98F7-FC610B31D2B4}"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194905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61D05-D766-4F79-98F7-FC610B31D2B4}"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355417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61D05-D766-4F79-98F7-FC610B31D2B4}"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335B47-A2A4-4554-90A9-8EA06DCFCDE1}" type="slidenum">
              <a:rPr lang="en-GB" smtClean="0"/>
              <a:t>‹#›</a:t>
            </a:fld>
            <a:endParaRPr lang="en-GB"/>
          </a:p>
        </p:txBody>
      </p:sp>
    </p:spTree>
    <p:extLst>
      <p:ext uri="{BB962C8B-B14F-4D97-AF65-F5344CB8AC3E}">
        <p14:creationId xmlns:p14="http://schemas.microsoft.com/office/powerpoint/2010/main" val="27701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D361D05-D766-4F79-98F7-FC610B31D2B4}" type="datetimeFigureOut">
              <a:rPr lang="en-GB" smtClean="0"/>
              <a:t>13/11/2023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5335B47-A2A4-4554-90A9-8EA06DCFCDE1}" type="slidenum">
              <a:rPr lang="en-GB" smtClean="0"/>
              <a:t>‹#›</a:t>
            </a:fld>
            <a:endParaRPr lang="en-GB"/>
          </a:p>
        </p:txBody>
      </p:sp>
    </p:spTree>
    <p:extLst>
      <p:ext uri="{BB962C8B-B14F-4D97-AF65-F5344CB8AC3E}">
        <p14:creationId xmlns:p14="http://schemas.microsoft.com/office/powerpoint/2010/main" val="307380859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61D15-A499-1D1F-344C-A9042521D6F1}"/>
              </a:ext>
            </a:extLst>
          </p:cNvPr>
          <p:cNvSpPr>
            <a:spLocks noGrp="1"/>
          </p:cNvSpPr>
          <p:nvPr>
            <p:ph type="ctrTitle"/>
          </p:nvPr>
        </p:nvSpPr>
        <p:spPr>
          <a:xfrm>
            <a:off x="5964135" y="628617"/>
            <a:ext cx="6047051" cy="3028983"/>
          </a:xfrm>
        </p:spPr>
        <p:txBody>
          <a:bodyPr>
            <a:normAutofit/>
          </a:bodyPr>
          <a:lstStyle/>
          <a:p>
            <a:pPr algn="ctr"/>
            <a:r>
              <a:rPr lang="en-GB" sz="4400" dirty="0"/>
              <a:t>Irvine royal Academy</a:t>
            </a:r>
            <a:br>
              <a:rPr lang="en-GB" sz="4400" dirty="0"/>
            </a:br>
            <a:r>
              <a:rPr lang="en-GB" sz="4400"/>
              <a:t>  YOUTH </a:t>
            </a:r>
            <a:r>
              <a:rPr lang="en-GB" sz="4400" dirty="0"/>
              <a:t>FORUM</a:t>
            </a:r>
          </a:p>
        </p:txBody>
      </p:sp>
      <p:sp>
        <p:nvSpPr>
          <p:cNvPr id="13"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lion&#10;&#10;Description automatically generated">
            <a:extLst>
              <a:ext uri="{FF2B5EF4-FFF2-40B4-BE49-F238E27FC236}">
                <a16:creationId xmlns:a16="http://schemas.microsoft.com/office/drawing/2014/main" id="{8070839D-8385-67D9-80AD-10A5CF0F90DA}"/>
              </a:ext>
            </a:extLst>
          </p:cNvPr>
          <p:cNvPicPr>
            <a:picLocks noChangeAspect="1"/>
          </p:cNvPicPr>
          <p:nvPr/>
        </p:nvPicPr>
        <p:blipFill rotWithShape="1">
          <a:blip r:embed="rId2">
            <a:extLst>
              <a:ext uri="{28A0092B-C50C-407E-A947-70E740481C1C}">
                <a14:useLocalDpi xmlns:a14="http://schemas.microsoft.com/office/drawing/2010/main" val="0"/>
              </a:ext>
            </a:extLst>
          </a:blip>
          <a:srcRect r="1" b="12812"/>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15" name="Group 14">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75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9F8AD66-CC09-4C8D-94EE-932C3785BD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EE364623-3F66-4AAD-94F8-C053CD4F13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7E37E17-44F9-4E44-8F2F-0E873C68EE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D327A4D-ADCE-482F-9F55-3B64D197A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600A8AB-CDF2-4E93-92C8-2CCB8230B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F8EE76C-974C-43A5-806B-47687FCB9B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2" name="Rectangle 31">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6F14A-8EA3-5642-B976-878B6B98B3EC}"/>
              </a:ext>
            </a:extLst>
          </p:cNvPr>
          <p:cNvSpPr>
            <a:spLocks noGrp="1"/>
          </p:cNvSpPr>
          <p:nvPr>
            <p:ph type="title"/>
          </p:nvPr>
        </p:nvSpPr>
        <p:spPr>
          <a:xfrm>
            <a:off x="5652618" y="977105"/>
            <a:ext cx="5556822" cy="1507067"/>
          </a:xfrm>
        </p:spPr>
        <p:txBody>
          <a:bodyPr vert="horz" lIns="91440" tIns="45720" rIns="91440" bIns="45720" rtlCol="0" anchor="ctr">
            <a:normAutofit/>
          </a:bodyPr>
          <a:lstStyle/>
          <a:p>
            <a:pPr algn="ctr"/>
            <a:r>
              <a:rPr lang="en-US" sz="3600" b="1" dirty="0"/>
              <a:t>what is a youth forum?</a:t>
            </a:r>
          </a:p>
        </p:txBody>
      </p:sp>
      <p:sp>
        <p:nvSpPr>
          <p:cNvPr id="34" name="Rectangle 33">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per with writing on it&#10;&#10;Description automatically generated">
            <a:extLst>
              <a:ext uri="{FF2B5EF4-FFF2-40B4-BE49-F238E27FC236}">
                <a16:creationId xmlns:a16="http://schemas.microsoft.com/office/drawing/2014/main" id="{5CB1CE5E-439B-66B3-5215-A2387FC2B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049" y="608859"/>
            <a:ext cx="3551596" cy="2767830"/>
          </a:xfrm>
          <a:prstGeom prst="rect">
            <a:avLst/>
          </a:prstGeom>
        </p:spPr>
      </p:pic>
      <p:pic>
        <p:nvPicPr>
          <p:cNvPr id="7" name="Picture 6" descr="A white paper with writing on it&#10;&#10;Description automatically generated">
            <a:extLst>
              <a:ext uri="{FF2B5EF4-FFF2-40B4-BE49-F238E27FC236}">
                <a16:creationId xmlns:a16="http://schemas.microsoft.com/office/drawing/2014/main" id="{13F6318E-EDB4-C8B8-65A1-B0AEA3280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71" y="3911947"/>
            <a:ext cx="3823897" cy="2867923"/>
          </a:xfrm>
          <a:prstGeom prst="rect">
            <a:avLst/>
          </a:prstGeom>
        </p:spPr>
      </p:pic>
      <p:sp>
        <p:nvSpPr>
          <p:cNvPr id="3" name="Text Placeholder 2">
            <a:extLst>
              <a:ext uri="{FF2B5EF4-FFF2-40B4-BE49-F238E27FC236}">
                <a16:creationId xmlns:a16="http://schemas.microsoft.com/office/drawing/2014/main" id="{D1546F5C-F3BF-9075-8E71-D6C2F56B3688}"/>
              </a:ext>
            </a:extLst>
          </p:cNvPr>
          <p:cNvSpPr>
            <a:spLocks noGrp="1"/>
          </p:cNvSpPr>
          <p:nvPr>
            <p:ph type="body" idx="1"/>
          </p:nvPr>
        </p:nvSpPr>
        <p:spPr>
          <a:xfrm>
            <a:off x="4370322" y="2873638"/>
            <a:ext cx="6952234" cy="3615267"/>
          </a:xfrm>
        </p:spPr>
        <p:txBody>
          <a:bodyPr vert="horz" lIns="91440" tIns="45720" rIns="91440" bIns="45720" rtlCol="0" anchor="ctr">
            <a:normAutofit/>
          </a:bodyPr>
          <a:lstStyle/>
          <a:p>
            <a:pPr>
              <a:buFont typeface="Wingdings 3" panose="05040102010807070707" pitchFamily="18" charset="2"/>
              <a:buChar char=""/>
            </a:pPr>
            <a:r>
              <a:rPr lang="en-US" sz="2400" b="1" dirty="0">
                <a:solidFill>
                  <a:schemeClr val="bg1"/>
                </a:solidFill>
              </a:rPr>
              <a:t>A Youth Forum is an </a:t>
            </a:r>
            <a:r>
              <a:rPr lang="en-US" sz="2400" b="1" dirty="0" err="1">
                <a:solidFill>
                  <a:schemeClr val="bg1"/>
                </a:solidFill>
              </a:rPr>
              <a:t>organised</a:t>
            </a:r>
            <a:r>
              <a:rPr lang="en-US" sz="2400" b="1" dirty="0">
                <a:solidFill>
                  <a:schemeClr val="bg1"/>
                </a:solidFill>
              </a:rPr>
              <a:t> gathering of young people that come together to engage in various activities, discussions and projects within their community, This gives young people the chance to put ideas and opinions into their local area.</a:t>
            </a:r>
          </a:p>
        </p:txBody>
      </p:sp>
      <p:grpSp>
        <p:nvGrpSpPr>
          <p:cNvPr id="36" name="Group 35">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7" name="Straight Connector 36">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137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F272-07E2-1322-DB13-DDCF5F140A93}"/>
              </a:ext>
            </a:extLst>
          </p:cNvPr>
          <p:cNvSpPr>
            <a:spLocks noGrp="1"/>
          </p:cNvSpPr>
          <p:nvPr>
            <p:ph type="title"/>
          </p:nvPr>
        </p:nvSpPr>
        <p:spPr>
          <a:xfrm>
            <a:off x="111760" y="0"/>
            <a:ext cx="13258800" cy="1239520"/>
          </a:xfrm>
        </p:spPr>
        <p:txBody>
          <a:bodyPr/>
          <a:lstStyle/>
          <a:p>
            <a:r>
              <a:rPr lang="en-GB" b="1" dirty="0"/>
              <a:t>Why should I join the  youth forum?</a:t>
            </a:r>
            <a:endParaRPr lang="en-GB" dirty="0"/>
          </a:p>
        </p:txBody>
      </p:sp>
      <p:sp>
        <p:nvSpPr>
          <p:cNvPr id="3" name="Text Placeholder 2">
            <a:extLst>
              <a:ext uri="{FF2B5EF4-FFF2-40B4-BE49-F238E27FC236}">
                <a16:creationId xmlns:a16="http://schemas.microsoft.com/office/drawing/2014/main" id="{A68653EA-F8DA-44BC-CDD5-5CEC03E1050B}"/>
              </a:ext>
            </a:extLst>
          </p:cNvPr>
          <p:cNvSpPr>
            <a:spLocks noGrp="1"/>
          </p:cNvSpPr>
          <p:nvPr>
            <p:ph type="body" idx="1"/>
          </p:nvPr>
        </p:nvSpPr>
        <p:spPr>
          <a:xfrm>
            <a:off x="0" y="619760"/>
            <a:ext cx="11704320" cy="2794000"/>
          </a:xfrm>
        </p:spPr>
        <p:txBody>
          <a:bodyPr/>
          <a:lstStyle/>
          <a:p>
            <a:r>
              <a:rPr lang="en-GB" b="1" dirty="0">
                <a:solidFill>
                  <a:schemeClr val="tx1"/>
                </a:solidFill>
              </a:rPr>
              <a:t>Social interaction and Networking</a:t>
            </a:r>
          </a:p>
          <a:p>
            <a:r>
              <a:rPr lang="en-GB" b="1" dirty="0">
                <a:solidFill>
                  <a:schemeClr val="bg1"/>
                </a:solidFill>
              </a:rPr>
              <a:t>Youth Groups provide a platform for young people to meet and interact with others in their age group, This can lead to the development of lasting friendships.</a:t>
            </a:r>
          </a:p>
        </p:txBody>
      </p:sp>
      <p:sp>
        <p:nvSpPr>
          <p:cNvPr id="5" name="TextBox 4">
            <a:extLst>
              <a:ext uri="{FF2B5EF4-FFF2-40B4-BE49-F238E27FC236}">
                <a16:creationId xmlns:a16="http://schemas.microsoft.com/office/drawing/2014/main" id="{86955B05-12D4-A493-D44A-C08EFED21FBF}"/>
              </a:ext>
            </a:extLst>
          </p:cNvPr>
          <p:cNvSpPr txBox="1"/>
          <p:nvPr/>
        </p:nvSpPr>
        <p:spPr>
          <a:xfrm>
            <a:off x="0" y="2429510"/>
            <a:ext cx="12039600" cy="4031873"/>
          </a:xfrm>
          <a:prstGeom prst="rect">
            <a:avLst/>
          </a:prstGeom>
          <a:noFill/>
        </p:spPr>
        <p:txBody>
          <a:bodyPr wrap="square" rtlCol="0">
            <a:spAutoFit/>
          </a:bodyPr>
          <a:lstStyle/>
          <a:p>
            <a:endParaRPr lang="en-GB" dirty="0"/>
          </a:p>
          <a:p>
            <a:r>
              <a:rPr lang="en-GB" sz="2000" b="1" dirty="0"/>
              <a:t>Personal growth and confidence building</a:t>
            </a:r>
          </a:p>
          <a:p>
            <a:endParaRPr lang="en-GB" dirty="0"/>
          </a:p>
          <a:p>
            <a:r>
              <a:rPr lang="en-GB" sz="2000" b="1" dirty="0">
                <a:solidFill>
                  <a:schemeClr val="bg1"/>
                </a:solidFill>
              </a:rPr>
              <a:t>Engaging in group activities and taking on responsibilities within the group can boost self-esteem and confidence, This can be particularly beneficial for shy individuals.</a:t>
            </a:r>
          </a:p>
          <a:p>
            <a:endParaRPr lang="en-GB" sz="2000" dirty="0">
              <a:solidFill>
                <a:schemeClr val="bg2">
                  <a:lumMod val="75000"/>
                </a:schemeClr>
              </a:solidFill>
            </a:endParaRPr>
          </a:p>
          <a:p>
            <a:r>
              <a:rPr lang="en-GB" sz="2000" b="1" dirty="0"/>
              <a:t>CV building</a:t>
            </a:r>
          </a:p>
          <a:p>
            <a:endParaRPr lang="en-GB" sz="2000" dirty="0"/>
          </a:p>
          <a:p>
            <a:r>
              <a:rPr lang="en-GB" sz="2000" b="1" dirty="0">
                <a:solidFill>
                  <a:schemeClr val="bg1"/>
                </a:solidFill>
              </a:rPr>
              <a:t>Participation in a youth group can be a positive addition to a CV or college/ University/ Job application. It demonstrates a commitment to community involvement and personal development.</a:t>
            </a:r>
          </a:p>
          <a:p>
            <a:endParaRPr lang="en-GB" sz="2000" dirty="0">
              <a:solidFill>
                <a:schemeClr val="bg2">
                  <a:lumMod val="75000"/>
                </a:schemeClr>
              </a:solidFill>
            </a:endParaRPr>
          </a:p>
          <a:p>
            <a:r>
              <a:rPr lang="en-GB" sz="2000" b="1" dirty="0"/>
              <a:t>And lots more…</a:t>
            </a:r>
          </a:p>
        </p:txBody>
      </p:sp>
    </p:spTree>
    <p:extLst>
      <p:ext uri="{BB962C8B-B14F-4D97-AF65-F5344CB8AC3E}">
        <p14:creationId xmlns:p14="http://schemas.microsoft.com/office/powerpoint/2010/main" val="42545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5824-A93F-C03B-A8F3-C3E89FE317E0}"/>
              </a:ext>
            </a:extLst>
          </p:cNvPr>
          <p:cNvSpPr>
            <a:spLocks noGrp="1"/>
          </p:cNvSpPr>
          <p:nvPr>
            <p:ph type="title"/>
          </p:nvPr>
        </p:nvSpPr>
        <p:spPr>
          <a:xfrm>
            <a:off x="76200" y="73025"/>
            <a:ext cx="10228263" cy="1803400"/>
          </a:xfrm>
        </p:spPr>
        <p:txBody>
          <a:bodyPr/>
          <a:lstStyle/>
          <a:p>
            <a:r>
              <a:rPr lang="en-GB" dirty="0"/>
              <a:t>Here are some examples of different things that you as a young person can get involved in as part of a youth forum.</a:t>
            </a:r>
          </a:p>
        </p:txBody>
      </p:sp>
      <p:sp>
        <p:nvSpPr>
          <p:cNvPr id="5" name="TextBox 4">
            <a:extLst>
              <a:ext uri="{FF2B5EF4-FFF2-40B4-BE49-F238E27FC236}">
                <a16:creationId xmlns:a16="http://schemas.microsoft.com/office/drawing/2014/main" id="{7DCF06EF-60E3-ADE4-E37F-B96E200FD66C}"/>
              </a:ext>
            </a:extLst>
          </p:cNvPr>
          <p:cNvSpPr txBox="1"/>
          <p:nvPr/>
        </p:nvSpPr>
        <p:spPr>
          <a:xfrm>
            <a:off x="257175" y="2178040"/>
            <a:ext cx="11620500" cy="4616648"/>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rPr>
              <a:t>Community clean-up days</a:t>
            </a:r>
          </a:p>
          <a:p>
            <a:pPr marL="285750" indent="-285750">
              <a:buFont typeface="Arial" panose="020B0604020202020204" pitchFamily="34" charset="0"/>
              <a:buChar char="•"/>
            </a:pPr>
            <a:r>
              <a:rPr lang="en-GB" sz="2000" b="1" dirty="0">
                <a:solidFill>
                  <a:schemeClr val="bg1"/>
                </a:solidFill>
              </a:rPr>
              <a:t>Street Art and Murals</a:t>
            </a:r>
          </a:p>
          <a:p>
            <a:pPr marL="285750" indent="-285750">
              <a:buFont typeface="Arial" panose="020B0604020202020204" pitchFamily="34" charset="0"/>
              <a:buChar char="•"/>
            </a:pPr>
            <a:r>
              <a:rPr lang="en-GB" sz="2000" b="1" dirty="0">
                <a:solidFill>
                  <a:schemeClr val="bg1"/>
                </a:solidFill>
              </a:rPr>
              <a:t>Community Garden Projects</a:t>
            </a:r>
          </a:p>
          <a:p>
            <a:pPr marL="285750" indent="-285750">
              <a:buFont typeface="Arial" panose="020B0604020202020204" pitchFamily="34" charset="0"/>
              <a:buChar char="•"/>
            </a:pPr>
            <a:r>
              <a:rPr lang="en-GB" sz="2000" b="1" dirty="0">
                <a:solidFill>
                  <a:schemeClr val="bg1"/>
                </a:solidFill>
              </a:rPr>
              <a:t>Public Forums and debates</a:t>
            </a:r>
          </a:p>
          <a:p>
            <a:pPr marL="285750" indent="-285750">
              <a:buFont typeface="Arial" panose="020B0604020202020204" pitchFamily="34" charset="0"/>
              <a:buChar char="•"/>
            </a:pPr>
            <a:r>
              <a:rPr lang="en-GB" sz="2000" b="1" dirty="0">
                <a:solidFill>
                  <a:schemeClr val="bg1"/>
                </a:solidFill>
              </a:rPr>
              <a:t>Skill- Building workshops</a:t>
            </a:r>
          </a:p>
          <a:p>
            <a:pPr marL="285750" indent="-285750">
              <a:buFont typeface="Arial" panose="020B0604020202020204" pitchFamily="34" charset="0"/>
              <a:buChar char="•"/>
            </a:pPr>
            <a:r>
              <a:rPr lang="en-GB" sz="2000" b="1" dirty="0">
                <a:solidFill>
                  <a:schemeClr val="bg1"/>
                </a:solidFill>
              </a:rPr>
              <a:t>Community surveys and research Projects</a:t>
            </a:r>
          </a:p>
          <a:p>
            <a:pPr marL="285750" indent="-285750">
              <a:buFont typeface="Arial" panose="020B0604020202020204" pitchFamily="34" charset="0"/>
              <a:buChar char="•"/>
            </a:pPr>
            <a:r>
              <a:rPr lang="en-GB" sz="2000" b="1" dirty="0">
                <a:solidFill>
                  <a:schemeClr val="bg1"/>
                </a:solidFill>
              </a:rPr>
              <a:t>Educational workshops</a:t>
            </a:r>
          </a:p>
          <a:p>
            <a:pPr marL="285750" indent="-285750">
              <a:buFont typeface="Arial" panose="020B0604020202020204" pitchFamily="34" charset="0"/>
              <a:buChar char="•"/>
            </a:pPr>
            <a:r>
              <a:rPr lang="en-GB" sz="2000" b="1" dirty="0">
                <a:solidFill>
                  <a:schemeClr val="bg1"/>
                </a:solidFill>
              </a:rPr>
              <a:t>Awareness campaigns</a:t>
            </a:r>
          </a:p>
          <a:p>
            <a:endParaRPr lang="en-GB" sz="2000" b="1" dirty="0">
              <a:solidFill>
                <a:schemeClr val="bg1"/>
              </a:solidFill>
            </a:endParaRPr>
          </a:p>
          <a:p>
            <a:r>
              <a:rPr lang="en-GB" sz="2400" b="1" dirty="0"/>
              <a:t>By joining the Irvine Royal Youth Forum it is an opportunity for you to put your ideas forward to make changes to your community and start up new projects that you and your peers can work on together to make a change on matters that mean most to you.</a:t>
            </a:r>
          </a:p>
          <a:p>
            <a:endParaRPr lang="en-GB" dirty="0">
              <a:solidFill>
                <a:schemeClr val="accent1">
                  <a:lumMod val="75000"/>
                </a:schemeClr>
              </a:solidFill>
            </a:endParaRPr>
          </a:p>
        </p:txBody>
      </p:sp>
    </p:spTree>
    <p:extLst>
      <p:ext uri="{BB962C8B-B14F-4D97-AF65-F5344CB8AC3E}">
        <p14:creationId xmlns:p14="http://schemas.microsoft.com/office/powerpoint/2010/main" val="136047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2BCE-9BFB-10E6-6C4F-E77B1F3EDDC9}"/>
              </a:ext>
            </a:extLst>
          </p:cNvPr>
          <p:cNvSpPr>
            <a:spLocks noGrp="1"/>
          </p:cNvSpPr>
          <p:nvPr>
            <p:ph type="title"/>
          </p:nvPr>
        </p:nvSpPr>
        <p:spPr>
          <a:xfrm>
            <a:off x="123826" y="114301"/>
            <a:ext cx="11877674" cy="1466849"/>
          </a:xfrm>
        </p:spPr>
        <p:txBody>
          <a:bodyPr/>
          <a:lstStyle/>
          <a:p>
            <a:r>
              <a:rPr lang="en-GB" dirty="0"/>
              <a:t>What does this mean for me?</a:t>
            </a:r>
          </a:p>
        </p:txBody>
      </p:sp>
      <p:sp>
        <p:nvSpPr>
          <p:cNvPr id="5" name="TextBox 4">
            <a:extLst>
              <a:ext uri="{FF2B5EF4-FFF2-40B4-BE49-F238E27FC236}">
                <a16:creationId xmlns:a16="http://schemas.microsoft.com/office/drawing/2014/main" id="{FC33380C-E4EC-C8EB-0E27-B024E931F357}"/>
              </a:ext>
            </a:extLst>
          </p:cNvPr>
          <p:cNvSpPr txBox="1"/>
          <p:nvPr/>
        </p:nvSpPr>
        <p:spPr>
          <a:xfrm>
            <a:off x="190500" y="1276350"/>
            <a:ext cx="11639550" cy="4893647"/>
          </a:xfrm>
          <a:prstGeom prst="rect">
            <a:avLst/>
          </a:prstGeom>
          <a:noFill/>
        </p:spPr>
        <p:txBody>
          <a:bodyPr wrap="square" rtlCol="0">
            <a:spAutoFit/>
          </a:bodyPr>
          <a:lstStyle/>
          <a:p>
            <a:r>
              <a:rPr lang="en-GB" sz="2400" b="1" dirty="0">
                <a:solidFill>
                  <a:schemeClr val="bg1"/>
                </a:solidFill>
              </a:rPr>
              <a:t>As a member of the Youth Forum you will be expected to:</a:t>
            </a:r>
          </a:p>
          <a:p>
            <a:endParaRPr lang="en-GB" sz="2400" b="1" dirty="0">
              <a:solidFill>
                <a:schemeClr val="bg1"/>
              </a:solidFill>
            </a:endParaRPr>
          </a:p>
          <a:p>
            <a:pPr marL="285750" indent="-285750">
              <a:buFont typeface="Arial" panose="020B0604020202020204" pitchFamily="34" charset="0"/>
              <a:buChar char="•"/>
            </a:pPr>
            <a:r>
              <a:rPr lang="en-GB" sz="2400" b="1" dirty="0">
                <a:solidFill>
                  <a:schemeClr val="bg1"/>
                </a:solidFill>
              </a:rPr>
              <a:t>Attend all meetings where possible and if not give apologies.</a:t>
            </a:r>
          </a:p>
          <a:p>
            <a:pPr marL="285750" indent="-285750">
              <a:buFont typeface="Arial" panose="020B0604020202020204" pitchFamily="34" charset="0"/>
              <a:buChar char="•"/>
            </a:pPr>
            <a:r>
              <a:rPr lang="en-GB" sz="2400" b="1" dirty="0">
                <a:solidFill>
                  <a:schemeClr val="bg1"/>
                </a:solidFill>
              </a:rPr>
              <a:t>Participate in the meetings.</a:t>
            </a:r>
          </a:p>
          <a:p>
            <a:pPr marL="285750" indent="-285750">
              <a:buFont typeface="Arial" panose="020B0604020202020204" pitchFamily="34" charset="0"/>
              <a:buChar char="•"/>
            </a:pPr>
            <a:r>
              <a:rPr lang="en-GB" sz="2400" b="1" dirty="0">
                <a:solidFill>
                  <a:schemeClr val="bg1"/>
                </a:solidFill>
              </a:rPr>
              <a:t>Be open and honest at all times.</a:t>
            </a:r>
          </a:p>
          <a:p>
            <a:pPr marL="285750" indent="-285750">
              <a:buFont typeface="Arial" panose="020B0604020202020204" pitchFamily="34" charset="0"/>
              <a:buChar char="•"/>
            </a:pPr>
            <a:r>
              <a:rPr lang="en-GB" sz="2400" b="1" dirty="0">
                <a:solidFill>
                  <a:schemeClr val="bg1"/>
                </a:solidFill>
              </a:rPr>
              <a:t>Respect other members opinions.</a:t>
            </a:r>
          </a:p>
          <a:p>
            <a:pPr marL="285750" indent="-285750">
              <a:buFont typeface="Arial" panose="020B0604020202020204" pitchFamily="34" charset="0"/>
              <a:buChar char="•"/>
            </a:pPr>
            <a:r>
              <a:rPr lang="en-GB" sz="2400" b="1" dirty="0">
                <a:solidFill>
                  <a:schemeClr val="bg1"/>
                </a:solidFill>
              </a:rPr>
              <a:t>Represent the views of young people.</a:t>
            </a:r>
          </a:p>
          <a:p>
            <a:pPr marL="285750" indent="-285750">
              <a:buFont typeface="Arial" panose="020B0604020202020204" pitchFamily="34" charset="0"/>
              <a:buChar char="•"/>
            </a:pPr>
            <a:r>
              <a:rPr lang="en-GB" sz="2400" b="1" dirty="0">
                <a:solidFill>
                  <a:schemeClr val="bg1"/>
                </a:solidFill>
              </a:rPr>
              <a:t>Represent the group at other council committee meetings where necessary.</a:t>
            </a:r>
          </a:p>
          <a:p>
            <a:endParaRPr lang="en-GB" sz="2400" b="1" dirty="0">
              <a:solidFill>
                <a:schemeClr val="bg1"/>
              </a:solidFill>
            </a:endParaRPr>
          </a:p>
          <a:p>
            <a:endParaRPr lang="en-GB" sz="2400" b="1" dirty="0">
              <a:solidFill>
                <a:schemeClr val="bg1"/>
              </a:solidFill>
            </a:endParaRPr>
          </a:p>
          <a:p>
            <a:r>
              <a:rPr lang="en-GB" sz="2400" b="1" dirty="0">
                <a:solidFill>
                  <a:schemeClr val="bg1"/>
                </a:solidFill>
              </a:rPr>
              <a:t>If you have any other questions or are interested in joining please get in touch and contact Elaine Walker at </a:t>
            </a:r>
            <a:r>
              <a:rPr lang="en-GB" sz="2400" b="1" dirty="0"/>
              <a:t>elainewalker@north-ayrshire.gov.uk</a:t>
            </a:r>
          </a:p>
        </p:txBody>
      </p:sp>
    </p:spTree>
    <p:extLst>
      <p:ext uri="{BB962C8B-B14F-4D97-AF65-F5344CB8AC3E}">
        <p14:creationId xmlns:p14="http://schemas.microsoft.com/office/powerpoint/2010/main" val="376850968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0A66DA25BDCA47B2FA253D6D511F2D" ma:contentTypeVersion="4" ma:contentTypeDescription="Create a new document." ma:contentTypeScope="" ma:versionID="325776586e84ea7af10b9275b0ac6e70">
  <xsd:schema xmlns:xsd="http://www.w3.org/2001/XMLSchema" xmlns:xs="http://www.w3.org/2001/XMLSchema" xmlns:p="http://schemas.microsoft.com/office/2006/metadata/properties" xmlns:ns3="2e9112ba-bf9d-431a-8034-8193d3947d36" targetNamespace="http://schemas.microsoft.com/office/2006/metadata/properties" ma:root="true" ma:fieldsID="906b51dc478feaaed4424601057daf67" ns3:_="">
    <xsd:import namespace="2e9112ba-bf9d-431a-8034-8193d3947d3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112ba-bf9d-431a-8034-8193d3947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e9112ba-bf9d-431a-8034-8193d3947d36" xsi:nil="true"/>
  </documentManagement>
</p:properties>
</file>

<file path=customXml/itemProps1.xml><?xml version="1.0" encoding="utf-8"?>
<ds:datastoreItem xmlns:ds="http://schemas.openxmlformats.org/officeDocument/2006/customXml" ds:itemID="{CF25732D-6F97-48AF-80F6-8B0B5FF417D0}">
  <ds:schemaRefs>
    <ds:schemaRef ds:uri="http://schemas.microsoft.com/sharepoint/v3/contenttype/forms"/>
  </ds:schemaRefs>
</ds:datastoreItem>
</file>

<file path=customXml/itemProps2.xml><?xml version="1.0" encoding="utf-8"?>
<ds:datastoreItem xmlns:ds="http://schemas.openxmlformats.org/officeDocument/2006/customXml" ds:itemID="{95C76B5F-FA18-4882-B01F-288E0AC2D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9112ba-bf9d-431a-8034-8193d3947d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8EFF28-1317-4390-8115-0198AE596CDC}">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2e9112ba-bf9d-431a-8034-8193d3947d3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Slice</Template>
  <TotalTime>226</TotalTime>
  <Words>359</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Slice</vt:lpstr>
      <vt:lpstr>Irvine royal Academy   YOUTH FORUM</vt:lpstr>
      <vt:lpstr>what is a youth forum?</vt:lpstr>
      <vt:lpstr>Why should I join the  youth forum?</vt:lpstr>
      <vt:lpstr>Here are some examples of different things that you as a young person can get involved in as part of a youth forum.</vt:lpstr>
      <vt:lpstr>What does this mean for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Irvine royal Academy          YOUTH FORUM</dc:title>
  <dc:creator>Rachel Allison ( Modern Apprentice - Youth Worker / Community Learn &amp; Dev )</dc:creator>
  <cp:lastModifiedBy>Elaine Walker ( Community Development Worker / Community Learn &amp; Dev )</cp:lastModifiedBy>
  <cp:revision>2</cp:revision>
  <dcterms:created xsi:type="dcterms:W3CDTF">2023-11-13T12:49:48Z</dcterms:created>
  <dcterms:modified xsi:type="dcterms:W3CDTF">2023-11-13T16:41:56Z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0x010100F00A66DA25BDCA47B2FA253D6D511F2D</vt:lpwstr>
  </property>
</Properties>
</file>