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00850" cy="9932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A125"/>
    <a:srgbClr val="FFFF00"/>
    <a:srgbClr val="CC99FF"/>
    <a:srgbClr val="CC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241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E7996-5E4C-460E-BDB0-5B0ABB4C791C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85" y="4780250"/>
            <a:ext cx="5440680" cy="39111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241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26D8-E1EC-425A-A5E2-B157897B9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136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87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82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96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38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16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11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99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76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95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86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31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EC130-FEDA-4049-B69E-14E8AB7DEDC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42ACD-6801-43CB-B763-16E945E18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64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qa.org.uk/sqa/93396.html" TargetMode="External"/><Relationship Id="rId3" Type="http://schemas.openxmlformats.org/officeDocument/2006/relationships/hyperlink" Target="https://www.sqa.org.uk/sqa/81287.html" TargetMode="External"/><Relationship Id="rId7" Type="http://schemas.openxmlformats.org/officeDocument/2006/relationships/hyperlink" Target="https://www.sqa.org.uk/sqa/47910.html" TargetMode="External"/><Relationship Id="rId12" Type="http://schemas.openxmlformats.org/officeDocument/2006/relationships/hyperlink" Target="https://www.myworldofwork.co.uk/tools-and-quizzes/option-choices/" TargetMode="External"/><Relationship Id="rId2" Type="http://schemas.openxmlformats.org/officeDocument/2006/relationships/hyperlink" Target="https://education.gov.scot/curriculum-for-excellence/curriculum-areas/numeracy-and-mathemat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qa.org.uk/sqa/81281.html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s://www.sqa.org.uk/sqa/47419.html" TargetMode="External"/><Relationship Id="rId10" Type="http://schemas.openxmlformats.org/officeDocument/2006/relationships/hyperlink" Target="https://www.sqa.org.uk/sqa/48507.html" TargetMode="External"/><Relationship Id="rId4" Type="http://schemas.openxmlformats.org/officeDocument/2006/relationships/hyperlink" Target="https://www.sqa.org.uk/sqa/81279.html" TargetMode="External"/><Relationship Id="rId9" Type="http://schemas.openxmlformats.org/officeDocument/2006/relationships/hyperlink" Target="https://www.sqa.org.uk/sqa/79416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159" y="100691"/>
            <a:ext cx="10515600" cy="619646"/>
          </a:xfrm>
        </p:spPr>
        <p:txBody>
          <a:bodyPr>
            <a:noAutofit/>
          </a:bodyPr>
          <a:lstStyle/>
          <a:p>
            <a:pPr algn="ctr"/>
            <a:r>
              <a:rPr lang="en-GB" sz="4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Mathematic’s</a:t>
            </a:r>
            <a:r>
              <a:rPr lang="en-GB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Pathways</a:t>
            </a:r>
            <a:endParaRPr lang="en-GB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4702" y="1112621"/>
            <a:ext cx="2120477" cy="47444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2"/>
              </a:rPr>
              <a:t>1</a:t>
            </a:r>
            <a:r>
              <a:rPr lang="en-GB" baseline="30000" dirty="0" smtClean="0">
                <a:hlinkClick r:id="rId2"/>
              </a:rPr>
              <a:t>st</a:t>
            </a:r>
            <a:r>
              <a:rPr lang="en-GB" dirty="0" smtClean="0">
                <a:hlinkClick r:id="rId2"/>
              </a:rPr>
              <a:t> Level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98803" y="1925160"/>
            <a:ext cx="2120477" cy="47444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2"/>
              </a:rPr>
              <a:t>2</a:t>
            </a:r>
            <a:r>
              <a:rPr lang="en-GB" baseline="30000" dirty="0" smtClean="0">
                <a:hlinkClick r:id="rId2"/>
              </a:rPr>
              <a:t>nd</a:t>
            </a:r>
            <a:r>
              <a:rPr lang="en-GB" dirty="0" smtClean="0">
                <a:hlinkClick r:id="rId2"/>
              </a:rPr>
              <a:t> Level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14700" y="2737700"/>
            <a:ext cx="2120477" cy="47444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2"/>
              </a:rPr>
              <a:t>3</a:t>
            </a:r>
            <a:r>
              <a:rPr lang="en-GB" baseline="30000" dirty="0" smtClean="0">
                <a:hlinkClick r:id="rId2"/>
              </a:rPr>
              <a:t>rd</a:t>
            </a:r>
            <a:r>
              <a:rPr lang="en-GB" dirty="0" smtClean="0">
                <a:hlinkClick r:id="rId2"/>
              </a:rPr>
              <a:t> Level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714700" y="3550240"/>
            <a:ext cx="2120477" cy="47444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2"/>
              </a:rPr>
              <a:t>4</a:t>
            </a:r>
            <a:r>
              <a:rPr lang="en-GB" baseline="30000" dirty="0" smtClean="0">
                <a:hlinkClick r:id="rId2"/>
              </a:rPr>
              <a:t>th</a:t>
            </a:r>
            <a:r>
              <a:rPr lang="en-GB" dirty="0" smtClean="0">
                <a:hlinkClick r:id="rId2"/>
              </a:rPr>
              <a:t> Level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526214" y="1974463"/>
            <a:ext cx="2120477" cy="4744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3"/>
              </a:rPr>
              <a:t>N3 APPs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3517551" y="2676500"/>
            <a:ext cx="2120477" cy="4744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4"/>
              </a:rPr>
              <a:t>N4 APPs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494417" y="3963483"/>
            <a:ext cx="2152271" cy="4744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N5 DUAL (</a:t>
            </a:r>
            <a:r>
              <a:rPr lang="en-GB" dirty="0" smtClean="0">
                <a:hlinkClick r:id="rId5"/>
              </a:rPr>
              <a:t>MATHS</a:t>
            </a:r>
            <a:r>
              <a:rPr lang="en-GB" dirty="0" smtClean="0"/>
              <a:t>&amp;</a:t>
            </a:r>
            <a:r>
              <a:rPr lang="en-GB" dirty="0" smtClean="0">
                <a:hlinkClick r:id="rId6"/>
              </a:rPr>
              <a:t>APPS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337724" y="1974463"/>
            <a:ext cx="2120477" cy="474443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3"/>
              </a:rPr>
              <a:t>N3 APPs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381176" y="2691160"/>
            <a:ext cx="2120477" cy="474443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4"/>
              </a:rPr>
              <a:t>N4 APPs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6337722" y="4412083"/>
            <a:ext cx="2120477" cy="474443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N5 DUAL</a:t>
            </a:r>
          </a:p>
          <a:p>
            <a:pPr algn="ctr"/>
            <a:r>
              <a:rPr lang="en-GB" dirty="0" smtClean="0"/>
              <a:t>(</a:t>
            </a:r>
            <a:r>
              <a:rPr lang="en-GB" dirty="0" smtClean="0">
                <a:hlinkClick r:id="rId5"/>
              </a:rPr>
              <a:t>MATHS</a:t>
            </a:r>
            <a:r>
              <a:rPr lang="en-GB" dirty="0" smtClean="0"/>
              <a:t>&amp;</a:t>
            </a:r>
            <a:r>
              <a:rPr lang="en-GB" dirty="0" smtClean="0">
                <a:hlinkClick r:id="rId6"/>
              </a:rPr>
              <a:t>APPS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9252361" y="3355725"/>
            <a:ext cx="2120477" cy="4744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6"/>
              </a:rPr>
              <a:t>N5 APPs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9252361" y="4018735"/>
            <a:ext cx="2120477" cy="4744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5"/>
              </a:rPr>
              <a:t>N5 MATHs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9252360" y="5506322"/>
            <a:ext cx="2120477" cy="4744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7"/>
              </a:rPr>
              <a:t>Higher MATHs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9252360" y="4840592"/>
            <a:ext cx="2120477" cy="4744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8"/>
              </a:rPr>
              <a:t>Higher APPs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6337723" y="3599543"/>
            <a:ext cx="2120477" cy="474443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6"/>
              </a:rPr>
              <a:t>N5 APPs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9252361" y="2494487"/>
            <a:ext cx="2120477" cy="4744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4"/>
              </a:rPr>
              <a:t>N4 APPs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471448" y="66371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S1/2</a:t>
            </a:r>
            <a:endParaRPr lang="en-GB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4398603" y="720337"/>
            <a:ext cx="474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S3</a:t>
            </a:r>
            <a:endParaRPr lang="en-GB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7194218" y="720337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S4</a:t>
            </a:r>
            <a:endParaRPr lang="en-GB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9944383" y="720337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S5/6</a:t>
            </a:r>
            <a:endParaRPr lang="en-GB" u="sng" dirty="0"/>
          </a:p>
        </p:txBody>
      </p:sp>
      <p:cxnSp>
        <p:nvCxnSpPr>
          <p:cNvPr id="26" name="Straight Arrow Connector 25"/>
          <p:cNvCxnSpPr>
            <a:stCxn id="4" idx="3"/>
            <a:endCxn id="8" idx="1"/>
          </p:cNvCxnSpPr>
          <p:nvPr/>
        </p:nvCxnSpPr>
        <p:spPr>
          <a:xfrm>
            <a:off x="2835179" y="1349843"/>
            <a:ext cx="691035" cy="861842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5" idx="3"/>
            <a:endCxn id="9" idx="1"/>
          </p:cNvCxnSpPr>
          <p:nvPr/>
        </p:nvCxnSpPr>
        <p:spPr>
          <a:xfrm>
            <a:off x="2819280" y="2162382"/>
            <a:ext cx="698271" cy="75134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3"/>
            <a:endCxn id="10" idx="1"/>
          </p:cNvCxnSpPr>
          <p:nvPr/>
        </p:nvCxnSpPr>
        <p:spPr>
          <a:xfrm>
            <a:off x="2835177" y="2974922"/>
            <a:ext cx="659240" cy="1225783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10" idx="1"/>
          </p:cNvCxnSpPr>
          <p:nvPr/>
        </p:nvCxnSpPr>
        <p:spPr>
          <a:xfrm>
            <a:off x="2835177" y="3787462"/>
            <a:ext cx="659240" cy="413243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3"/>
            <a:endCxn id="11" idx="1"/>
          </p:cNvCxnSpPr>
          <p:nvPr/>
        </p:nvCxnSpPr>
        <p:spPr>
          <a:xfrm>
            <a:off x="5646691" y="2211685"/>
            <a:ext cx="691033" cy="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8" idx="3"/>
            <a:endCxn id="12" idx="1"/>
          </p:cNvCxnSpPr>
          <p:nvPr/>
        </p:nvCxnSpPr>
        <p:spPr>
          <a:xfrm>
            <a:off x="5646691" y="2211685"/>
            <a:ext cx="734485" cy="716697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9" idx="3"/>
            <a:endCxn id="12" idx="1"/>
          </p:cNvCxnSpPr>
          <p:nvPr/>
        </p:nvCxnSpPr>
        <p:spPr>
          <a:xfrm>
            <a:off x="5638028" y="2913722"/>
            <a:ext cx="743148" cy="1466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9" idx="3"/>
            <a:endCxn id="19" idx="1"/>
          </p:cNvCxnSpPr>
          <p:nvPr/>
        </p:nvCxnSpPr>
        <p:spPr>
          <a:xfrm>
            <a:off x="5638028" y="2913722"/>
            <a:ext cx="699695" cy="923043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3"/>
            <a:endCxn id="19" idx="1"/>
          </p:cNvCxnSpPr>
          <p:nvPr/>
        </p:nvCxnSpPr>
        <p:spPr>
          <a:xfrm flipV="1">
            <a:off x="5646688" y="3836765"/>
            <a:ext cx="691035" cy="36394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0" idx="3"/>
            <a:endCxn id="14" idx="1"/>
          </p:cNvCxnSpPr>
          <p:nvPr/>
        </p:nvCxnSpPr>
        <p:spPr>
          <a:xfrm>
            <a:off x="5646688" y="4200705"/>
            <a:ext cx="691034" cy="448600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1" idx="3"/>
            <a:endCxn id="20" idx="1"/>
          </p:cNvCxnSpPr>
          <p:nvPr/>
        </p:nvCxnSpPr>
        <p:spPr>
          <a:xfrm>
            <a:off x="8458201" y="2211685"/>
            <a:ext cx="794160" cy="520024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2" idx="3"/>
            <a:endCxn id="15" idx="1"/>
          </p:cNvCxnSpPr>
          <p:nvPr/>
        </p:nvCxnSpPr>
        <p:spPr>
          <a:xfrm>
            <a:off x="8501653" y="2928382"/>
            <a:ext cx="750708" cy="664565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9" idx="3"/>
            <a:endCxn id="16" idx="1"/>
          </p:cNvCxnSpPr>
          <p:nvPr/>
        </p:nvCxnSpPr>
        <p:spPr>
          <a:xfrm>
            <a:off x="8458200" y="3836765"/>
            <a:ext cx="794161" cy="419192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9" idx="3"/>
            <a:endCxn id="18" idx="1"/>
          </p:cNvCxnSpPr>
          <p:nvPr/>
        </p:nvCxnSpPr>
        <p:spPr>
          <a:xfrm>
            <a:off x="8458200" y="3836765"/>
            <a:ext cx="794160" cy="1241049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4" idx="3"/>
            <a:endCxn id="18" idx="1"/>
          </p:cNvCxnSpPr>
          <p:nvPr/>
        </p:nvCxnSpPr>
        <p:spPr>
          <a:xfrm>
            <a:off x="8458199" y="4649305"/>
            <a:ext cx="794161" cy="428509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4" idx="3"/>
            <a:endCxn id="17" idx="1"/>
          </p:cNvCxnSpPr>
          <p:nvPr/>
        </p:nvCxnSpPr>
        <p:spPr>
          <a:xfrm>
            <a:off x="8458199" y="4649305"/>
            <a:ext cx="794161" cy="1094239"/>
          </a:xfrm>
          <a:prstGeom prst="straightConnector1">
            <a:avLst/>
          </a:prstGeom>
          <a:ln w="28575">
            <a:solidFill>
              <a:schemeClr val="tx1"/>
            </a:solidFill>
            <a:tailEnd type="stealth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180694" y="720337"/>
            <a:ext cx="0" cy="57670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5976309" y="704312"/>
            <a:ext cx="0" cy="57670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8771924" y="688287"/>
            <a:ext cx="0" cy="57670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690309" y="5472892"/>
            <a:ext cx="4572000" cy="11803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hlinkClick r:id="rId9"/>
              </a:rPr>
              <a:t>Personal Finance Award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is also offered to our S5/6 Cohort at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Level 4</a:t>
            </a:r>
            <a:r>
              <a:rPr lang="en-GB" dirty="0">
                <a:solidFill>
                  <a:schemeClr val="tx1"/>
                </a:solidFill>
              </a:rPr>
              <a:t>,</a:t>
            </a:r>
            <a:r>
              <a:rPr lang="en-GB" dirty="0" smtClean="0">
                <a:solidFill>
                  <a:schemeClr val="tx1"/>
                </a:solidFill>
              </a:rPr>
              <a:t> Level 5 and Level 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252360" y="6234092"/>
            <a:ext cx="2120477" cy="545399"/>
          </a:xfrm>
          <a:prstGeom prst="rect">
            <a:avLst/>
          </a:prstGeom>
          <a:solidFill>
            <a:schemeClr val="accent4"/>
          </a:solidFill>
          <a:ln>
            <a:solidFill>
              <a:srgbClr val="E7A1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10"/>
              </a:rPr>
              <a:t>Advanced Higher MATHs</a:t>
            </a:r>
            <a:endParaRPr lang="en-GB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0322956" y="5899670"/>
            <a:ext cx="1" cy="301309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" name="Picture 7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5080" y="5206212"/>
            <a:ext cx="2557972" cy="994767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254358" y="6183625"/>
            <a:ext cx="2819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hlinkClick r:id="rId12"/>
              </a:rPr>
              <a:t>Click here </a:t>
            </a:r>
            <a:r>
              <a:rPr lang="en-GB" dirty="0" smtClean="0"/>
              <a:t>for information on Career’s in Mathematics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55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74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Mathematic’s Pathways</vt:lpstr>
    </vt:vector>
  </TitlesOfParts>
  <Company>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Mathematics Department…</dc:title>
  <dc:creator>LHamilton</dc:creator>
  <cp:lastModifiedBy>SMurray</cp:lastModifiedBy>
  <cp:revision>19</cp:revision>
  <cp:lastPrinted>2024-09-13T14:13:41Z</cp:lastPrinted>
  <dcterms:created xsi:type="dcterms:W3CDTF">2024-06-04T10:15:08Z</dcterms:created>
  <dcterms:modified xsi:type="dcterms:W3CDTF">2024-09-19T21:02:11Z</dcterms:modified>
</cp:coreProperties>
</file>