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4" r:id="rId8"/>
    <p:sldId id="261"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TOLERANCES</a:t>
            </a:r>
            <a:endParaRPr lang="en-GB" dirty="0"/>
          </a:p>
        </p:txBody>
      </p:sp>
      <p:sp>
        <p:nvSpPr>
          <p:cNvPr id="3" name="Subtitle 2"/>
          <p:cNvSpPr>
            <a:spLocks noGrp="1"/>
          </p:cNvSpPr>
          <p:nvPr>
            <p:ph type="subTitle" idx="1"/>
          </p:nvPr>
        </p:nvSpPr>
        <p:spPr/>
        <p:txBody>
          <a:bodyPr/>
          <a:lstStyle/>
          <a:p>
            <a:r>
              <a:rPr lang="en-GB" dirty="0" smtClean="0"/>
              <a:t>Advanced Higher Graphic Communication</a:t>
            </a:r>
            <a:endParaRPr lang="en-GB" dirty="0"/>
          </a:p>
        </p:txBody>
      </p:sp>
    </p:spTree>
    <p:extLst>
      <p:ext uri="{BB962C8B-B14F-4D97-AF65-F5344CB8AC3E}">
        <p14:creationId xmlns:p14="http://schemas.microsoft.com/office/powerpoint/2010/main" val="336829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6378" y="1878227"/>
            <a:ext cx="7710617" cy="646331"/>
          </a:xfrm>
          <a:prstGeom prst="rect">
            <a:avLst/>
          </a:prstGeom>
          <a:noFill/>
        </p:spPr>
        <p:txBody>
          <a:bodyPr wrap="square" rtlCol="0">
            <a:spAutoFit/>
          </a:bodyPr>
          <a:lstStyle/>
          <a:p>
            <a:r>
              <a:rPr lang="en-GB" dirty="0" smtClean="0"/>
              <a:t>Tolerances can also be applied to Angular dimensions (i.e. angles in degrees) or Surface Texture indicators.</a:t>
            </a:r>
            <a:endParaRPr lang="en-GB" dirty="0"/>
          </a:p>
        </p:txBody>
      </p:sp>
      <p:sp>
        <p:nvSpPr>
          <p:cNvPr id="3" name="TextBox 2"/>
          <p:cNvSpPr txBox="1"/>
          <p:nvPr/>
        </p:nvSpPr>
        <p:spPr>
          <a:xfrm>
            <a:off x="3624649" y="3352800"/>
            <a:ext cx="5132173" cy="2585323"/>
          </a:xfrm>
          <a:prstGeom prst="rect">
            <a:avLst/>
          </a:prstGeom>
          <a:noFill/>
        </p:spPr>
        <p:txBody>
          <a:bodyPr wrap="square" rtlCol="0">
            <a:spAutoFit/>
          </a:bodyPr>
          <a:lstStyle/>
          <a:p>
            <a:r>
              <a:rPr lang="en-GB" dirty="0" smtClean="0"/>
              <a:t>Surface finishes are indicated on CAD drawings by the following symbol:</a:t>
            </a:r>
          </a:p>
          <a:p>
            <a:endParaRPr lang="en-GB" dirty="0"/>
          </a:p>
          <a:p>
            <a:endParaRPr lang="en-GB" dirty="0" smtClean="0"/>
          </a:p>
          <a:p>
            <a:endParaRPr lang="en-GB" dirty="0"/>
          </a:p>
          <a:p>
            <a:endParaRPr lang="en-GB" dirty="0" smtClean="0"/>
          </a:p>
          <a:p>
            <a:r>
              <a:rPr lang="en-GB" dirty="0" smtClean="0"/>
              <a:t>This is referred to as the machining symbol.</a:t>
            </a:r>
          </a:p>
          <a:p>
            <a:r>
              <a:rPr lang="en-GB" dirty="0" smtClean="0"/>
              <a:t>Numbers next to it indicate the quality of finish required, </a:t>
            </a:r>
            <a:r>
              <a:rPr lang="en-GB" dirty="0" err="1" smtClean="0"/>
              <a:t>eg</a:t>
            </a:r>
            <a:r>
              <a:rPr lang="en-GB" dirty="0" smtClean="0"/>
              <a:t>, how smooth it is ground.</a:t>
            </a:r>
            <a:endParaRPr lang="en-GB" dirty="0"/>
          </a:p>
        </p:txBody>
      </p:sp>
      <p:cxnSp>
        <p:nvCxnSpPr>
          <p:cNvPr id="7" name="Straight Connector 6"/>
          <p:cNvCxnSpPr/>
          <p:nvPr/>
        </p:nvCxnSpPr>
        <p:spPr>
          <a:xfrm flipH="1">
            <a:off x="5947719" y="4217773"/>
            <a:ext cx="510746" cy="7496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774724" y="4720281"/>
            <a:ext cx="172995" cy="247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766486" y="4712043"/>
            <a:ext cx="354228" cy="8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66486" y="4217772"/>
            <a:ext cx="568411" cy="523220"/>
          </a:xfrm>
          <a:prstGeom prst="rect">
            <a:avLst/>
          </a:prstGeom>
          <a:noFill/>
        </p:spPr>
        <p:txBody>
          <a:bodyPr wrap="square" rtlCol="0">
            <a:spAutoFit/>
          </a:bodyPr>
          <a:lstStyle/>
          <a:p>
            <a:r>
              <a:rPr lang="en-GB" sz="1400" dirty="0" smtClean="0"/>
              <a:t>1.6</a:t>
            </a:r>
          </a:p>
          <a:p>
            <a:r>
              <a:rPr lang="en-GB" sz="1400" dirty="0" smtClean="0"/>
              <a:t>0.4</a:t>
            </a:r>
            <a:endParaRPr lang="en-GB" sz="1400" dirty="0"/>
          </a:p>
        </p:txBody>
      </p:sp>
    </p:spTree>
    <p:extLst>
      <p:ext uri="{BB962C8B-B14F-4D97-AF65-F5344CB8AC3E}">
        <p14:creationId xmlns:p14="http://schemas.microsoft.com/office/powerpoint/2010/main" val="339114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706" y="838463"/>
            <a:ext cx="7504494" cy="5578813"/>
          </a:xfrm>
          <a:prstGeom prst="rect">
            <a:avLst/>
          </a:prstGeom>
        </p:spPr>
      </p:pic>
      <p:sp>
        <p:nvSpPr>
          <p:cNvPr id="3" name="TextBox 2"/>
          <p:cNvSpPr txBox="1"/>
          <p:nvPr/>
        </p:nvSpPr>
        <p:spPr>
          <a:xfrm>
            <a:off x="370703" y="1746422"/>
            <a:ext cx="3484605" cy="1754326"/>
          </a:xfrm>
          <a:prstGeom prst="rect">
            <a:avLst/>
          </a:prstGeom>
          <a:noFill/>
        </p:spPr>
        <p:txBody>
          <a:bodyPr wrap="square" rtlCol="0">
            <a:spAutoFit/>
          </a:bodyPr>
          <a:lstStyle/>
          <a:p>
            <a:r>
              <a:rPr lang="en-GB" dirty="0" smtClean="0"/>
              <a:t>What is the largest tolerance when fitting the two items together?</a:t>
            </a:r>
          </a:p>
          <a:p>
            <a:endParaRPr lang="en-GB" dirty="0" smtClean="0"/>
          </a:p>
          <a:p>
            <a:r>
              <a:rPr lang="en-GB" dirty="0" smtClean="0"/>
              <a:t>What is the smallest tolerance?</a:t>
            </a:r>
            <a:endParaRPr lang="en-GB" dirty="0"/>
          </a:p>
        </p:txBody>
      </p:sp>
    </p:spTree>
    <p:extLst>
      <p:ext uri="{BB962C8B-B14F-4D97-AF65-F5344CB8AC3E}">
        <p14:creationId xmlns:p14="http://schemas.microsoft.com/office/powerpoint/2010/main" val="2266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211" y="1787611"/>
            <a:ext cx="9852454" cy="1200329"/>
          </a:xfrm>
          <a:prstGeom prst="rect">
            <a:avLst/>
          </a:prstGeom>
          <a:noFill/>
        </p:spPr>
        <p:txBody>
          <a:bodyPr wrap="square" rtlCol="0">
            <a:spAutoFit/>
          </a:bodyPr>
          <a:lstStyle/>
          <a:p>
            <a:r>
              <a:rPr lang="en-GB" dirty="0" smtClean="0"/>
              <a:t>In manufacturing, tolerances in dimensions are very important. </a:t>
            </a:r>
          </a:p>
          <a:p>
            <a:r>
              <a:rPr lang="en-GB" dirty="0" smtClean="0"/>
              <a:t>If items are not made to a certain tolerance, then the pieces may not fit together.</a:t>
            </a:r>
          </a:p>
          <a:p>
            <a:r>
              <a:rPr lang="en-GB" dirty="0" smtClean="0"/>
              <a:t>Depending on the precision required for the object will affect how precise the tolerance needs to be.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269" y="2756071"/>
            <a:ext cx="6746789" cy="3795069"/>
          </a:xfrm>
          <a:prstGeom prst="rect">
            <a:avLst/>
          </a:prstGeom>
        </p:spPr>
      </p:pic>
    </p:spTree>
    <p:extLst>
      <p:ext uri="{BB962C8B-B14F-4D97-AF65-F5344CB8AC3E}">
        <p14:creationId xmlns:p14="http://schemas.microsoft.com/office/powerpoint/2010/main" val="286163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108" y="1828800"/>
            <a:ext cx="8608541" cy="3693319"/>
          </a:xfrm>
          <a:prstGeom prst="rect">
            <a:avLst/>
          </a:prstGeom>
          <a:noFill/>
        </p:spPr>
        <p:txBody>
          <a:bodyPr wrap="square" rtlCol="0">
            <a:spAutoFit/>
          </a:bodyPr>
          <a:lstStyle/>
          <a:p>
            <a:r>
              <a:rPr lang="en-GB" dirty="0" smtClean="0"/>
              <a:t>A 20mm drill is used to make a hole in a piece of wood.</a:t>
            </a:r>
          </a:p>
          <a:p>
            <a:r>
              <a:rPr lang="en-GB" dirty="0" smtClean="0"/>
              <a:t>A 20mm round piece of dowel is to be inserted in the hole – will it fit?</a:t>
            </a:r>
          </a:p>
          <a:p>
            <a:endParaRPr lang="en-GB" dirty="0"/>
          </a:p>
          <a:p>
            <a:r>
              <a:rPr lang="en-GB" dirty="0" smtClean="0"/>
              <a:t>The answer depends on tolerances.</a:t>
            </a:r>
          </a:p>
          <a:p>
            <a:endParaRPr lang="en-GB" dirty="0"/>
          </a:p>
          <a:p>
            <a:r>
              <a:rPr lang="en-GB" dirty="0" smtClean="0"/>
              <a:t>The drill is nominally 20mm. If it is measured very precisely, it could be 20.08mm in size. Alternatively, it might be slightly smaller in size, </a:t>
            </a:r>
            <a:r>
              <a:rPr lang="en-GB" dirty="0" err="1" smtClean="0"/>
              <a:t>eg</a:t>
            </a:r>
            <a:r>
              <a:rPr lang="en-GB" dirty="0" smtClean="0"/>
              <a:t> 19.97mm. The latter may be due to wear and tear, the former due to the drill heating and expanding.</a:t>
            </a:r>
          </a:p>
          <a:p>
            <a:endParaRPr lang="en-GB" dirty="0"/>
          </a:p>
          <a:p>
            <a:r>
              <a:rPr lang="en-GB" dirty="0" smtClean="0"/>
              <a:t>The stick is also nominally 20mm in size. If it was slightly smaller, it may fit in the hole. Wood can expand and shrink due to heat and moisture content, so some days it may fit, on others it might not.</a:t>
            </a:r>
            <a:endParaRPr lang="en-GB" dirty="0"/>
          </a:p>
        </p:txBody>
      </p:sp>
    </p:spTree>
    <p:extLst>
      <p:ext uri="{BB962C8B-B14F-4D97-AF65-F5344CB8AC3E}">
        <p14:creationId xmlns:p14="http://schemas.microsoft.com/office/powerpoint/2010/main" val="384498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065" y="1771135"/>
            <a:ext cx="8847438" cy="1754326"/>
          </a:xfrm>
          <a:prstGeom prst="rect">
            <a:avLst/>
          </a:prstGeom>
          <a:noFill/>
        </p:spPr>
        <p:txBody>
          <a:bodyPr wrap="square" rtlCol="0">
            <a:spAutoFit/>
          </a:bodyPr>
          <a:lstStyle/>
          <a:p>
            <a:r>
              <a:rPr lang="en-GB" dirty="0" smtClean="0"/>
              <a:t>To ensure components fit together, tolerances in their sizes are used.</a:t>
            </a:r>
          </a:p>
          <a:p>
            <a:r>
              <a:rPr lang="en-GB" dirty="0" smtClean="0"/>
              <a:t>Some industries, </a:t>
            </a:r>
            <a:r>
              <a:rPr lang="en-GB" dirty="0" err="1" smtClean="0"/>
              <a:t>eg</a:t>
            </a:r>
            <a:r>
              <a:rPr lang="en-GB" dirty="0" smtClean="0"/>
              <a:t> Space, Micro Engineering, will need very precise tolerances. Others, </a:t>
            </a:r>
            <a:r>
              <a:rPr lang="en-GB" dirty="0" err="1" smtClean="0"/>
              <a:t>eg</a:t>
            </a:r>
            <a:r>
              <a:rPr lang="en-GB" dirty="0" smtClean="0"/>
              <a:t>. Fence-building, may not.</a:t>
            </a:r>
          </a:p>
          <a:p>
            <a:endParaRPr lang="en-GB" dirty="0"/>
          </a:p>
          <a:p>
            <a:r>
              <a:rPr lang="en-GB" dirty="0" smtClean="0"/>
              <a:t>In SQA exams, you will not only need to be aware of tolerances, but also be able to calculate sizes. (especially the latter!)</a:t>
            </a:r>
            <a:endParaRPr lang="en-GB" dirty="0"/>
          </a:p>
        </p:txBody>
      </p:sp>
    </p:spTree>
    <p:extLst>
      <p:ext uri="{BB962C8B-B14F-4D97-AF65-F5344CB8AC3E}">
        <p14:creationId xmlns:p14="http://schemas.microsoft.com/office/powerpoint/2010/main" val="42956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3254" y="1655805"/>
            <a:ext cx="9794789" cy="369332"/>
          </a:xfrm>
          <a:prstGeom prst="rect">
            <a:avLst/>
          </a:prstGeom>
          <a:noFill/>
        </p:spPr>
        <p:txBody>
          <a:bodyPr wrap="square" rtlCol="0">
            <a:spAutoFit/>
          </a:bodyPr>
          <a:lstStyle/>
          <a:p>
            <a:r>
              <a:rPr lang="en-GB" dirty="0" smtClean="0"/>
              <a:t>What is the Maximum and Minimum size indicated by the following dimension?</a:t>
            </a:r>
          </a:p>
        </p:txBody>
      </p:sp>
      <p:cxnSp>
        <p:nvCxnSpPr>
          <p:cNvPr id="4" name="Straight Arrow Connector 3"/>
          <p:cNvCxnSpPr/>
          <p:nvPr/>
        </p:nvCxnSpPr>
        <p:spPr>
          <a:xfrm>
            <a:off x="2858530" y="3550508"/>
            <a:ext cx="515688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50292" y="322923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15416" y="322923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90302" y="3181176"/>
            <a:ext cx="1120346" cy="369332"/>
          </a:xfrm>
          <a:prstGeom prst="rect">
            <a:avLst/>
          </a:prstGeom>
          <a:noFill/>
        </p:spPr>
        <p:txBody>
          <a:bodyPr wrap="square" rtlCol="0">
            <a:spAutoFit/>
          </a:bodyPr>
          <a:lstStyle/>
          <a:p>
            <a:r>
              <a:rPr lang="en-GB" dirty="0" smtClean="0"/>
              <a:t>300±0.5</a:t>
            </a:r>
            <a:endParaRPr lang="en-GB" dirty="0"/>
          </a:p>
        </p:txBody>
      </p:sp>
      <p:sp>
        <p:nvSpPr>
          <p:cNvPr id="9" name="TextBox 8"/>
          <p:cNvSpPr txBox="1"/>
          <p:nvPr/>
        </p:nvSpPr>
        <p:spPr>
          <a:xfrm>
            <a:off x="4852086" y="4802659"/>
            <a:ext cx="3649363" cy="923330"/>
          </a:xfrm>
          <a:prstGeom prst="rect">
            <a:avLst/>
          </a:prstGeom>
          <a:noFill/>
        </p:spPr>
        <p:txBody>
          <a:bodyPr wrap="square" rtlCol="0">
            <a:spAutoFit/>
          </a:bodyPr>
          <a:lstStyle/>
          <a:p>
            <a:r>
              <a:rPr lang="en-GB" dirty="0" smtClean="0"/>
              <a:t>Answer=</a:t>
            </a:r>
          </a:p>
          <a:p>
            <a:r>
              <a:rPr lang="en-GB" dirty="0" smtClean="0"/>
              <a:t>300 + 0.5 = 300.5</a:t>
            </a:r>
          </a:p>
          <a:p>
            <a:r>
              <a:rPr lang="en-GB" dirty="0" smtClean="0"/>
              <a:t>300 – 0.5 = 299.5</a:t>
            </a:r>
            <a:endParaRPr lang="en-GB" dirty="0"/>
          </a:p>
        </p:txBody>
      </p:sp>
    </p:spTree>
    <p:extLst>
      <p:ext uri="{BB962C8B-B14F-4D97-AF65-F5344CB8AC3E}">
        <p14:creationId xmlns:p14="http://schemas.microsoft.com/office/powerpoint/2010/main" val="20362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3254" y="1655805"/>
            <a:ext cx="9794789" cy="369332"/>
          </a:xfrm>
          <a:prstGeom prst="rect">
            <a:avLst/>
          </a:prstGeom>
          <a:noFill/>
        </p:spPr>
        <p:txBody>
          <a:bodyPr wrap="square" rtlCol="0">
            <a:spAutoFit/>
          </a:bodyPr>
          <a:lstStyle/>
          <a:p>
            <a:r>
              <a:rPr lang="en-GB" dirty="0" smtClean="0"/>
              <a:t>What is the Maximum and Minimum size indicated by the following dimension?</a:t>
            </a:r>
          </a:p>
        </p:txBody>
      </p:sp>
      <p:cxnSp>
        <p:nvCxnSpPr>
          <p:cNvPr id="4" name="Straight Arrow Connector 3"/>
          <p:cNvCxnSpPr/>
          <p:nvPr/>
        </p:nvCxnSpPr>
        <p:spPr>
          <a:xfrm>
            <a:off x="2858530" y="3550508"/>
            <a:ext cx="515688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50292" y="322923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15416" y="322923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90302" y="3181176"/>
            <a:ext cx="1330412" cy="369332"/>
          </a:xfrm>
          <a:prstGeom prst="rect">
            <a:avLst/>
          </a:prstGeom>
          <a:noFill/>
        </p:spPr>
        <p:txBody>
          <a:bodyPr wrap="square" rtlCol="0">
            <a:spAutoFit/>
          </a:bodyPr>
          <a:lstStyle/>
          <a:p>
            <a:r>
              <a:rPr lang="en-GB" dirty="0" smtClean="0"/>
              <a:t>275±0.25</a:t>
            </a:r>
            <a:endParaRPr lang="en-GB" dirty="0"/>
          </a:p>
        </p:txBody>
      </p:sp>
      <p:sp>
        <p:nvSpPr>
          <p:cNvPr id="9" name="TextBox 8"/>
          <p:cNvSpPr txBox="1"/>
          <p:nvPr/>
        </p:nvSpPr>
        <p:spPr>
          <a:xfrm>
            <a:off x="4852086" y="4802659"/>
            <a:ext cx="3649363" cy="923330"/>
          </a:xfrm>
          <a:prstGeom prst="rect">
            <a:avLst/>
          </a:prstGeom>
          <a:noFill/>
        </p:spPr>
        <p:txBody>
          <a:bodyPr wrap="square" rtlCol="0">
            <a:spAutoFit/>
          </a:bodyPr>
          <a:lstStyle/>
          <a:p>
            <a:r>
              <a:rPr lang="en-GB" dirty="0" smtClean="0"/>
              <a:t>Answer=</a:t>
            </a:r>
          </a:p>
          <a:p>
            <a:r>
              <a:rPr lang="en-GB" dirty="0" smtClean="0"/>
              <a:t>275 + 0.25 = 275.25</a:t>
            </a:r>
          </a:p>
          <a:p>
            <a:r>
              <a:rPr lang="en-GB" dirty="0" smtClean="0"/>
              <a:t>275 – 0.25 = 274.75</a:t>
            </a:r>
            <a:endParaRPr lang="en-GB" dirty="0"/>
          </a:p>
        </p:txBody>
      </p:sp>
    </p:spTree>
    <p:extLst>
      <p:ext uri="{BB962C8B-B14F-4D97-AF65-F5344CB8AC3E}">
        <p14:creationId xmlns:p14="http://schemas.microsoft.com/office/powerpoint/2010/main" val="4682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3254" y="1655805"/>
            <a:ext cx="9794789" cy="369332"/>
          </a:xfrm>
          <a:prstGeom prst="rect">
            <a:avLst/>
          </a:prstGeom>
          <a:noFill/>
        </p:spPr>
        <p:txBody>
          <a:bodyPr wrap="square" rtlCol="0">
            <a:spAutoFit/>
          </a:bodyPr>
          <a:lstStyle/>
          <a:p>
            <a:r>
              <a:rPr lang="en-GB" dirty="0" smtClean="0"/>
              <a:t>What is the Maximum and Minimum size indicated by A?</a:t>
            </a:r>
          </a:p>
        </p:txBody>
      </p:sp>
      <p:cxnSp>
        <p:nvCxnSpPr>
          <p:cNvPr id="4" name="Straight Arrow Connector 3"/>
          <p:cNvCxnSpPr/>
          <p:nvPr/>
        </p:nvCxnSpPr>
        <p:spPr>
          <a:xfrm>
            <a:off x="2858530" y="3550508"/>
            <a:ext cx="515688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50292" y="322923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15416" y="322923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90302" y="3181176"/>
            <a:ext cx="1330412" cy="369332"/>
          </a:xfrm>
          <a:prstGeom prst="rect">
            <a:avLst/>
          </a:prstGeom>
          <a:noFill/>
        </p:spPr>
        <p:txBody>
          <a:bodyPr wrap="square" rtlCol="0">
            <a:spAutoFit/>
          </a:bodyPr>
          <a:lstStyle/>
          <a:p>
            <a:r>
              <a:rPr lang="en-GB" dirty="0"/>
              <a:t>1</a:t>
            </a:r>
            <a:r>
              <a:rPr lang="en-GB" dirty="0" smtClean="0"/>
              <a:t>75±0.25</a:t>
            </a:r>
            <a:endParaRPr lang="en-GB" dirty="0"/>
          </a:p>
        </p:txBody>
      </p:sp>
      <p:sp>
        <p:nvSpPr>
          <p:cNvPr id="9" name="TextBox 8"/>
          <p:cNvSpPr txBox="1"/>
          <p:nvPr/>
        </p:nvSpPr>
        <p:spPr>
          <a:xfrm>
            <a:off x="4852086" y="4802659"/>
            <a:ext cx="3649363" cy="923330"/>
          </a:xfrm>
          <a:prstGeom prst="rect">
            <a:avLst/>
          </a:prstGeom>
          <a:noFill/>
        </p:spPr>
        <p:txBody>
          <a:bodyPr wrap="square" rtlCol="0">
            <a:spAutoFit/>
          </a:bodyPr>
          <a:lstStyle/>
          <a:p>
            <a:r>
              <a:rPr lang="en-GB" dirty="0" smtClean="0"/>
              <a:t>Answer=</a:t>
            </a:r>
          </a:p>
          <a:p>
            <a:r>
              <a:rPr lang="en-GB" dirty="0" smtClean="0"/>
              <a:t>175 + 0.25 + 75 + 0.25 = 250.5</a:t>
            </a:r>
          </a:p>
          <a:p>
            <a:r>
              <a:rPr lang="en-GB" dirty="0"/>
              <a:t>1</a:t>
            </a:r>
            <a:r>
              <a:rPr lang="en-GB" dirty="0" smtClean="0"/>
              <a:t>75 – 0.25 + 75 – 0.25 = 249.5</a:t>
            </a:r>
            <a:endParaRPr lang="en-GB" dirty="0"/>
          </a:p>
        </p:txBody>
      </p:sp>
      <p:cxnSp>
        <p:nvCxnSpPr>
          <p:cNvPr id="10" name="Straight Arrow Connector 9"/>
          <p:cNvCxnSpPr/>
          <p:nvPr/>
        </p:nvCxnSpPr>
        <p:spPr>
          <a:xfrm>
            <a:off x="8015416" y="3550508"/>
            <a:ext cx="146221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77632" y="322923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04886" y="3165386"/>
            <a:ext cx="1330412" cy="369332"/>
          </a:xfrm>
          <a:prstGeom prst="rect">
            <a:avLst/>
          </a:prstGeom>
          <a:noFill/>
        </p:spPr>
        <p:txBody>
          <a:bodyPr wrap="square" rtlCol="0">
            <a:spAutoFit/>
          </a:bodyPr>
          <a:lstStyle/>
          <a:p>
            <a:r>
              <a:rPr lang="en-GB" dirty="0" smtClean="0"/>
              <a:t>75±0.25</a:t>
            </a:r>
            <a:endParaRPr lang="en-GB" dirty="0"/>
          </a:p>
        </p:txBody>
      </p:sp>
      <p:cxnSp>
        <p:nvCxnSpPr>
          <p:cNvPr id="13" name="Straight Arrow Connector 12"/>
          <p:cNvCxnSpPr/>
          <p:nvPr/>
        </p:nvCxnSpPr>
        <p:spPr>
          <a:xfrm>
            <a:off x="2858530" y="4197178"/>
            <a:ext cx="6619102" cy="82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0292" y="387590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77632" y="3875902"/>
            <a:ext cx="0" cy="65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4151" y="3904049"/>
            <a:ext cx="535460" cy="369332"/>
          </a:xfrm>
          <a:prstGeom prst="rect">
            <a:avLst/>
          </a:prstGeom>
          <a:noFill/>
        </p:spPr>
        <p:txBody>
          <a:bodyPr wrap="square" rtlCol="0">
            <a:spAutoFit/>
          </a:bodyPr>
          <a:lstStyle/>
          <a:p>
            <a:r>
              <a:rPr lang="en-GB" dirty="0" smtClean="0"/>
              <a:t>A</a:t>
            </a:r>
            <a:endParaRPr lang="en-GB" dirty="0"/>
          </a:p>
        </p:txBody>
      </p:sp>
    </p:spTree>
    <p:extLst>
      <p:ext uri="{BB962C8B-B14F-4D97-AF65-F5344CB8AC3E}">
        <p14:creationId xmlns:p14="http://schemas.microsoft.com/office/powerpoint/2010/main" val="202736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7568" y="1968843"/>
            <a:ext cx="7784756" cy="2308324"/>
          </a:xfrm>
          <a:prstGeom prst="rect">
            <a:avLst/>
          </a:prstGeom>
          <a:noFill/>
        </p:spPr>
        <p:txBody>
          <a:bodyPr wrap="square" rtlCol="0">
            <a:spAutoFit/>
          </a:bodyPr>
          <a:lstStyle/>
          <a:p>
            <a:r>
              <a:rPr lang="en-GB" dirty="0" smtClean="0"/>
              <a:t>Sometimes Tolerances can be irregular, i.e. they don’t have the same positive and negative values.</a:t>
            </a:r>
          </a:p>
          <a:p>
            <a:endParaRPr lang="en-GB" dirty="0" smtClean="0"/>
          </a:p>
          <a:p>
            <a:r>
              <a:rPr lang="en-GB" dirty="0" smtClean="0"/>
              <a:t>These are indicated thus:</a:t>
            </a:r>
          </a:p>
          <a:p>
            <a:endParaRPr lang="en-GB" dirty="0" smtClean="0"/>
          </a:p>
          <a:p>
            <a:r>
              <a:rPr lang="en-GB" dirty="0" smtClean="0"/>
              <a:t>			125</a:t>
            </a:r>
          </a:p>
          <a:p>
            <a:endParaRPr lang="en-GB" dirty="0"/>
          </a:p>
          <a:p>
            <a:r>
              <a:rPr lang="en-GB" dirty="0" smtClean="0"/>
              <a:t>What is the maximum and minimum size shown above?</a:t>
            </a:r>
            <a:endParaRPr lang="en-GB" dirty="0"/>
          </a:p>
        </p:txBody>
      </p:sp>
      <p:sp>
        <p:nvSpPr>
          <p:cNvPr id="3" name="TextBox 2"/>
          <p:cNvSpPr txBox="1"/>
          <p:nvPr/>
        </p:nvSpPr>
        <p:spPr>
          <a:xfrm>
            <a:off x="3459892" y="3204518"/>
            <a:ext cx="1408670" cy="646331"/>
          </a:xfrm>
          <a:prstGeom prst="rect">
            <a:avLst/>
          </a:prstGeom>
          <a:noFill/>
        </p:spPr>
        <p:txBody>
          <a:bodyPr wrap="square" rtlCol="0">
            <a:spAutoFit/>
          </a:bodyPr>
          <a:lstStyle/>
          <a:p>
            <a:r>
              <a:rPr lang="en-GB" dirty="0" smtClean="0"/>
              <a:t>+0.1</a:t>
            </a:r>
          </a:p>
          <a:p>
            <a:r>
              <a:rPr lang="en-GB" dirty="0" smtClean="0"/>
              <a:t>-0.2</a:t>
            </a:r>
            <a:endParaRPr lang="en-GB" dirty="0"/>
          </a:p>
        </p:txBody>
      </p:sp>
      <p:sp>
        <p:nvSpPr>
          <p:cNvPr id="6" name="TextBox 5"/>
          <p:cNvSpPr txBox="1"/>
          <p:nvPr/>
        </p:nvSpPr>
        <p:spPr>
          <a:xfrm>
            <a:off x="4852086" y="4802659"/>
            <a:ext cx="3649363" cy="923330"/>
          </a:xfrm>
          <a:prstGeom prst="rect">
            <a:avLst/>
          </a:prstGeom>
          <a:noFill/>
        </p:spPr>
        <p:txBody>
          <a:bodyPr wrap="square" rtlCol="0">
            <a:spAutoFit/>
          </a:bodyPr>
          <a:lstStyle/>
          <a:p>
            <a:r>
              <a:rPr lang="en-GB" dirty="0" smtClean="0"/>
              <a:t>Answer=</a:t>
            </a:r>
          </a:p>
          <a:p>
            <a:r>
              <a:rPr lang="en-GB" dirty="0" smtClean="0"/>
              <a:t>125 + 0.1 = 125.1</a:t>
            </a:r>
          </a:p>
          <a:p>
            <a:r>
              <a:rPr lang="en-GB" dirty="0" smtClean="0"/>
              <a:t>125 – 0.2 = 124.8</a:t>
            </a:r>
            <a:endParaRPr lang="en-GB" dirty="0"/>
          </a:p>
        </p:txBody>
      </p:sp>
    </p:spTree>
    <p:extLst>
      <p:ext uri="{BB962C8B-B14F-4D97-AF65-F5344CB8AC3E}">
        <p14:creationId xmlns:p14="http://schemas.microsoft.com/office/powerpoint/2010/main" val="175360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8054" y="1556951"/>
            <a:ext cx="8031892" cy="923330"/>
          </a:xfrm>
          <a:prstGeom prst="rect">
            <a:avLst/>
          </a:prstGeom>
          <a:noFill/>
        </p:spPr>
        <p:txBody>
          <a:bodyPr wrap="square" rtlCol="0">
            <a:spAutoFit/>
          </a:bodyPr>
          <a:lstStyle/>
          <a:p>
            <a:r>
              <a:rPr lang="en-GB" dirty="0" smtClean="0"/>
              <a:t>According to British Standards, the following dimensioning method is preferred for indicating sizes with tolerances:</a:t>
            </a:r>
          </a:p>
          <a:p>
            <a:endParaRPr lang="en-GB" dirty="0"/>
          </a:p>
        </p:txBody>
      </p:sp>
      <p:cxnSp>
        <p:nvCxnSpPr>
          <p:cNvPr id="3" name="Straight Arrow Connector 2"/>
          <p:cNvCxnSpPr/>
          <p:nvPr/>
        </p:nvCxnSpPr>
        <p:spPr>
          <a:xfrm>
            <a:off x="2858530" y="3550508"/>
            <a:ext cx="515688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850292" y="2741707"/>
            <a:ext cx="0" cy="1146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015416" y="2741707"/>
            <a:ext cx="0" cy="1146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71534" y="2937128"/>
            <a:ext cx="1330412" cy="646331"/>
          </a:xfrm>
          <a:prstGeom prst="rect">
            <a:avLst/>
          </a:prstGeom>
          <a:noFill/>
        </p:spPr>
        <p:txBody>
          <a:bodyPr wrap="square" rtlCol="0">
            <a:spAutoFit/>
          </a:bodyPr>
          <a:lstStyle/>
          <a:p>
            <a:r>
              <a:rPr lang="en-GB" dirty="0" smtClean="0"/>
              <a:t>275.25</a:t>
            </a:r>
          </a:p>
          <a:p>
            <a:r>
              <a:rPr lang="en-GB" dirty="0" smtClean="0"/>
              <a:t>274.75</a:t>
            </a:r>
            <a:endParaRPr lang="en-GB" dirty="0"/>
          </a:p>
        </p:txBody>
      </p:sp>
      <p:sp>
        <p:nvSpPr>
          <p:cNvPr id="10" name="TextBox 9"/>
          <p:cNvSpPr txBox="1"/>
          <p:nvPr/>
        </p:nvSpPr>
        <p:spPr>
          <a:xfrm>
            <a:off x="6886832" y="4572000"/>
            <a:ext cx="2356022" cy="2031325"/>
          </a:xfrm>
          <a:prstGeom prst="rect">
            <a:avLst/>
          </a:prstGeom>
          <a:noFill/>
        </p:spPr>
        <p:txBody>
          <a:bodyPr wrap="square" rtlCol="0">
            <a:spAutoFit/>
          </a:bodyPr>
          <a:lstStyle/>
          <a:p>
            <a:r>
              <a:rPr lang="en-GB" dirty="0" smtClean="0"/>
              <a:t>NOTE:</a:t>
            </a:r>
          </a:p>
          <a:p>
            <a:r>
              <a:rPr lang="en-GB" dirty="0" smtClean="0"/>
              <a:t>This method doesn’t allow many exam questions, so it is not common in question papers!</a:t>
            </a:r>
            <a:endParaRPr lang="en-GB" dirty="0"/>
          </a:p>
        </p:txBody>
      </p:sp>
    </p:spTree>
    <p:extLst>
      <p:ext uri="{BB962C8B-B14F-4D97-AF65-F5344CB8AC3E}">
        <p14:creationId xmlns:p14="http://schemas.microsoft.com/office/powerpoint/2010/main" val="1937799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47</TotalTime>
  <Words>498</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TOLERANCES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TOLERANCES</dc:title>
  <dc:creator>DANE LOVE</dc:creator>
  <cp:lastModifiedBy>DANE LOVE</cp:lastModifiedBy>
  <cp:revision>5</cp:revision>
  <dcterms:created xsi:type="dcterms:W3CDTF">2017-11-27T09:36:50Z</dcterms:created>
  <dcterms:modified xsi:type="dcterms:W3CDTF">2017-11-27T10:23:54Z</dcterms:modified>
</cp:coreProperties>
</file>