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9/10/2019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9/10/2019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9/10/2019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9/10/2019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9/10/2019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68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4pPr>
      <a:lvl5pPr marL="21145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FILE formats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Irvine Royal Academy</a:t>
            </a:r>
          </a:p>
          <a:p>
            <a:r>
              <a:rPr lang="en-GB" dirty="0" smtClean="0"/>
              <a:t>Advanced Higher</a:t>
            </a:r>
          </a:p>
          <a:p>
            <a:r>
              <a:rPr lang="en-GB" dirty="0" smtClean="0"/>
              <a:t>Graphic Communication</a:t>
            </a: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59178" y="-224481"/>
            <a:ext cx="7043352" cy="35216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91438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PDF</a:t>
            </a:r>
            <a:endParaRPr lang="en-GB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4212" y="663725"/>
            <a:ext cx="2143125" cy="2143125"/>
          </a:xfrm>
        </p:spPr>
      </p:pic>
      <p:sp>
        <p:nvSpPr>
          <p:cNvPr id="5" name="TextBox 4"/>
          <p:cNvSpPr txBox="1"/>
          <p:nvPr/>
        </p:nvSpPr>
        <p:spPr>
          <a:xfrm>
            <a:off x="4827373" y="1005016"/>
            <a:ext cx="560173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smtClean="0">
                <a:solidFill>
                  <a:schemeClr val="bg1"/>
                </a:solidFill>
              </a:rPr>
              <a:t>Portable Document Format</a:t>
            </a:r>
          </a:p>
          <a:p>
            <a:endParaRPr lang="en-GB" sz="2000" dirty="0">
              <a:solidFill>
                <a:schemeClr val="bg1"/>
              </a:solidFill>
            </a:endParaRPr>
          </a:p>
          <a:p>
            <a:r>
              <a:rPr lang="en-GB" sz="2000" dirty="0" smtClean="0">
                <a:solidFill>
                  <a:schemeClr val="bg1"/>
                </a:solidFill>
              </a:rPr>
              <a:t>Can be opened with Adobe Acrobat</a:t>
            </a:r>
          </a:p>
          <a:p>
            <a:r>
              <a:rPr lang="en-GB" sz="2000" dirty="0" smtClean="0">
                <a:solidFill>
                  <a:schemeClr val="bg1"/>
                </a:solidFill>
              </a:rPr>
              <a:t>Difficult to edit</a:t>
            </a:r>
          </a:p>
          <a:p>
            <a:r>
              <a:rPr lang="en-GB" sz="2000" dirty="0" smtClean="0">
                <a:solidFill>
                  <a:schemeClr val="bg1"/>
                </a:solidFill>
              </a:rPr>
              <a:t>Used for printing</a:t>
            </a:r>
          </a:p>
          <a:p>
            <a:r>
              <a:rPr lang="en-GB" sz="2000" dirty="0" smtClean="0">
                <a:solidFill>
                  <a:schemeClr val="bg1"/>
                </a:solidFill>
              </a:rPr>
              <a:t>Acrobat is supplied as free download</a:t>
            </a:r>
          </a:p>
          <a:p>
            <a:endParaRPr lang="en-GB" sz="2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05592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GIF</a:t>
            </a:r>
            <a:endParaRPr lang="en-GB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4212" y="663725"/>
            <a:ext cx="2143125" cy="2143125"/>
          </a:xfrm>
        </p:spPr>
      </p:pic>
      <p:sp>
        <p:nvSpPr>
          <p:cNvPr id="5" name="TextBox 4"/>
          <p:cNvSpPr txBox="1"/>
          <p:nvPr/>
        </p:nvSpPr>
        <p:spPr>
          <a:xfrm>
            <a:off x="4827373" y="1005016"/>
            <a:ext cx="560173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smtClean="0">
                <a:solidFill>
                  <a:schemeClr val="bg1"/>
                </a:solidFill>
              </a:rPr>
              <a:t>Graphic Interchange Format</a:t>
            </a:r>
          </a:p>
          <a:p>
            <a:endParaRPr lang="en-GB" sz="2000" dirty="0">
              <a:solidFill>
                <a:schemeClr val="bg1"/>
              </a:solidFill>
            </a:endParaRPr>
          </a:p>
          <a:p>
            <a:r>
              <a:rPr lang="en-GB" sz="2000" dirty="0" smtClean="0">
                <a:solidFill>
                  <a:schemeClr val="bg1"/>
                </a:solidFill>
              </a:rPr>
              <a:t>Images</a:t>
            </a:r>
          </a:p>
          <a:p>
            <a:r>
              <a:rPr lang="en-GB" sz="2000" dirty="0" smtClean="0">
                <a:solidFill>
                  <a:schemeClr val="bg1"/>
                </a:solidFill>
              </a:rPr>
              <a:t>Lossless</a:t>
            </a:r>
          </a:p>
          <a:p>
            <a:r>
              <a:rPr lang="en-GB" sz="2000" dirty="0" smtClean="0">
                <a:solidFill>
                  <a:schemeClr val="bg1"/>
                </a:solidFill>
              </a:rPr>
              <a:t>Can also include animations</a:t>
            </a:r>
            <a:endParaRPr lang="en-GB" sz="2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411235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174281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HTML</a:t>
            </a:r>
            <a:endParaRPr lang="en-GB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4212" y="663725"/>
            <a:ext cx="2143125" cy="2143125"/>
          </a:xfrm>
        </p:spPr>
      </p:pic>
      <p:sp>
        <p:nvSpPr>
          <p:cNvPr id="5" name="TextBox 4"/>
          <p:cNvSpPr txBox="1"/>
          <p:nvPr/>
        </p:nvSpPr>
        <p:spPr>
          <a:xfrm>
            <a:off x="4827373" y="1005016"/>
            <a:ext cx="560173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smtClean="0">
                <a:solidFill>
                  <a:schemeClr val="bg1"/>
                </a:solidFill>
              </a:rPr>
              <a:t>Hyper Text Mark-up Language</a:t>
            </a:r>
          </a:p>
          <a:p>
            <a:endParaRPr lang="en-GB" sz="2000" dirty="0">
              <a:solidFill>
                <a:schemeClr val="bg1"/>
              </a:solidFill>
            </a:endParaRPr>
          </a:p>
          <a:p>
            <a:r>
              <a:rPr lang="en-GB" sz="2000" dirty="0" smtClean="0">
                <a:solidFill>
                  <a:schemeClr val="bg1"/>
                </a:solidFill>
              </a:rPr>
              <a:t>Websites</a:t>
            </a:r>
          </a:p>
          <a:p>
            <a:r>
              <a:rPr lang="en-GB" sz="2000" dirty="0" smtClean="0">
                <a:solidFill>
                  <a:schemeClr val="bg1"/>
                </a:solidFill>
              </a:rPr>
              <a:t>Coding</a:t>
            </a:r>
            <a:endParaRPr lang="en-GB" sz="2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10163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PSD</a:t>
            </a:r>
            <a:endParaRPr lang="en-GB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4212" y="663725"/>
            <a:ext cx="2143125" cy="2143125"/>
          </a:xfrm>
        </p:spPr>
      </p:pic>
      <p:sp>
        <p:nvSpPr>
          <p:cNvPr id="5" name="TextBox 4"/>
          <p:cNvSpPr txBox="1"/>
          <p:nvPr/>
        </p:nvSpPr>
        <p:spPr>
          <a:xfrm>
            <a:off x="4827373" y="1005016"/>
            <a:ext cx="560173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smtClean="0">
                <a:solidFill>
                  <a:schemeClr val="bg1"/>
                </a:solidFill>
              </a:rPr>
              <a:t>Photoshop Document</a:t>
            </a:r>
          </a:p>
          <a:p>
            <a:endParaRPr lang="en-GB" sz="2000" dirty="0" smtClean="0">
              <a:solidFill>
                <a:schemeClr val="bg1"/>
              </a:solidFill>
            </a:endParaRPr>
          </a:p>
          <a:p>
            <a:r>
              <a:rPr lang="en-GB" sz="2000" dirty="0" smtClean="0">
                <a:solidFill>
                  <a:schemeClr val="bg1"/>
                </a:solidFill>
              </a:rPr>
              <a:t>Only used by Adobe Photoshop</a:t>
            </a:r>
            <a:endParaRPr lang="en-GB" sz="2000" dirty="0">
              <a:solidFill>
                <a:schemeClr val="bg1"/>
              </a:solidFill>
            </a:endParaRPr>
          </a:p>
          <a:p>
            <a:r>
              <a:rPr lang="en-GB" sz="2000" dirty="0" smtClean="0">
                <a:solidFill>
                  <a:schemeClr val="bg1"/>
                </a:solidFill>
              </a:rPr>
              <a:t>Photography</a:t>
            </a:r>
          </a:p>
          <a:p>
            <a:r>
              <a:rPr lang="en-GB" sz="2000" dirty="0" smtClean="0">
                <a:solidFill>
                  <a:schemeClr val="bg1"/>
                </a:solidFill>
              </a:rPr>
              <a:t>Image creation</a:t>
            </a:r>
          </a:p>
          <a:p>
            <a:r>
              <a:rPr lang="en-GB" sz="2000" dirty="0" smtClean="0">
                <a:solidFill>
                  <a:schemeClr val="bg1"/>
                </a:solidFill>
              </a:rPr>
              <a:t>Raster</a:t>
            </a:r>
          </a:p>
          <a:p>
            <a:r>
              <a:rPr lang="en-GB" sz="2000" dirty="0" smtClean="0">
                <a:solidFill>
                  <a:schemeClr val="bg1"/>
                </a:solidFill>
              </a:rPr>
              <a:t>Large file type</a:t>
            </a:r>
          </a:p>
          <a:p>
            <a:r>
              <a:rPr lang="en-GB" sz="2000" dirty="0" smtClean="0">
                <a:solidFill>
                  <a:schemeClr val="bg1"/>
                </a:solidFill>
              </a:rPr>
              <a:t>Can flatten image</a:t>
            </a:r>
          </a:p>
          <a:p>
            <a:r>
              <a:rPr lang="en-GB" sz="2000" dirty="0" smtClean="0">
                <a:solidFill>
                  <a:schemeClr val="bg1"/>
                </a:solidFill>
              </a:rPr>
              <a:t>Layers</a:t>
            </a:r>
          </a:p>
          <a:p>
            <a:r>
              <a:rPr lang="en-GB" sz="2000" dirty="0" err="1" smtClean="0">
                <a:solidFill>
                  <a:schemeClr val="bg1"/>
                </a:solidFill>
              </a:rPr>
              <a:t>Pse</a:t>
            </a:r>
            <a:r>
              <a:rPr lang="en-GB" sz="2000" dirty="0" smtClean="0">
                <a:solidFill>
                  <a:schemeClr val="bg1"/>
                </a:solidFill>
              </a:rPr>
              <a:t> – Photoshop Elements</a:t>
            </a:r>
          </a:p>
          <a:p>
            <a:endParaRPr lang="en-GB" sz="2000" dirty="0" smtClean="0">
              <a:solidFill>
                <a:schemeClr val="bg1"/>
              </a:solidFill>
            </a:endParaRPr>
          </a:p>
          <a:p>
            <a:endParaRPr lang="en-GB" sz="2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25467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AI</a:t>
            </a:r>
            <a:endParaRPr lang="en-GB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9215" y="663725"/>
            <a:ext cx="2093118" cy="2143125"/>
          </a:xfrm>
        </p:spPr>
      </p:pic>
      <p:sp>
        <p:nvSpPr>
          <p:cNvPr id="5" name="TextBox 4"/>
          <p:cNvSpPr txBox="1"/>
          <p:nvPr/>
        </p:nvSpPr>
        <p:spPr>
          <a:xfrm>
            <a:off x="4827373" y="1005016"/>
            <a:ext cx="560173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smtClean="0">
                <a:solidFill>
                  <a:schemeClr val="bg1"/>
                </a:solidFill>
              </a:rPr>
              <a:t>Adobe Illustrator</a:t>
            </a:r>
          </a:p>
          <a:p>
            <a:endParaRPr lang="en-GB" sz="2000" dirty="0">
              <a:solidFill>
                <a:schemeClr val="bg1"/>
              </a:solidFill>
            </a:endParaRPr>
          </a:p>
          <a:p>
            <a:r>
              <a:rPr lang="en-GB" sz="2000" dirty="0" smtClean="0">
                <a:solidFill>
                  <a:schemeClr val="bg1"/>
                </a:solidFill>
              </a:rPr>
              <a:t>Only used by Adobe Illustrator</a:t>
            </a:r>
          </a:p>
          <a:p>
            <a:r>
              <a:rPr lang="en-GB" sz="2000" dirty="0" smtClean="0">
                <a:solidFill>
                  <a:schemeClr val="bg1"/>
                </a:solidFill>
              </a:rPr>
              <a:t>Can convert files into Vector</a:t>
            </a:r>
          </a:p>
          <a:p>
            <a:r>
              <a:rPr lang="en-GB" sz="2000" dirty="0" smtClean="0">
                <a:solidFill>
                  <a:schemeClr val="bg1"/>
                </a:solidFill>
              </a:rPr>
              <a:t>Image creation</a:t>
            </a:r>
          </a:p>
          <a:p>
            <a:r>
              <a:rPr lang="en-GB" sz="2000" dirty="0" smtClean="0">
                <a:solidFill>
                  <a:schemeClr val="bg1"/>
                </a:solidFill>
              </a:rPr>
              <a:t>Large file size</a:t>
            </a:r>
            <a:endParaRPr lang="en-GB" sz="2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73252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IDW</a:t>
            </a:r>
            <a:endParaRPr lang="en-GB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4212" y="663725"/>
            <a:ext cx="2143125" cy="2143125"/>
          </a:xfrm>
        </p:spPr>
      </p:pic>
      <p:sp>
        <p:nvSpPr>
          <p:cNvPr id="5" name="TextBox 4"/>
          <p:cNvSpPr txBox="1"/>
          <p:nvPr/>
        </p:nvSpPr>
        <p:spPr>
          <a:xfrm>
            <a:off x="4827373" y="1005016"/>
            <a:ext cx="560173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smtClean="0">
                <a:solidFill>
                  <a:schemeClr val="bg1"/>
                </a:solidFill>
              </a:rPr>
              <a:t>Inventor Drawing</a:t>
            </a:r>
          </a:p>
          <a:p>
            <a:endParaRPr lang="en-GB" sz="2000" dirty="0">
              <a:solidFill>
                <a:schemeClr val="bg1"/>
              </a:solidFill>
            </a:endParaRPr>
          </a:p>
          <a:p>
            <a:r>
              <a:rPr lang="en-GB" sz="2000" dirty="0" smtClean="0">
                <a:solidFill>
                  <a:schemeClr val="bg1"/>
                </a:solidFill>
              </a:rPr>
              <a:t>Only used by Inventor</a:t>
            </a:r>
          </a:p>
          <a:p>
            <a:r>
              <a:rPr lang="en-GB" sz="2000" dirty="0" smtClean="0">
                <a:solidFill>
                  <a:schemeClr val="bg1"/>
                </a:solidFill>
              </a:rPr>
              <a:t>CAD drawings, made from Inventor Models and Assemblies</a:t>
            </a:r>
          </a:p>
          <a:p>
            <a:endParaRPr lang="en-GB" sz="2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54735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EPS</a:t>
            </a:r>
            <a:endParaRPr lang="en-GB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4212" y="663725"/>
            <a:ext cx="2143125" cy="2143125"/>
          </a:xfrm>
        </p:spPr>
      </p:pic>
      <p:sp>
        <p:nvSpPr>
          <p:cNvPr id="5" name="TextBox 4"/>
          <p:cNvSpPr txBox="1"/>
          <p:nvPr/>
        </p:nvSpPr>
        <p:spPr>
          <a:xfrm>
            <a:off x="4827373" y="1005016"/>
            <a:ext cx="560173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smtClean="0">
                <a:solidFill>
                  <a:schemeClr val="bg1"/>
                </a:solidFill>
              </a:rPr>
              <a:t>Encapsulated Photo Script</a:t>
            </a:r>
          </a:p>
          <a:p>
            <a:endParaRPr lang="en-GB" sz="2000" dirty="0">
              <a:solidFill>
                <a:schemeClr val="bg1"/>
              </a:solidFill>
            </a:endParaRPr>
          </a:p>
          <a:p>
            <a:r>
              <a:rPr lang="en-GB" sz="2000" dirty="0" smtClean="0">
                <a:solidFill>
                  <a:schemeClr val="bg1"/>
                </a:solidFill>
              </a:rPr>
              <a:t>Used to be most popular </a:t>
            </a:r>
            <a:r>
              <a:rPr lang="en-GB" sz="2000" dirty="0" err="1" smtClean="0">
                <a:solidFill>
                  <a:schemeClr val="bg1"/>
                </a:solidFill>
              </a:rPr>
              <a:t>filetype</a:t>
            </a:r>
            <a:r>
              <a:rPr lang="en-GB" sz="2000" dirty="0" smtClean="0">
                <a:solidFill>
                  <a:schemeClr val="bg1"/>
                </a:solidFill>
              </a:rPr>
              <a:t> for print</a:t>
            </a:r>
          </a:p>
          <a:p>
            <a:endParaRPr lang="en-GB" sz="2000" dirty="0">
              <a:solidFill>
                <a:schemeClr val="bg1"/>
              </a:solidFill>
            </a:endParaRPr>
          </a:p>
          <a:p>
            <a:r>
              <a:rPr lang="en-GB" sz="2000" dirty="0" smtClean="0">
                <a:solidFill>
                  <a:schemeClr val="bg1"/>
                </a:solidFill>
              </a:rPr>
              <a:t>Can contain either Vector or Bitmap images</a:t>
            </a:r>
          </a:p>
          <a:p>
            <a:r>
              <a:rPr lang="en-GB" sz="2000" dirty="0" smtClean="0">
                <a:solidFill>
                  <a:schemeClr val="bg1"/>
                </a:solidFill>
              </a:rPr>
              <a:t>Best for logos and illustrations</a:t>
            </a:r>
            <a:endParaRPr lang="en-GB" sz="2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92461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JPG or JPEG</a:t>
            </a:r>
            <a:endParaRPr lang="en-GB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676" y="663725"/>
            <a:ext cx="2122196" cy="2143125"/>
          </a:xfrm>
        </p:spPr>
      </p:pic>
      <p:sp>
        <p:nvSpPr>
          <p:cNvPr id="5" name="TextBox 4"/>
          <p:cNvSpPr txBox="1"/>
          <p:nvPr/>
        </p:nvSpPr>
        <p:spPr>
          <a:xfrm>
            <a:off x="4827373" y="1005016"/>
            <a:ext cx="560173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smtClean="0">
                <a:solidFill>
                  <a:schemeClr val="bg1"/>
                </a:solidFill>
              </a:rPr>
              <a:t>Joint Photographic Experts Group</a:t>
            </a:r>
          </a:p>
          <a:p>
            <a:endParaRPr lang="en-GB" sz="2000" dirty="0">
              <a:solidFill>
                <a:schemeClr val="bg1"/>
              </a:solidFill>
            </a:endParaRPr>
          </a:p>
          <a:p>
            <a:r>
              <a:rPr lang="en-GB" sz="2000" dirty="0" smtClean="0">
                <a:solidFill>
                  <a:schemeClr val="bg1"/>
                </a:solidFill>
              </a:rPr>
              <a:t>Photographs</a:t>
            </a:r>
          </a:p>
          <a:p>
            <a:r>
              <a:rPr lang="en-GB" sz="2000" dirty="0" smtClean="0">
                <a:solidFill>
                  <a:schemeClr val="bg1"/>
                </a:solidFill>
              </a:rPr>
              <a:t>Raster</a:t>
            </a:r>
          </a:p>
          <a:p>
            <a:r>
              <a:rPr lang="en-GB" sz="2000" dirty="0" smtClean="0">
                <a:solidFill>
                  <a:schemeClr val="bg1"/>
                </a:solidFill>
              </a:rPr>
              <a:t>Universal</a:t>
            </a:r>
            <a:endParaRPr lang="en-GB" sz="2000" dirty="0">
              <a:solidFill>
                <a:schemeClr val="bg1"/>
              </a:solidFill>
            </a:endParaRPr>
          </a:p>
          <a:p>
            <a:r>
              <a:rPr lang="en-GB" sz="2000" dirty="0" err="1" smtClean="0">
                <a:solidFill>
                  <a:schemeClr val="bg1"/>
                </a:solidFill>
              </a:rPr>
              <a:t>Lossy</a:t>
            </a:r>
            <a:r>
              <a:rPr lang="en-GB" sz="2000" dirty="0" smtClean="0">
                <a:solidFill>
                  <a:schemeClr val="bg1"/>
                </a:solidFill>
              </a:rPr>
              <a:t> compression</a:t>
            </a:r>
          </a:p>
          <a:p>
            <a:r>
              <a:rPr lang="en-GB" sz="2000" dirty="0" smtClean="0">
                <a:solidFill>
                  <a:schemeClr val="bg1"/>
                </a:solidFill>
              </a:rPr>
              <a:t>Loses quality each time it is used</a:t>
            </a:r>
          </a:p>
          <a:p>
            <a:endParaRPr lang="en-GB" sz="2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70472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PNG</a:t>
            </a:r>
            <a:endParaRPr lang="en-GB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4212" y="663725"/>
            <a:ext cx="2143125" cy="2143125"/>
          </a:xfrm>
        </p:spPr>
      </p:pic>
      <p:sp>
        <p:nvSpPr>
          <p:cNvPr id="5" name="TextBox 4"/>
          <p:cNvSpPr txBox="1"/>
          <p:nvPr/>
        </p:nvSpPr>
        <p:spPr>
          <a:xfrm>
            <a:off x="4827373" y="1005016"/>
            <a:ext cx="560173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smtClean="0">
                <a:solidFill>
                  <a:schemeClr val="bg1"/>
                </a:solidFill>
              </a:rPr>
              <a:t>Portable Network Graphics</a:t>
            </a:r>
          </a:p>
          <a:p>
            <a:endParaRPr lang="en-GB" sz="2000" dirty="0">
              <a:solidFill>
                <a:schemeClr val="bg1"/>
              </a:solidFill>
            </a:endParaRPr>
          </a:p>
          <a:p>
            <a:r>
              <a:rPr lang="en-GB" sz="2000" dirty="0" smtClean="0">
                <a:solidFill>
                  <a:schemeClr val="bg1"/>
                </a:solidFill>
              </a:rPr>
              <a:t>Illustrations</a:t>
            </a:r>
          </a:p>
          <a:p>
            <a:r>
              <a:rPr lang="en-GB" sz="2000" dirty="0" smtClean="0">
                <a:solidFill>
                  <a:schemeClr val="bg1"/>
                </a:solidFill>
              </a:rPr>
              <a:t>Transparent background – shown by grey checkerboard</a:t>
            </a:r>
          </a:p>
          <a:p>
            <a:r>
              <a:rPr lang="en-GB" sz="2000" dirty="0" smtClean="0">
                <a:solidFill>
                  <a:schemeClr val="bg1"/>
                </a:solidFill>
              </a:rPr>
              <a:t>Expected to replace GIF files</a:t>
            </a:r>
            <a:endParaRPr lang="en-GB" sz="2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34486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Tiff or TIF</a:t>
            </a:r>
            <a:endParaRPr lang="en-GB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4212" y="663725"/>
            <a:ext cx="2143125" cy="2143125"/>
          </a:xfrm>
        </p:spPr>
      </p:pic>
      <p:sp>
        <p:nvSpPr>
          <p:cNvPr id="5" name="TextBox 4"/>
          <p:cNvSpPr txBox="1"/>
          <p:nvPr/>
        </p:nvSpPr>
        <p:spPr>
          <a:xfrm>
            <a:off x="4827373" y="1005016"/>
            <a:ext cx="560173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smtClean="0">
                <a:solidFill>
                  <a:schemeClr val="bg1"/>
                </a:solidFill>
              </a:rPr>
              <a:t>Tagged Image File Format</a:t>
            </a:r>
          </a:p>
          <a:p>
            <a:endParaRPr lang="en-GB" sz="2000" dirty="0">
              <a:solidFill>
                <a:schemeClr val="bg1"/>
              </a:solidFill>
            </a:endParaRPr>
          </a:p>
          <a:p>
            <a:r>
              <a:rPr lang="en-GB" sz="2000" dirty="0" smtClean="0">
                <a:solidFill>
                  <a:schemeClr val="bg1"/>
                </a:solidFill>
              </a:rPr>
              <a:t>High Quality</a:t>
            </a:r>
          </a:p>
          <a:p>
            <a:r>
              <a:rPr lang="en-GB" sz="2000" dirty="0" smtClean="0">
                <a:solidFill>
                  <a:schemeClr val="bg1"/>
                </a:solidFill>
              </a:rPr>
              <a:t>Large file size</a:t>
            </a:r>
          </a:p>
          <a:p>
            <a:r>
              <a:rPr lang="en-GB" sz="2000" dirty="0" smtClean="0">
                <a:solidFill>
                  <a:schemeClr val="bg1"/>
                </a:solidFill>
              </a:rPr>
              <a:t>Saves alpha channel to allow transparency</a:t>
            </a:r>
          </a:p>
          <a:p>
            <a:r>
              <a:rPr lang="en-GB" sz="2000" dirty="0" smtClean="0">
                <a:solidFill>
                  <a:schemeClr val="bg1"/>
                </a:solidFill>
              </a:rPr>
              <a:t>Highest quality for photography</a:t>
            </a:r>
            <a:endParaRPr lang="en-GB" sz="2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5140496"/>
      </p:ext>
    </p:extLst>
  </p:cSld>
  <p:clrMapOvr>
    <a:masterClrMapping/>
  </p:clrMapOvr>
</p:sld>
</file>

<file path=ppt/theme/theme1.xml><?xml version="1.0" encoding="utf-8"?>
<a:theme xmlns:a="http://schemas.openxmlformats.org/drawingml/2006/main" name="Slice">
  <a:themeElements>
    <a:clrScheme name="Slice">
      <a:dk1>
        <a:sysClr val="windowText" lastClr="000000"/>
      </a:dk1>
      <a:lt1>
        <a:sysClr val="window" lastClr="FFFFFF"/>
      </a:lt1>
      <a:dk2>
        <a:srgbClr val="D06F1E"/>
      </a:dk2>
      <a:lt2>
        <a:srgbClr val="F0BE21"/>
      </a:lt2>
      <a:accent1>
        <a:srgbClr val="760603"/>
      </a:accent1>
      <a:accent2>
        <a:srgbClr val="9F761A"/>
      </a:accent2>
      <a:accent3>
        <a:srgbClr val="92A200"/>
      </a:accent3>
      <a:accent4>
        <a:srgbClr val="4AA157"/>
      </a:accent4>
      <a:accent5>
        <a:srgbClr val="46788D"/>
      </a:accent5>
      <a:accent6>
        <a:srgbClr val="A848A8"/>
      </a:accent6>
      <a:hlink>
        <a:srgbClr val="460402"/>
      </a:hlink>
      <a:folHlink>
        <a:srgbClr val="991111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162000"/>
                <a:satMod val="200000"/>
                <a:lumMod val="124000"/>
              </a:schemeClr>
            </a:gs>
            <a:gs pos="100000">
              <a:schemeClr val="phClr">
                <a:shade val="96000"/>
                <a:hueMod val="88000"/>
                <a:satMod val="220000"/>
                <a:lumMod val="82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142000"/>
                <a:satMod val="200000"/>
                <a:lumMod val="118000"/>
              </a:schemeClr>
            </a:gs>
            <a:gs pos="100000">
              <a:schemeClr val="phClr">
                <a:shade val="92000"/>
                <a:hueMod val="22000"/>
                <a:satMod val="220000"/>
                <a:lumMod val="62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282EB108-EDE6-4B8E-957B-D4A69BF580E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49</TotalTime>
  <Words>187</Words>
  <Application>Microsoft Office PowerPoint</Application>
  <PresentationFormat>Widescreen</PresentationFormat>
  <Paragraphs>73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Century Gothic</vt:lpstr>
      <vt:lpstr>Wingdings 3</vt:lpstr>
      <vt:lpstr>Slice</vt:lpstr>
      <vt:lpstr>FILE formats</vt:lpstr>
      <vt:lpstr>HTML</vt:lpstr>
      <vt:lpstr>PSD</vt:lpstr>
      <vt:lpstr>AI</vt:lpstr>
      <vt:lpstr>IDW</vt:lpstr>
      <vt:lpstr>EPS</vt:lpstr>
      <vt:lpstr>JPG or JPEG</vt:lpstr>
      <vt:lpstr>PNG</vt:lpstr>
      <vt:lpstr>Tiff or TIF</vt:lpstr>
      <vt:lpstr>PDF</vt:lpstr>
      <vt:lpstr>GIF</vt:lpstr>
      <vt:lpstr>PowerPoint Presentation</vt:lpstr>
    </vt:vector>
  </TitlesOfParts>
  <Company>NACED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FILE formats</dc:title>
  <dc:creator>DANE LOVE</dc:creator>
  <cp:lastModifiedBy>DANE LOVE</cp:lastModifiedBy>
  <cp:revision>5</cp:revision>
  <dcterms:created xsi:type="dcterms:W3CDTF">2019-09-10T08:19:12Z</dcterms:created>
  <dcterms:modified xsi:type="dcterms:W3CDTF">2019-09-10T09:08:21Z</dcterms:modified>
</cp:coreProperties>
</file>