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handoutMasterIdLst>
    <p:handoutMasterId r:id="rId36"/>
  </p:handoutMasterIdLst>
  <p:sldIdLst>
    <p:sldId id="256" r:id="rId2"/>
    <p:sldId id="275" r:id="rId3"/>
    <p:sldId id="277" r:id="rId4"/>
    <p:sldId id="265" r:id="rId5"/>
    <p:sldId id="293" r:id="rId6"/>
    <p:sldId id="294" r:id="rId7"/>
    <p:sldId id="266" r:id="rId8"/>
    <p:sldId id="278" r:id="rId9"/>
    <p:sldId id="280" r:id="rId10"/>
    <p:sldId id="298" r:id="rId11"/>
    <p:sldId id="299" r:id="rId12"/>
    <p:sldId id="281" r:id="rId13"/>
    <p:sldId id="303" r:id="rId14"/>
    <p:sldId id="291" r:id="rId15"/>
    <p:sldId id="284" r:id="rId16"/>
    <p:sldId id="290" r:id="rId17"/>
    <p:sldId id="295" r:id="rId18"/>
    <p:sldId id="302" r:id="rId19"/>
    <p:sldId id="286" r:id="rId20"/>
    <p:sldId id="282" r:id="rId21"/>
    <p:sldId id="292" r:id="rId22"/>
    <p:sldId id="283" r:id="rId23"/>
    <p:sldId id="289" r:id="rId24"/>
    <p:sldId id="287" r:id="rId25"/>
    <p:sldId id="304" r:id="rId26"/>
    <p:sldId id="305" r:id="rId27"/>
    <p:sldId id="296" r:id="rId28"/>
    <p:sldId id="297" r:id="rId29"/>
    <p:sldId id="279" r:id="rId30"/>
    <p:sldId id="301" r:id="rId31"/>
    <p:sldId id="306" r:id="rId32"/>
    <p:sldId id="300" r:id="rId33"/>
    <p:sldId id="307" r:id="rId34"/>
    <p:sldId id="308"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E9C5863-69CB-49C5-A585-3A19FD11FA07}" type="datetimeFigureOut">
              <a:rPr lang="en-GB" smtClean="0"/>
              <a:t>27/09/2021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DB9579C-FCA0-43AF-9E24-7F8B20F5E87B}" type="slidenum">
              <a:rPr lang="en-GB" smtClean="0"/>
              <a:t>‹#›</a:t>
            </a:fld>
            <a:endParaRPr lang="en-GB"/>
          </a:p>
        </p:txBody>
      </p:sp>
    </p:spTree>
    <p:extLst>
      <p:ext uri="{BB962C8B-B14F-4D97-AF65-F5344CB8AC3E}">
        <p14:creationId xmlns:p14="http://schemas.microsoft.com/office/powerpoint/2010/main" val="818168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AD6C02-4DE9-4103-AD1E-136C0DD3B2BD}"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84560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AD6C02-4DE9-4103-AD1E-136C0DD3B2BD}"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104484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AD6C02-4DE9-4103-AD1E-136C0DD3B2BD}"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408829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D6C02-4DE9-4103-AD1E-136C0DD3B2BD}"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284560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AD6C02-4DE9-4103-AD1E-136C0DD3B2BD}"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89431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AD6C02-4DE9-4103-AD1E-136C0DD3B2BD}" type="datetimeFigureOut">
              <a:rPr lang="en-GB" smtClean="0"/>
              <a:t>27/09/2021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348437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AD6C02-4DE9-4103-AD1E-136C0DD3B2BD}"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322484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AD6C02-4DE9-4103-AD1E-136C0DD3B2BD}" type="datetimeFigureOut">
              <a:rPr lang="en-GB" smtClean="0"/>
              <a:t>27/09/2021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391474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AD6C02-4DE9-4103-AD1E-136C0DD3B2BD}" type="datetimeFigureOut">
              <a:rPr lang="en-GB" smtClean="0"/>
              <a:t>27/09/2021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94381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D6C02-4DE9-4103-AD1E-136C0DD3B2BD}" type="datetimeFigureOut">
              <a:rPr lang="en-GB" smtClean="0"/>
              <a:t>27/09/2021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218314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AD6C02-4DE9-4103-AD1E-136C0DD3B2BD}"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172744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AD6C02-4DE9-4103-AD1E-136C0DD3B2BD}" type="datetimeFigureOut">
              <a:rPr lang="en-GB" smtClean="0"/>
              <a:t>27/09/2021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2A9A0-050F-4D4A-BA64-68D1677AFE5D}" type="slidenum">
              <a:rPr lang="en-GB" smtClean="0"/>
              <a:t>‹#›</a:t>
            </a:fld>
            <a:endParaRPr lang="en-GB"/>
          </a:p>
        </p:txBody>
      </p:sp>
    </p:spTree>
    <p:extLst>
      <p:ext uri="{BB962C8B-B14F-4D97-AF65-F5344CB8AC3E}">
        <p14:creationId xmlns:p14="http://schemas.microsoft.com/office/powerpoint/2010/main" val="349342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D6C02-4DE9-4103-AD1E-136C0DD3B2BD}" type="datetimeFigureOut">
              <a:rPr lang="en-GB" smtClean="0"/>
              <a:t>27/09/2021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2A9A0-050F-4D4A-BA64-68D1677AFE5D}" type="slidenum">
              <a:rPr lang="en-GB" smtClean="0"/>
              <a:t>‹#›</a:t>
            </a:fld>
            <a:endParaRPr lang="en-GB"/>
          </a:p>
        </p:txBody>
      </p:sp>
    </p:spTree>
    <p:extLst>
      <p:ext uri="{BB962C8B-B14F-4D97-AF65-F5344CB8AC3E}">
        <p14:creationId xmlns:p14="http://schemas.microsoft.com/office/powerpoint/2010/main" val="110713329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f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471" y="1814373"/>
            <a:ext cx="11657520" cy="2879396"/>
          </a:xfrm>
        </p:spPr>
        <p:txBody>
          <a:bodyPr>
            <a:normAutofit/>
          </a:bodyPr>
          <a:lstStyle/>
          <a:p>
            <a:r>
              <a:rPr lang="en-GB" dirty="0" smtClean="0"/>
              <a:t/>
            </a:r>
            <a:br>
              <a:rPr lang="en-GB" dirty="0" smtClean="0"/>
            </a:br>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Standards and Qualities Report</a:t>
            </a:r>
            <a:b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br>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2021</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70" y="4990331"/>
            <a:ext cx="4014446" cy="14813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177800" y="23260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9592" y="126329"/>
            <a:ext cx="2432702" cy="20662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7239" y="4693769"/>
            <a:ext cx="1995055" cy="192520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412" y="648792"/>
            <a:ext cx="7685903" cy="1913175"/>
          </a:xfrm>
          <a:prstGeom prst="rect">
            <a:avLst/>
          </a:prstGeom>
        </p:spPr>
      </p:pic>
    </p:spTree>
    <p:extLst>
      <p:ext uri="{BB962C8B-B14F-4D97-AF65-F5344CB8AC3E}">
        <p14:creationId xmlns:p14="http://schemas.microsoft.com/office/powerpoint/2010/main" val="420106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latin typeface="Bradley Hand ITC" panose="03070402050302030203" pitchFamily="66" charset="0"/>
              </a:rPr>
              <a:t>Self-evaluation</a:t>
            </a:r>
            <a:endParaRPr lang="en-GB" dirty="0"/>
          </a:p>
        </p:txBody>
      </p:sp>
      <p:sp>
        <p:nvSpPr>
          <p:cNvPr id="3" name="Content Placeholder 2"/>
          <p:cNvSpPr>
            <a:spLocks noGrp="1"/>
          </p:cNvSpPr>
          <p:nvPr>
            <p:ph sz="quarter" idx="13"/>
          </p:nvPr>
        </p:nvSpPr>
        <p:spPr>
          <a:xfrm>
            <a:off x="685800" y="2063396"/>
            <a:ext cx="10394707" cy="4197361"/>
          </a:xfrm>
        </p:spPr>
        <p:txBody>
          <a:bodyPr>
            <a:normAutofit fontScale="62500" lnSpcReduction="20000"/>
          </a:bodyPr>
          <a:lstStyle/>
          <a:p>
            <a:pPr lvl="0"/>
            <a:r>
              <a:rPr lang="en-GB" b="1" dirty="0">
                <a:solidFill>
                  <a:srgbClr val="0070C0"/>
                </a:solidFill>
                <a:latin typeface="Bradley Hand ITC" panose="03070402050302030203" pitchFamily="66" charset="0"/>
              </a:rPr>
              <a:t>Focus on skills development as an important factor in learning provision</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Equity of provision a key consideration across the school - measures implemented to address this</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Clear &amp; thoroughly deliberated evaluation of Leadership &amp; Integrated Support</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Flexible approach to accommodate family circumstances appreciated by parents</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Quality of Professional discussions e.g. the definition of pupil engagement, patterns identified &amp; themes to take forward as face-to-face learning fully resumes</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TMI Policy sets out clear expectations and responsibilities for all </a:t>
            </a:r>
            <a:r>
              <a:rPr lang="en-GB" b="1" dirty="0" smtClean="0">
                <a:solidFill>
                  <a:srgbClr val="0070C0"/>
                </a:solidFill>
                <a:latin typeface="Bradley Hand ITC" panose="03070402050302030203" pitchFamily="66" charset="0"/>
              </a:rPr>
              <a:t>staff</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GROW model is valuable process to aid learning discussions with young </a:t>
            </a:r>
            <a:r>
              <a:rPr lang="en-GB" b="1" dirty="0" smtClean="0">
                <a:solidFill>
                  <a:srgbClr val="0070C0"/>
                </a:solidFill>
                <a:latin typeface="Bradley Hand ITC" panose="03070402050302030203" pitchFamily="66" charset="0"/>
              </a:rPr>
              <a:t>people</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Use of EEF strategies – interventions are refined as a result of </a:t>
            </a:r>
            <a:r>
              <a:rPr lang="en-GB" b="1" dirty="0" smtClean="0">
                <a:solidFill>
                  <a:srgbClr val="0070C0"/>
                </a:solidFill>
                <a:latin typeface="Bradley Hand ITC" panose="03070402050302030203" pitchFamily="66" charset="0"/>
              </a:rPr>
              <a:t>data</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Focus on impact of digital literacy as we progress</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Key leader focusing on health &amp; safety for all</a:t>
            </a:r>
            <a:endParaRPr lang="en-GB" dirty="0">
              <a:solidFill>
                <a:srgbClr val="0070C0"/>
              </a:solidFill>
              <a:latin typeface="Bradley Hand ITC" panose="03070402050302030203" pitchFamily="66" charset="0"/>
            </a:endParaRPr>
          </a:p>
          <a:p>
            <a:pPr lvl="0"/>
            <a:r>
              <a:rPr lang="en-GB" b="1" dirty="0">
                <a:solidFill>
                  <a:srgbClr val="0070C0"/>
                </a:solidFill>
                <a:latin typeface="Bradley Hand ITC" panose="03070402050302030203" pitchFamily="66" charset="0"/>
              </a:rPr>
              <a:t>Learning provision for young people out with traditional school time e.g. night</a:t>
            </a:r>
            <a:r>
              <a:rPr lang="en-GB" b="1" dirty="0">
                <a:solidFill>
                  <a:srgbClr val="0070C0"/>
                </a:solidFill>
              </a:rPr>
              <a:t> </a:t>
            </a:r>
            <a:r>
              <a:rPr lang="en-GB" b="1" dirty="0">
                <a:solidFill>
                  <a:srgbClr val="0070C0"/>
                </a:solidFill>
                <a:latin typeface="Bradley Hand ITC" panose="03070402050302030203" pitchFamily="66" charset="0"/>
              </a:rPr>
              <a:t>school, Easter holidays.  Again, importance of pupil voice was </a:t>
            </a:r>
            <a:r>
              <a:rPr lang="en-GB" b="1" dirty="0" smtClean="0">
                <a:solidFill>
                  <a:srgbClr val="0070C0"/>
                </a:solidFill>
                <a:latin typeface="Bradley Hand ITC" panose="03070402050302030203" pitchFamily="66" charset="0"/>
              </a:rPr>
              <a:t>clear</a:t>
            </a:r>
            <a:endParaRPr lang="en-GB" dirty="0">
              <a:solidFill>
                <a:srgbClr val="0070C0"/>
              </a:solidFill>
              <a:latin typeface="Bradley Hand ITC" panose="03070402050302030203" pitchFamily="66" charset="0"/>
            </a:endParaRPr>
          </a:p>
          <a:p>
            <a:endParaRPr lang="en-GB" dirty="0">
              <a:solidFill>
                <a:srgbClr val="0070C0"/>
              </a:solidFill>
              <a:latin typeface="Bradley Hand ITC" panose="03070402050302030203" pitchFamily="66" charset="0"/>
            </a:endParaRPr>
          </a:p>
          <a:p>
            <a:endParaRPr lang="en-GB" dirty="0"/>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91188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Overall</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lstStyle/>
          <a:p>
            <a:r>
              <a:rPr lang="en-GB" b="1" i="1" dirty="0" smtClean="0">
                <a:solidFill>
                  <a:srgbClr val="FF0000"/>
                </a:solidFill>
                <a:latin typeface="Bradley Hand ITC" panose="03070402050302030203" pitchFamily="66" charset="0"/>
              </a:rPr>
              <a:t>“In </a:t>
            </a:r>
            <a:r>
              <a:rPr lang="en-GB" b="1" i="1" dirty="0">
                <a:solidFill>
                  <a:srgbClr val="FF0000"/>
                </a:solidFill>
                <a:latin typeface="Bradley Hand ITC" panose="03070402050302030203" pitchFamily="66" charset="0"/>
              </a:rPr>
              <a:t>terms of strategic themes, leadership across the school is strong. There were clear strategic messages around the significance of open and honest evaluation, evidence to inform next steps and a consistent approach to ensure pupils were cared for and encouraged to achieve their </a:t>
            </a:r>
            <a:r>
              <a:rPr lang="en-GB" b="1" i="1" dirty="0" smtClean="0">
                <a:solidFill>
                  <a:srgbClr val="FF0000"/>
                </a:solidFill>
                <a:latin typeface="Bradley Hand ITC" panose="03070402050302030203" pitchFamily="66" charset="0"/>
              </a:rPr>
              <a:t>potential”. </a:t>
            </a:r>
          </a:p>
          <a:p>
            <a:r>
              <a:rPr lang="en-GB" b="1" dirty="0" smtClean="0">
                <a:solidFill>
                  <a:srgbClr val="0070C0"/>
                </a:solidFill>
                <a:latin typeface="Bradley Hand ITC" panose="03070402050302030203" pitchFamily="66" charset="0"/>
              </a:rPr>
              <a:t>NAC Senior MANAGER – 31.3.21</a:t>
            </a:r>
            <a:endParaRPr lang="en-GB" b="1" dirty="0">
              <a:solidFill>
                <a:srgbClr val="0070C0"/>
              </a:solidFill>
              <a:latin typeface="Bradley Hand ITC" panose="03070402050302030203" pitchFamily="66" charset="0"/>
            </a:endParaRPr>
          </a:p>
          <a:p>
            <a:endParaRPr lang="en-GB" b="1" dirty="0">
              <a:solidFill>
                <a:srgbClr val="0070C0"/>
              </a:solidFill>
            </a:endParaRPr>
          </a:p>
        </p:txBody>
      </p:sp>
    </p:spTree>
    <p:extLst>
      <p:ext uri="{BB962C8B-B14F-4D97-AF65-F5344CB8AC3E}">
        <p14:creationId xmlns:p14="http://schemas.microsoft.com/office/powerpoint/2010/main" val="269234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41862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Attainment and Achievement</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13" name="Text Placeholder 12"/>
          <p:cNvSpPr>
            <a:spLocks noGrp="1"/>
          </p:cNvSpPr>
          <p:nvPr>
            <p:ph type="body" idx="1"/>
          </p:nvPr>
        </p:nvSpPr>
        <p:spPr>
          <a:xfrm>
            <a:off x="818885" y="1389243"/>
            <a:ext cx="5157787" cy="789010"/>
          </a:xfrm>
        </p:spPr>
        <p:txBody>
          <a:bodyPr>
            <a:normAutofit fontScale="92500" lnSpcReduction="10000"/>
          </a:bodyPr>
          <a:lstStyle/>
          <a:p>
            <a:r>
              <a:rPr lang="en-GB" dirty="0" smtClean="0">
                <a:solidFill>
                  <a:srgbClr val="FF0000"/>
                </a:solidFill>
                <a:effectLst>
                  <a:outerShdw blurRad="38100" dist="38100" dir="2700000" algn="tl">
                    <a:srgbClr val="000000">
                      <a:alpha val="43137"/>
                    </a:srgbClr>
                  </a:outerShdw>
                </a:effectLst>
                <a:latin typeface="Bradley Hand ITC" panose="03070402050302030203" pitchFamily="66" charset="0"/>
              </a:rPr>
              <a:t>2020 – Presentations</a:t>
            </a:r>
          </a:p>
          <a:p>
            <a:r>
              <a:rPr lang="en-GB" dirty="0" smtClean="0">
                <a:solidFill>
                  <a:srgbClr val="0070C0"/>
                </a:solidFill>
                <a:effectLst>
                  <a:outerShdw blurRad="38100" dist="38100" dir="2700000" algn="tl">
                    <a:srgbClr val="000000">
                      <a:alpha val="43137"/>
                    </a:srgbClr>
                  </a:outerShdw>
                </a:effectLst>
                <a:latin typeface="Bradley Hand ITC" panose="03070402050302030203" pitchFamily="66" charset="0"/>
              </a:rPr>
              <a:t> = 839</a:t>
            </a:r>
            <a:endParaRPr lang="en-GB"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15" name="Text Placeholder 14"/>
          <p:cNvSpPr>
            <a:spLocks noGrp="1"/>
          </p:cNvSpPr>
          <p:nvPr>
            <p:ph type="body" sz="quarter" idx="3"/>
          </p:nvPr>
        </p:nvSpPr>
        <p:spPr>
          <a:xfrm>
            <a:off x="6097588" y="1441282"/>
            <a:ext cx="5183188" cy="823912"/>
          </a:xfrm>
        </p:spPr>
        <p:txBody>
          <a:bodyPr>
            <a:normAutofit lnSpcReduction="10000"/>
          </a:bodyPr>
          <a:lstStyle/>
          <a:p>
            <a:r>
              <a:rPr lang="en-GB" dirty="0" smtClean="0">
                <a:solidFill>
                  <a:srgbClr val="FF0000"/>
                </a:solidFill>
                <a:effectLst>
                  <a:outerShdw blurRad="38100" dist="38100" dir="2700000" algn="tl">
                    <a:srgbClr val="000000">
                      <a:alpha val="43137"/>
                    </a:srgbClr>
                  </a:outerShdw>
                </a:effectLst>
                <a:latin typeface="Bradley Hand ITC" panose="03070402050302030203" pitchFamily="66" charset="0"/>
              </a:rPr>
              <a:t>2021 – Presentations</a:t>
            </a:r>
          </a:p>
          <a:p>
            <a:r>
              <a:rPr lang="en-GB" dirty="0" smtClean="0">
                <a:solidFill>
                  <a:srgbClr val="0070C0"/>
                </a:solidFill>
                <a:effectLst>
                  <a:outerShdw blurRad="38100" dist="38100" dir="2700000" algn="tl">
                    <a:srgbClr val="000000">
                      <a:alpha val="43137"/>
                    </a:srgbClr>
                  </a:outerShdw>
                </a:effectLst>
                <a:latin typeface="Bradley Hand ITC" panose="03070402050302030203" pitchFamily="66" charset="0"/>
              </a:rPr>
              <a:t>=855 </a:t>
            </a:r>
            <a:endParaRPr lang="en-GB"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graphicFrame>
        <p:nvGraphicFramePr>
          <p:cNvPr id="19" name="Content Placeholder 18"/>
          <p:cNvGraphicFramePr>
            <a:graphicFrameLocks noGrp="1"/>
          </p:cNvGraphicFramePr>
          <p:nvPr>
            <p:ph sz="quarter" idx="4"/>
            <p:extLst>
              <p:ext uri="{D42A27DB-BD31-4B8C-83A1-F6EECF244321}">
                <p14:modId xmlns:p14="http://schemas.microsoft.com/office/powerpoint/2010/main" val="1678140209"/>
              </p:ext>
            </p:extLst>
          </p:nvPr>
        </p:nvGraphicFramePr>
        <p:xfrm>
          <a:off x="793484" y="2273282"/>
          <a:ext cx="5183188" cy="1447025"/>
        </p:xfrm>
        <a:graphic>
          <a:graphicData uri="http://schemas.openxmlformats.org/drawingml/2006/table">
            <a:tbl>
              <a:tblPr firstRow="1" firstCol="1" bandRow="1">
                <a:tableStyleId>{5C22544A-7EE6-4342-B048-85BDC9FD1C3A}</a:tableStyleId>
              </a:tblPr>
              <a:tblGrid>
                <a:gridCol w="820507">
                  <a:extLst>
                    <a:ext uri="{9D8B030D-6E8A-4147-A177-3AD203B41FA5}">
                      <a16:colId xmlns:a16="http://schemas.microsoft.com/office/drawing/2014/main" val="4039371316"/>
                    </a:ext>
                  </a:extLst>
                </a:gridCol>
                <a:gridCol w="1234535">
                  <a:extLst>
                    <a:ext uri="{9D8B030D-6E8A-4147-A177-3AD203B41FA5}">
                      <a16:colId xmlns:a16="http://schemas.microsoft.com/office/drawing/2014/main" val="3713159058"/>
                    </a:ext>
                  </a:extLst>
                </a:gridCol>
                <a:gridCol w="740953">
                  <a:extLst>
                    <a:ext uri="{9D8B030D-6E8A-4147-A177-3AD203B41FA5}">
                      <a16:colId xmlns:a16="http://schemas.microsoft.com/office/drawing/2014/main" val="2989228610"/>
                    </a:ext>
                  </a:extLst>
                </a:gridCol>
                <a:gridCol w="822830">
                  <a:extLst>
                    <a:ext uri="{9D8B030D-6E8A-4147-A177-3AD203B41FA5}">
                      <a16:colId xmlns:a16="http://schemas.microsoft.com/office/drawing/2014/main" val="1734451514"/>
                    </a:ext>
                  </a:extLst>
                </a:gridCol>
                <a:gridCol w="823410">
                  <a:extLst>
                    <a:ext uri="{9D8B030D-6E8A-4147-A177-3AD203B41FA5}">
                      <a16:colId xmlns:a16="http://schemas.microsoft.com/office/drawing/2014/main" val="3661863629"/>
                    </a:ext>
                  </a:extLst>
                </a:gridCol>
                <a:gridCol w="740953">
                  <a:extLst>
                    <a:ext uri="{9D8B030D-6E8A-4147-A177-3AD203B41FA5}">
                      <a16:colId xmlns:a16="http://schemas.microsoft.com/office/drawing/2014/main" val="2320921846"/>
                    </a:ext>
                  </a:extLst>
                </a:gridCol>
              </a:tblGrid>
              <a:tr h="578810">
                <a:tc>
                  <a:txBody>
                    <a:bodyPr/>
                    <a:lstStyle/>
                    <a:p>
                      <a:pPr>
                        <a:lnSpc>
                          <a:spcPct val="107000"/>
                        </a:lnSpc>
                        <a:spcAft>
                          <a:spcPts val="0"/>
                        </a:spcAft>
                      </a:pPr>
                      <a:r>
                        <a:rPr lang="en-US" sz="1100" dirty="0" smtClean="0">
                          <a:effectLst/>
                        </a:rPr>
                        <a:t>Level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No of presentations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a:effectLst/>
                        </a:rPr>
                        <a:t>A-C</a:t>
                      </a:r>
                      <a:endParaRPr lang="en-GB" sz="1000" dirty="0">
                        <a:effectLst/>
                      </a:endParaRPr>
                    </a:p>
                    <a:p>
                      <a:pPr>
                        <a:lnSpc>
                          <a:spcPct val="107000"/>
                        </a:lnSpc>
                        <a:spcAft>
                          <a:spcPts val="0"/>
                        </a:spcAft>
                      </a:pPr>
                      <a:r>
                        <a:rPr lang="en-US" sz="1100" dirty="0">
                          <a:effectLst/>
                        </a:rPr>
                        <a:t>Number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a:effectLst/>
                        </a:rPr>
                        <a:t>% of Awards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A-D</a:t>
                      </a:r>
                      <a:endParaRPr lang="en-GB" sz="1000">
                        <a:effectLst/>
                      </a:endParaRPr>
                    </a:p>
                    <a:p>
                      <a:pPr>
                        <a:lnSpc>
                          <a:spcPct val="107000"/>
                        </a:lnSpc>
                        <a:spcAft>
                          <a:spcPts val="0"/>
                        </a:spcAft>
                      </a:pPr>
                      <a:r>
                        <a:rPr lang="en-US" sz="1100">
                          <a:effectLst/>
                        </a:rPr>
                        <a:t>Number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 of Awards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375984095"/>
                  </a:ext>
                </a:extLst>
              </a:tr>
              <a:tr h="289405">
                <a:tc>
                  <a:txBody>
                    <a:bodyPr/>
                    <a:lstStyle/>
                    <a:p>
                      <a:pPr>
                        <a:lnSpc>
                          <a:spcPct val="107000"/>
                        </a:lnSpc>
                        <a:spcAft>
                          <a:spcPts val="0"/>
                        </a:spcAft>
                      </a:pPr>
                      <a:r>
                        <a:rPr lang="en-US" sz="1100">
                          <a:effectLst/>
                        </a:rPr>
                        <a:t>AH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25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96%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a:effectLst/>
                        </a:rPr>
                        <a:t>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100%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2874995231"/>
                  </a:ext>
                </a:extLst>
              </a:tr>
              <a:tr h="289405">
                <a:tc>
                  <a:txBody>
                    <a:bodyPr/>
                    <a:lstStyle/>
                    <a:p>
                      <a:pPr>
                        <a:lnSpc>
                          <a:spcPct val="107000"/>
                        </a:lnSpc>
                        <a:spcAft>
                          <a:spcPts val="0"/>
                        </a:spcAft>
                      </a:pPr>
                      <a:r>
                        <a:rPr lang="en-US" sz="1100">
                          <a:effectLst/>
                        </a:rPr>
                        <a:t>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219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147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67.12%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195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89.04%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2352243308"/>
                  </a:ext>
                </a:extLst>
              </a:tr>
              <a:tr h="289405">
                <a:tc>
                  <a:txBody>
                    <a:bodyPr/>
                    <a:lstStyle/>
                    <a:p>
                      <a:pPr>
                        <a:lnSpc>
                          <a:spcPct val="107000"/>
                        </a:lnSpc>
                        <a:spcAft>
                          <a:spcPts val="0"/>
                        </a:spcAft>
                      </a:pPr>
                      <a:r>
                        <a:rPr lang="en-US" sz="1100">
                          <a:effectLst/>
                        </a:rPr>
                        <a:t>N5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596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390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65.44%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513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a:effectLst/>
                        </a:rPr>
                        <a:t>86.07%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2484783273"/>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613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0" name="Table 19"/>
          <p:cNvGraphicFramePr>
            <a:graphicFrameLocks noGrp="1"/>
          </p:cNvGraphicFramePr>
          <p:nvPr>
            <p:extLst>
              <p:ext uri="{D42A27DB-BD31-4B8C-83A1-F6EECF244321}">
                <p14:modId xmlns:p14="http://schemas.microsoft.com/office/powerpoint/2010/main" val="3565752383"/>
              </p:ext>
            </p:extLst>
          </p:nvPr>
        </p:nvGraphicFramePr>
        <p:xfrm>
          <a:off x="793484" y="3819525"/>
          <a:ext cx="5183186" cy="1977004"/>
        </p:xfrm>
        <a:graphic>
          <a:graphicData uri="http://schemas.openxmlformats.org/drawingml/2006/table">
            <a:tbl>
              <a:tblPr firstRow="1" firstCol="1" bandRow="1">
                <a:tableStyleId>{5C22544A-7EE6-4342-B048-85BDC9FD1C3A}</a:tableStyleId>
              </a:tblPr>
              <a:tblGrid>
                <a:gridCol w="1043490">
                  <a:extLst>
                    <a:ext uri="{9D8B030D-6E8A-4147-A177-3AD203B41FA5}">
                      <a16:colId xmlns:a16="http://schemas.microsoft.com/office/drawing/2014/main" val="3020548519"/>
                    </a:ext>
                  </a:extLst>
                </a:gridCol>
                <a:gridCol w="1024907">
                  <a:extLst>
                    <a:ext uri="{9D8B030D-6E8A-4147-A177-3AD203B41FA5}">
                      <a16:colId xmlns:a16="http://schemas.microsoft.com/office/drawing/2014/main" val="4006647351"/>
                    </a:ext>
                  </a:extLst>
                </a:gridCol>
                <a:gridCol w="1150335">
                  <a:extLst>
                    <a:ext uri="{9D8B030D-6E8A-4147-A177-3AD203B41FA5}">
                      <a16:colId xmlns:a16="http://schemas.microsoft.com/office/drawing/2014/main" val="3473272857"/>
                    </a:ext>
                  </a:extLst>
                </a:gridCol>
                <a:gridCol w="1250524">
                  <a:extLst>
                    <a:ext uri="{9D8B030D-6E8A-4147-A177-3AD203B41FA5}">
                      <a16:colId xmlns:a16="http://schemas.microsoft.com/office/drawing/2014/main" val="573430756"/>
                    </a:ext>
                  </a:extLst>
                </a:gridCol>
                <a:gridCol w="713930">
                  <a:extLst>
                    <a:ext uri="{9D8B030D-6E8A-4147-A177-3AD203B41FA5}">
                      <a16:colId xmlns:a16="http://schemas.microsoft.com/office/drawing/2014/main" val="1684644856"/>
                    </a:ext>
                  </a:extLst>
                </a:gridCol>
              </a:tblGrid>
              <a:tr h="370211">
                <a:tc>
                  <a:txBody>
                    <a:bodyPr/>
                    <a:lstStyle/>
                    <a:p>
                      <a:pPr>
                        <a:lnSpc>
                          <a:spcPct val="107000"/>
                        </a:lnSpc>
                        <a:spcAft>
                          <a:spcPts val="0"/>
                        </a:spcAft>
                      </a:pPr>
                      <a:r>
                        <a:rPr lang="en-US" sz="1200" dirty="0">
                          <a:effectLst/>
                        </a:rPr>
                        <a:t>Year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Presentations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A-D Number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 of Awards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0664725"/>
                  </a:ext>
                </a:extLst>
              </a:tr>
              <a:tr h="264265">
                <a:tc>
                  <a:txBody>
                    <a:bodyPr/>
                    <a:lstStyle/>
                    <a:p>
                      <a:pPr>
                        <a:lnSpc>
                          <a:spcPct val="107000"/>
                        </a:lnSpc>
                        <a:spcAft>
                          <a:spcPts val="0"/>
                        </a:spcAft>
                      </a:pPr>
                      <a:r>
                        <a:rPr lang="en-US" sz="1200">
                          <a:effectLst/>
                        </a:rPr>
                        <a:t>S4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N5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435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396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91.03%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302240"/>
                  </a:ext>
                </a:extLst>
              </a:tr>
              <a:tr h="264265">
                <a:tc>
                  <a:txBody>
                    <a:bodyPr/>
                    <a:lstStyle/>
                    <a:p>
                      <a:pPr>
                        <a:lnSpc>
                          <a:spcPct val="107000"/>
                        </a:lnSpc>
                        <a:spcAft>
                          <a:spcPts val="0"/>
                        </a:spcAft>
                      </a:pPr>
                      <a:r>
                        <a:rPr lang="en-US" sz="1200">
                          <a:effectLst/>
                        </a:rPr>
                        <a:t>S5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N5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89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72.36%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084045"/>
                  </a:ext>
                </a:extLst>
              </a:tr>
              <a:tr h="264265">
                <a:tc>
                  <a:txBody>
                    <a:bodyPr/>
                    <a:lstStyle/>
                    <a:p>
                      <a:pPr>
                        <a:lnSpc>
                          <a:spcPct val="107000"/>
                        </a:lnSpc>
                        <a:spcAft>
                          <a:spcPts val="0"/>
                        </a:spcAft>
                      </a:pPr>
                      <a:r>
                        <a:rPr lang="en-US" sz="1200">
                          <a:effectLst/>
                        </a:rPr>
                        <a:t>S5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Higher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89.29%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213051"/>
                  </a:ext>
                </a:extLst>
              </a:tr>
              <a:tr h="264265">
                <a:tc>
                  <a:txBody>
                    <a:bodyPr/>
                    <a:lstStyle/>
                    <a:p>
                      <a:pPr>
                        <a:lnSpc>
                          <a:spcPct val="107000"/>
                        </a:lnSpc>
                        <a:spcAft>
                          <a:spcPts val="0"/>
                        </a:spcAft>
                      </a:pPr>
                      <a:r>
                        <a:rPr lang="en-US" sz="1200">
                          <a:effectLst/>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N5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73.68%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67250"/>
                  </a:ext>
                </a:extLst>
              </a:tr>
              <a:tr h="264265">
                <a:tc>
                  <a:txBody>
                    <a:bodyPr/>
                    <a:lstStyle/>
                    <a:p>
                      <a:pPr>
                        <a:lnSpc>
                          <a:spcPct val="107000"/>
                        </a:lnSpc>
                        <a:spcAft>
                          <a:spcPts val="0"/>
                        </a:spcAft>
                      </a:pPr>
                      <a:r>
                        <a:rPr lang="en-US" sz="1200">
                          <a:effectLst/>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88.46%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9066289"/>
                  </a:ext>
                </a:extLst>
              </a:tr>
              <a:tr h="264265">
                <a:tc>
                  <a:txBody>
                    <a:bodyPr/>
                    <a:lstStyle/>
                    <a:p>
                      <a:pPr>
                        <a:lnSpc>
                          <a:spcPct val="107000"/>
                        </a:lnSpc>
                        <a:spcAft>
                          <a:spcPts val="0"/>
                        </a:spcAft>
                      </a:pPr>
                      <a:r>
                        <a:rPr lang="en-US" sz="1200">
                          <a:effectLst/>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AH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796467"/>
                  </a:ext>
                </a:extLst>
              </a:tr>
            </a:tbl>
          </a:graphicData>
        </a:graphic>
      </p:graphicFrame>
      <p:graphicFrame>
        <p:nvGraphicFramePr>
          <p:cNvPr id="12" name="Content Placeholder 18"/>
          <p:cNvGraphicFramePr>
            <a:graphicFrameLocks noGrp="1"/>
          </p:cNvGraphicFramePr>
          <p:nvPr>
            <p:ph sz="quarter" idx="4"/>
            <p:extLst>
              <p:ext uri="{D42A27DB-BD31-4B8C-83A1-F6EECF244321}">
                <p14:modId xmlns:p14="http://schemas.microsoft.com/office/powerpoint/2010/main" val="722557025"/>
              </p:ext>
            </p:extLst>
          </p:nvPr>
        </p:nvGraphicFramePr>
        <p:xfrm>
          <a:off x="6158703" y="2293008"/>
          <a:ext cx="5183188" cy="1447025"/>
        </p:xfrm>
        <a:graphic>
          <a:graphicData uri="http://schemas.openxmlformats.org/drawingml/2006/table">
            <a:tbl>
              <a:tblPr firstRow="1" firstCol="1" bandRow="1">
                <a:tableStyleId>{5C22544A-7EE6-4342-B048-85BDC9FD1C3A}</a:tableStyleId>
              </a:tblPr>
              <a:tblGrid>
                <a:gridCol w="820507">
                  <a:extLst>
                    <a:ext uri="{9D8B030D-6E8A-4147-A177-3AD203B41FA5}">
                      <a16:colId xmlns:a16="http://schemas.microsoft.com/office/drawing/2014/main" val="4039371316"/>
                    </a:ext>
                  </a:extLst>
                </a:gridCol>
                <a:gridCol w="1234535">
                  <a:extLst>
                    <a:ext uri="{9D8B030D-6E8A-4147-A177-3AD203B41FA5}">
                      <a16:colId xmlns:a16="http://schemas.microsoft.com/office/drawing/2014/main" val="3713159058"/>
                    </a:ext>
                  </a:extLst>
                </a:gridCol>
                <a:gridCol w="740953">
                  <a:extLst>
                    <a:ext uri="{9D8B030D-6E8A-4147-A177-3AD203B41FA5}">
                      <a16:colId xmlns:a16="http://schemas.microsoft.com/office/drawing/2014/main" val="2989228610"/>
                    </a:ext>
                  </a:extLst>
                </a:gridCol>
                <a:gridCol w="822830">
                  <a:extLst>
                    <a:ext uri="{9D8B030D-6E8A-4147-A177-3AD203B41FA5}">
                      <a16:colId xmlns:a16="http://schemas.microsoft.com/office/drawing/2014/main" val="1734451514"/>
                    </a:ext>
                  </a:extLst>
                </a:gridCol>
                <a:gridCol w="823410">
                  <a:extLst>
                    <a:ext uri="{9D8B030D-6E8A-4147-A177-3AD203B41FA5}">
                      <a16:colId xmlns:a16="http://schemas.microsoft.com/office/drawing/2014/main" val="3661863629"/>
                    </a:ext>
                  </a:extLst>
                </a:gridCol>
                <a:gridCol w="740953">
                  <a:extLst>
                    <a:ext uri="{9D8B030D-6E8A-4147-A177-3AD203B41FA5}">
                      <a16:colId xmlns:a16="http://schemas.microsoft.com/office/drawing/2014/main" val="2320921846"/>
                    </a:ext>
                  </a:extLst>
                </a:gridCol>
              </a:tblGrid>
              <a:tr h="578810">
                <a:tc>
                  <a:txBody>
                    <a:bodyPr/>
                    <a:lstStyle/>
                    <a:p>
                      <a:pPr>
                        <a:lnSpc>
                          <a:spcPct val="107000"/>
                        </a:lnSpc>
                        <a:spcAft>
                          <a:spcPts val="0"/>
                        </a:spcAft>
                      </a:pPr>
                      <a:r>
                        <a:rPr lang="en-US" sz="1100" dirty="0" smtClean="0">
                          <a:effectLst/>
                        </a:rPr>
                        <a:t>Level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No of presentations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a:effectLst/>
                        </a:rPr>
                        <a:t>A-C</a:t>
                      </a:r>
                      <a:endParaRPr lang="en-GB" sz="1000" dirty="0">
                        <a:effectLst/>
                      </a:endParaRPr>
                    </a:p>
                    <a:p>
                      <a:pPr>
                        <a:lnSpc>
                          <a:spcPct val="107000"/>
                        </a:lnSpc>
                        <a:spcAft>
                          <a:spcPts val="0"/>
                        </a:spcAft>
                      </a:pPr>
                      <a:r>
                        <a:rPr lang="en-US" sz="1100" dirty="0">
                          <a:effectLst/>
                        </a:rPr>
                        <a:t>Number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a:effectLst/>
                        </a:rPr>
                        <a:t>% of Awards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A-D</a:t>
                      </a:r>
                      <a:endParaRPr lang="en-GB" sz="1000">
                        <a:effectLst/>
                      </a:endParaRPr>
                    </a:p>
                    <a:p>
                      <a:pPr>
                        <a:lnSpc>
                          <a:spcPct val="107000"/>
                        </a:lnSpc>
                        <a:spcAft>
                          <a:spcPts val="0"/>
                        </a:spcAft>
                      </a:pPr>
                      <a:r>
                        <a:rPr lang="en-US" sz="1100">
                          <a:effectLst/>
                        </a:rPr>
                        <a:t>Number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a:effectLst/>
                        </a:rPr>
                        <a:t>% of Awards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375984095"/>
                  </a:ext>
                </a:extLst>
              </a:tr>
              <a:tr h="289405">
                <a:tc>
                  <a:txBody>
                    <a:bodyPr/>
                    <a:lstStyle/>
                    <a:p>
                      <a:pPr>
                        <a:lnSpc>
                          <a:spcPct val="107000"/>
                        </a:lnSpc>
                        <a:spcAft>
                          <a:spcPts val="0"/>
                        </a:spcAft>
                      </a:pPr>
                      <a:r>
                        <a:rPr lang="en-US" sz="1100">
                          <a:effectLst/>
                        </a:rPr>
                        <a:t>AH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11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73.33%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13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86.67%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2874995231"/>
                  </a:ext>
                </a:extLst>
              </a:tr>
              <a:tr h="289405">
                <a:tc>
                  <a:txBody>
                    <a:bodyPr/>
                    <a:lstStyle/>
                    <a:p>
                      <a:pPr>
                        <a:lnSpc>
                          <a:spcPct val="107000"/>
                        </a:lnSpc>
                        <a:spcAft>
                          <a:spcPts val="0"/>
                        </a:spcAft>
                      </a:pPr>
                      <a:r>
                        <a:rPr lang="en-US" sz="1100">
                          <a:effectLst/>
                        </a:rPr>
                        <a:t>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311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259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83.28%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289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solidFill>
                            <a:srgbClr val="FF0000"/>
                          </a:solidFill>
                          <a:effectLst/>
                          <a:latin typeface="+mn-lt"/>
                          <a:ea typeface="+mn-ea"/>
                          <a:cs typeface="+mn-cs"/>
                        </a:rPr>
                        <a:t>92.93%</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2352243308"/>
                  </a:ext>
                </a:extLst>
              </a:tr>
              <a:tr h="289405">
                <a:tc>
                  <a:txBody>
                    <a:bodyPr/>
                    <a:lstStyle/>
                    <a:p>
                      <a:pPr>
                        <a:lnSpc>
                          <a:spcPct val="107000"/>
                        </a:lnSpc>
                        <a:spcAft>
                          <a:spcPts val="0"/>
                        </a:spcAft>
                      </a:pPr>
                      <a:r>
                        <a:rPr lang="en-US" sz="1100">
                          <a:effectLst/>
                        </a:rPr>
                        <a:t>N5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rPr>
                        <a:t>529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rPr>
                        <a:t>374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70.70%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effectLst/>
                          <a:latin typeface="+mn-lt"/>
                          <a:ea typeface="+mn-ea"/>
                          <a:cs typeface="+mn-cs"/>
                        </a:rPr>
                        <a:t>456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tc>
                  <a:txBody>
                    <a:bodyPr/>
                    <a:lstStyle/>
                    <a:p>
                      <a:pPr>
                        <a:lnSpc>
                          <a:spcPct val="107000"/>
                        </a:lnSpc>
                        <a:spcAft>
                          <a:spcPts val="0"/>
                        </a:spcAft>
                      </a:pPr>
                      <a:r>
                        <a:rPr lang="en-US" sz="1100" dirty="0" smtClean="0">
                          <a:solidFill>
                            <a:srgbClr val="FF0000"/>
                          </a:solidFill>
                          <a:effectLst/>
                        </a:rPr>
                        <a:t>86.20%</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14" marR="62714" marT="0" marB="0"/>
                </a:tc>
                <a:extLst>
                  <a:ext uri="{0D108BD9-81ED-4DB2-BD59-A6C34878D82A}">
                    <a16:rowId xmlns:a16="http://schemas.microsoft.com/office/drawing/2014/main" val="248478327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19979357"/>
              </p:ext>
            </p:extLst>
          </p:nvPr>
        </p:nvGraphicFramePr>
        <p:xfrm>
          <a:off x="6158703" y="3819525"/>
          <a:ext cx="5183186" cy="1977004"/>
        </p:xfrm>
        <a:graphic>
          <a:graphicData uri="http://schemas.openxmlformats.org/drawingml/2006/table">
            <a:tbl>
              <a:tblPr firstRow="1" firstCol="1" bandRow="1">
                <a:tableStyleId>{5C22544A-7EE6-4342-B048-85BDC9FD1C3A}</a:tableStyleId>
              </a:tblPr>
              <a:tblGrid>
                <a:gridCol w="1043490">
                  <a:extLst>
                    <a:ext uri="{9D8B030D-6E8A-4147-A177-3AD203B41FA5}">
                      <a16:colId xmlns:a16="http://schemas.microsoft.com/office/drawing/2014/main" val="3020548519"/>
                    </a:ext>
                  </a:extLst>
                </a:gridCol>
                <a:gridCol w="1024907">
                  <a:extLst>
                    <a:ext uri="{9D8B030D-6E8A-4147-A177-3AD203B41FA5}">
                      <a16:colId xmlns:a16="http://schemas.microsoft.com/office/drawing/2014/main" val="4006647351"/>
                    </a:ext>
                  </a:extLst>
                </a:gridCol>
                <a:gridCol w="1150335">
                  <a:extLst>
                    <a:ext uri="{9D8B030D-6E8A-4147-A177-3AD203B41FA5}">
                      <a16:colId xmlns:a16="http://schemas.microsoft.com/office/drawing/2014/main" val="3473272857"/>
                    </a:ext>
                  </a:extLst>
                </a:gridCol>
                <a:gridCol w="1241136">
                  <a:extLst>
                    <a:ext uri="{9D8B030D-6E8A-4147-A177-3AD203B41FA5}">
                      <a16:colId xmlns:a16="http://schemas.microsoft.com/office/drawing/2014/main" val="573430756"/>
                    </a:ext>
                  </a:extLst>
                </a:gridCol>
                <a:gridCol w="723318">
                  <a:extLst>
                    <a:ext uri="{9D8B030D-6E8A-4147-A177-3AD203B41FA5}">
                      <a16:colId xmlns:a16="http://schemas.microsoft.com/office/drawing/2014/main" val="1684644856"/>
                    </a:ext>
                  </a:extLst>
                </a:gridCol>
              </a:tblGrid>
              <a:tr h="370211">
                <a:tc>
                  <a:txBody>
                    <a:bodyPr/>
                    <a:lstStyle/>
                    <a:p>
                      <a:pPr>
                        <a:lnSpc>
                          <a:spcPct val="107000"/>
                        </a:lnSpc>
                        <a:spcAft>
                          <a:spcPts val="0"/>
                        </a:spcAft>
                      </a:pPr>
                      <a:r>
                        <a:rPr lang="en-US" sz="1200" dirty="0">
                          <a:effectLst/>
                        </a:rPr>
                        <a:t>Year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Presentations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A-D Number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 of Awards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0664725"/>
                  </a:ext>
                </a:extLst>
              </a:tr>
              <a:tr h="264265">
                <a:tc>
                  <a:txBody>
                    <a:bodyPr/>
                    <a:lstStyle/>
                    <a:p>
                      <a:pPr>
                        <a:lnSpc>
                          <a:spcPct val="107000"/>
                        </a:lnSpc>
                        <a:spcAft>
                          <a:spcPts val="0"/>
                        </a:spcAft>
                      </a:pPr>
                      <a:r>
                        <a:rPr lang="en-US" sz="1200">
                          <a:effectLst/>
                        </a:rPr>
                        <a:t>S4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N5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382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rPr>
                        <a:t>338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88.48%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0302240"/>
                  </a:ext>
                </a:extLst>
              </a:tr>
              <a:tr h="264265">
                <a:tc>
                  <a:txBody>
                    <a:bodyPr/>
                    <a:lstStyle/>
                    <a:p>
                      <a:pPr>
                        <a:lnSpc>
                          <a:spcPct val="107000"/>
                        </a:lnSpc>
                        <a:spcAft>
                          <a:spcPts val="0"/>
                        </a:spcAft>
                      </a:pPr>
                      <a:r>
                        <a:rPr lang="en-US" sz="1200">
                          <a:effectLst/>
                        </a:rPr>
                        <a:t>S5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N5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rPr>
                        <a:t>101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78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solidFill>
                            <a:srgbClr val="FF0000"/>
                          </a:solidFill>
                          <a:effectLst/>
                        </a:rPr>
                        <a:t>77.23%</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084045"/>
                  </a:ext>
                </a:extLst>
              </a:tr>
              <a:tr h="264265">
                <a:tc>
                  <a:txBody>
                    <a:bodyPr/>
                    <a:lstStyle/>
                    <a:p>
                      <a:pPr>
                        <a:lnSpc>
                          <a:spcPct val="107000"/>
                        </a:lnSpc>
                        <a:spcAft>
                          <a:spcPts val="0"/>
                        </a:spcAft>
                      </a:pPr>
                      <a:r>
                        <a:rPr lang="en-US" sz="1200">
                          <a:effectLst/>
                        </a:rPr>
                        <a:t>S5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Higher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219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202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solidFill>
                            <a:srgbClr val="FF0000"/>
                          </a:solidFill>
                          <a:effectLst/>
                          <a:latin typeface="+mn-lt"/>
                          <a:ea typeface="+mn-ea"/>
                          <a:cs typeface="+mn-cs"/>
                        </a:rPr>
                        <a:t>92.24%</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213051"/>
                  </a:ext>
                </a:extLst>
              </a:tr>
              <a:tr h="264265">
                <a:tc>
                  <a:txBody>
                    <a:bodyPr/>
                    <a:lstStyle/>
                    <a:p>
                      <a:pPr>
                        <a:lnSpc>
                          <a:spcPct val="107000"/>
                        </a:lnSpc>
                        <a:spcAft>
                          <a:spcPts val="0"/>
                        </a:spcAft>
                      </a:pPr>
                      <a:r>
                        <a:rPr lang="en-US" sz="1200">
                          <a:effectLst/>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N5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46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solidFill>
                            <a:srgbClr val="FF0000"/>
                          </a:solidFill>
                          <a:effectLst/>
                          <a:latin typeface="+mn-lt"/>
                          <a:ea typeface="+mn-ea"/>
                          <a:cs typeface="+mn-cs"/>
                        </a:rPr>
                        <a:t>86.96%</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67250"/>
                  </a:ext>
                </a:extLst>
              </a:tr>
              <a:tr h="264265">
                <a:tc>
                  <a:txBody>
                    <a:bodyPr/>
                    <a:lstStyle/>
                    <a:p>
                      <a:pPr>
                        <a:lnSpc>
                          <a:spcPct val="107000"/>
                        </a:lnSpc>
                        <a:spcAft>
                          <a:spcPts val="0"/>
                        </a:spcAft>
                      </a:pPr>
                      <a:r>
                        <a:rPr lang="en-US" sz="1200">
                          <a:effectLst/>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92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87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solidFill>
                            <a:srgbClr val="FF0000"/>
                          </a:solidFill>
                          <a:effectLst/>
                          <a:latin typeface="+mn-lt"/>
                          <a:ea typeface="+mn-ea"/>
                          <a:cs typeface="+mn-cs"/>
                        </a:rPr>
                        <a:t>94.57%</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9066289"/>
                  </a:ext>
                </a:extLst>
              </a:tr>
              <a:tr h="264265">
                <a:tc>
                  <a:txBody>
                    <a:bodyPr/>
                    <a:lstStyle/>
                    <a:p>
                      <a:pPr>
                        <a:lnSpc>
                          <a:spcPct val="107000"/>
                        </a:lnSpc>
                        <a:spcAft>
                          <a:spcPts val="0"/>
                        </a:spcAft>
                      </a:pPr>
                      <a:r>
                        <a:rPr lang="en-US" sz="1200">
                          <a:effectLst/>
                        </a:rPr>
                        <a:t>S6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AH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smtClean="0">
                          <a:effectLst/>
                          <a:latin typeface="+mn-lt"/>
                          <a:ea typeface="+mn-ea"/>
                          <a:cs typeface="+mn-cs"/>
                        </a:rPr>
                        <a:t>86.67%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796467"/>
                  </a:ext>
                </a:extLst>
              </a:tr>
            </a:tbl>
          </a:graphicData>
        </a:graphic>
      </p:graphicFrame>
    </p:spTree>
    <p:extLst>
      <p:ext uri="{BB962C8B-B14F-4D97-AF65-F5344CB8AC3E}">
        <p14:creationId xmlns:p14="http://schemas.microsoft.com/office/powerpoint/2010/main" val="176957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latin typeface="Bradley Hand ITC" panose="03070402050302030203" pitchFamily="66" charset="0"/>
              </a:rPr>
              <a:t>Attainment and Achievement</a:t>
            </a:r>
            <a:endParaRPr lang="en-GB" dirty="0"/>
          </a:p>
        </p:txBody>
      </p:sp>
      <p:sp>
        <p:nvSpPr>
          <p:cNvPr id="3" name="Content Placeholder 2"/>
          <p:cNvSpPr>
            <a:spLocks noGrp="1"/>
          </p:cNvSpPr>
          <p:nvPr>
            <p:ph sz="quarter" idx="13"/>
          </p:nvPr>
        </p:nvSpPr>
        <p:spPr>
          <a:xfrm>
            <a:off x="685800" y="2063396"/>
            <a:ext cx="10394707" cy="4337404"/>
          </a:xfrm>
        </p:spPr>
        <p:txBody>
          <a:bodyPr>
            <a:normAutofit fontScale="92500" lnSpcReduction="20000"/>
          </a:bodyPr>
          <a:lstStyle/>
          <a:p>
            <a:r>
              <a:rPr lang="en-GB" b="1" dirty="0" smtClean="0">
                <a:solidFill>
                  <a:srgbClr val="0070C0"/>
                </a:solidFill>
                <a:latin typeface="Bradley Hand ITC" panose="03070402050302030203" pitchFamily="66" charset="0"/>
              </a:rPr>
              <a:t>The prioritisation of high level personal support is a critical factor in raising attainment and achievement. Our systems and structures within an support context have been revised in order to better meet pupil need whilst in turn ensuring the fulfilment of statutory requirements.</a:t>
            </a:r>
          </a:p>
          <a:p>
            <a:r>
              <a:rPr lang="en-GB" b="1" dirty="0" smtClean="0">
                <a:solidFill>
                  <a:srgbClr val="0070C0"/>
                </a:solidFill>
                <a:latin typeface="Bradley Hand ITC" panose="03070402050302030203" pitchFamily="66" charset="0"/>
              </a:rPr>
              <a:t>Last session, the Support Team put in place </a:t>
            </a:r>
            <a:r>
              <a:rPr lang="en-GB" b="1" dirty="0" smtClean="0">
                <a:solidFill>
                  <a:srgbClr val="FF0000"/>
                </a:solidFill>
                <a:latin typeface="Bradley Hand ITC" panose="03070402050302030203" pitchFamily="66" charset="0"/>
              </a:rPr>
              <a:t>349</a:t>
            </a:r>
            <a:r>
              <a:rPr lang="en-GB" b="1" dirty="0" smtClean="0">
                <a:solidFill>
                  <a:srgbClr val="0070C0"/>
                </a:solidFill>
                <a:latin typeface="Bradley Hand ITC" panose="03070402050302030203" pitchFamily="66" charset="0"/>
              </a:rPr>
              <a:t> Alternative Assessment Arrangements (AAA) - this is an </a:t>
            </a:r>
            <a:r>
              <a:rPr lang="en-GB" b="1" dirty="0" smtClean="0">
                <a:solidFill>
                  <a:srgbClr val="FF0000"/>
                </a:solidFill>
                <a:latin typeface="Bradley Hand ITC" panose="03070402050302030203" pitchFamily="66" charset="0"/>
              </a:rPr>
              <a:t>increase of 194 </a:t>
            </a:r>
            <a:r>
              <a:rPr lang="en-GB" b="1" dirty="0" smtClean="0">
                <a:solidFill>
                  <a:srgbClr val="0070C0"/>
                </a:solidFill>
                <a:latin typeface="Bradley Hand ITC" panose="03070402050302030203" pitchFamily="66" charset="0"/>
              </a:rPr>
              <a:t>from the previous session – the introduction of Departmental Ambassadors is a critical factor in ensuring that all young people, across all subjects, get the arrangements suited to their individual needs.</a:t>
            </a:r>
          </a:p>
          <a:p>
            <a:r>
              <a:rPr lang="en-GB" b="1" dirty="0" smtClean="0">
                <a:solidFill>
                  <a:srgbClr val="0070C0"/>
                </a:solidFill>
                <a:latin typeface="Bradley Hand ITC" panose="03070402050302030203" pitchFamily="66" charset="0"/>
              </a:rPr>
              <a:t> Our in-house TRT intense reading programme has had a significant impact on the reading ages of our young people across all stages of learning – on average, those involved, have </a:t>
            </a:r>
            <a:r>
              <a:rPr lang="en-GB" b="1" dirty="0" smtClean="0">
                <a:solidFill>
                  <a:srgbClr val="FF0000"/>
                </a:solidFill>
                <a:latin typeface="Bradley Hand ITC" panose="03070402050302030203" pitchFamily="66" charset="0"/>
              </a:rPr>
              <a:t>improved their reading aged by 2.5 years.</a:t>
            </a:r>
          </a:p>
          <a:p>
            <a:endParaRPr lang="en-GB" b="1" dirty="0" smtClean="0">
              <a:solidFill>
                <a:srgbClr val="0070C0"/>
              </a:solidFill>
              <a:latin typeface="Bradley Hand ITC" panose="03070402050302030203" pitchFamily="66" charset="0"/>
            </a:endParaRPr>
          </a:p>
          <a:p>
            <a:endParaRPr lang="en-GB" b="1" dirty="0">
              <a:solidFill>
                <a:srgbClr val="0070C0"/>
              </a:solidFill>
              <a:latin typeface="Bradley Hand ITC" panose="03070402050302030203" pitchFamily="66" charset="0"/>
            </a:endParaRPr>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299" y="1613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84657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Attainment and Achievement</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8" name="Content Placeholder 7"/>
          <p:cNvSpPr>
            <a:spLocks noGrp="1"/>
          </p:cNvSpPr>
          <p:nvPr>
            <p:ph sz="quarter" idx="13"/>
          </p:nvPr>
        </p:nvSpPr>
        <p:spPr>
          <a:xfrm>
            <a:off x="685800" y="1690689"/>
            <a:ext cx="10394707" cy="4883106"/>
          </a:xfrm>
        </p:spPr>
        <p:txBody>
          <a:bodyPr>
            <a:normAutofit fontScale="47500" lnSpcReduction="20000"/>
          </a:bodyPr>
          <a:lstStyle/>
          <a:p>
            <a:r>
              <a:rPr lang="en-GB" sz="3600" b="1" dirty="0" smtClean="0">
                <a:solidFill>
                  <a:srgbClr val="0070C0"/>
                </a:solidFill>
                <a:latin typeface="Bradley Hand ITC" panose="03070402050302030203" pitchFamily="66" charset="0"/>
              </a:rPr>
              <a:t>Continued refinement of our tracking, monitoring and interventions system is a critical component of our 2021/2022 maintenance agenda. We are committed to improving on the attainment from last session and thus our interventions spreadsheets have been further streamlined by our Data Analyst in order to ensure ease of access and enhanced levels of impact.</a:t>
            </a:r>
          </a:p>
          <a:p>
            <a:r>
              <a:rPr lang="en-GB" sz="3600" b="1" dirty="0" smtClean="0">
                <a:solidFill>
                  <a:srgbClr val="0070C0"/>
                </a:solidFill>
                <a:latin typeface="Bradley Hand ITC" panose="03070402050302030203" pitchFamily="66" charset="0"/>
              </a:rPr>
              <a:t>Early and effective intervention to support attainment and achievement is key and thus in order to ensure that all young people are given the best chance to succeed, we will issue tracking reports at the following times:</a:t>
            </a:r>
          </a:p>
          <a:p>
            <a:r>
              <a:rPr lang="en-GB" sz="3600" b="1" dirty="0" smtClean="0">
                <a:solidFill>
                  <a:srgbClr val="FF0000"/>
                </a:solidFill>
                <a:latin typeface="Bradley Hand ITC" panose="03070402050302030203" pitchFamily="66" charset="0"/>
              </a:rPr>
              <a:t>Senior Phase</a:t>
            </a:r>
            <a:r>
              <a:rPr lang="en-GB" sz="3600" b="1" dirty="0">
                <a:solidFill>
                  <a:srgbClr val="FF0000"/>
                </a:solidFill>
                <a:latin typeface="Bradley Hand ITC" panose="03070402050302030203" pitchFamily="66" charset="0"/>
              </a:rPr>
              <a:t>:</a:t>
            </a:r>
            <a:endParaRPr lang="en-GB" sz="3600" b="1" dirty="0" smtClean="0">
              <a:solidFill>
                <a:srgbClr val="FF0000"/>
              </a:solidFill>
              <a:latin typeface="Bradley Hand ITC" panose="03070402050302030203" pitchFamily="66" charset="0"/>
            </a:endParaRPr>
          </a:p>
          <a:p>
            <a:r>
              <a:rPr lang="en-GB" sz="3600" b="1" dirty="0" smtClean="0">
                <a:solidFill>
                  <a:srgbClr val="0070C0"/>
                </a:solidFill>
                <a:latin typeface="Bradley Hand ITC" panose="03070402050302030203" pitchFamily="66" charset="0"/>
              </a:rPr>
              <a:t>5/10/21</a:t>
            </a:r>
          </a:p>
          <a:p>
            <a:r>
              <a:rPr lang="en-GB" sz="3600" b="1" dirty="0" smtClean="0">
                <a:solidFill>
                  <a:srgbClr val="0070C0"/>
                </a:solidFill>
                <a:latin typeface="Bradley Hand ITC" panose="03070402050302030203" pitchFamily="66" charset="0"/>
              </a:rPr>
              <a:t>30/11/21</a:t>
            </a:r>
          </a:p>
          <a:p>
            <a:r>
              <a:rPr lang="en-GB" sz="3600" b="1" dirty="0" smtClean="0">
                <a:solidFill>
                  <a:srgbClr val="0070C0"/>
                </a:solidFill>
                <a:latin typeface="Bradley Hand ITC" panose="03070402050302030203" pitchFamily="66" charset="0"/>
              </a:rPr>
              <a:t>22/2/22</a:t>
            </a:r>
          </a:p>
          <a:p>
            <a:r>
              <a:rPr lang="en-GB" sz="3600" b="1" dirty="0" smtClean="0">
                <a:solidFill>
                  <a:srgbClr val="FF0000"/>
                </a:solidFill>
                <a:latin typeface="Bradley Hand ITC" panose="03070402050302030203" pitchFamily="66" charset="0"/>
              </a:rPr>
              <a:t>BGE:</a:t>
            </a:r>
          </a:p>
          <a:p>
            <a:r>
              <a:rPr lang="en-GB" sz="3600" b="1" dirty="0" smtClean="0">
                <a:solidFill>
                  <a:srgbClr val="0070C0"/>
                </a:solidFill>
                <a:latin typeface="Bradley Hand ITC" panose="03070402050302030203" pitchFamily="66" charset="0"/>
              </a:rPr>
              <a:t>25/10/21</a:t>
            </a:r>
          </a:p>
          <a:p>
            <a:r>
              <a:rPr lang="en-GB" sz="3600" b="1" dirty="0" smtClean="0">
                <a:solidFill>
                  <a:srgbClr val="0070C0"/>
                </a:solidFill>
                <a:latin typeface="Bradley Hand ITC" panose="03070402050302030203" pitchFamily="66" charset="0"/>
              </a:rPr>
              <a:t>14/3/22</a:t>
            </a:r>
          </a:p>
          <a:p>
            <a:pPr marL="0" indent="0">
              <a:buNone/>
            </a:pPr>
            <a:endParaRPr lang="en-GB" sz="3600" b="1" dirty="0" smtClean="0">
              <a:solidFill>
                <a:srgbClr val="0070C0"/>
              </a:solidFill>
              <a:latin typeface="Bradley Hand ITC" panose="03070402050302030203" pitchFamily="66" charset="0"/>
            </a:endParaRPr>
          </a:p>
          <a:p>
            <a:r>
              <a:rPr lang="en-GB" sz="3600" b="1" dirty="0" smtClean="0">
                <a:solidFill>
                  <a:srgbClr val="0070C0"/>
                </a:solidFill>
                <a:latin typeface="Bradley Hand ITC" panose="03070402050302030203" pitchFamily="66" charset="0"/>
              </a:rPr>
              <a:t>We have continued to review and expand upon our curriculum offering in order to ensure that it better meets the needs of all learners – this year, our offering includes: bike maintenance, nail bar, barista, lab skills, practical electronics, music technology to name but a few skills based courses that we have introduced</a:t>
            </a:r>
            <a:r>
              <a:rPr lang="en-GB" b="1" dirty="0" smtClean="0">
                <a:solidFill>
                  <a:srgbClr val="0070C0"/>
                </a:solidFill>
                <a:latin typeface="Bradley Hand ITC" panose="03070402050302030203" pitchFamily="66" charset="0"/>
              </a:rPr>
              <a:t>.</a:t>
            </a:r>
          </a:p>
          <a:p>
            <a:endParaRPr lang="en-GB" dirty="0">
              <a:solidFill>
                <a:srgbClr val="0070C0"/>
              </a:solidFill>
              <a:latin typeface="Bradley Hand ITC" panose="03070402050302030203" pitchFamily="66"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613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61662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6680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Positive Destinations</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normAutofit lnSpcReduction="10000"/>
          </a:bodyPr>
          <a:lstStyle/>
          <a:p>
            <a:r>
              <a:rPr lang="en-US" sz="1800" b="1" dirty="0">
                <a:solidFill>
                  <a:srgbClr val="0070C0"/>
                </a:solidFill>
                <a:latin typeface="Bradley Hand ITC" panose="03070402050302030203" pitchFamily="66" charset="0"/>
              </a:rPr>
              <a:t>It gives me great pleasure to share that our positive destination data </a:t>
            </a:r>
            <a:r>
              <a:rPr lang="en-US" sz="1800" b="1" dirty="0" smtClean="0">
                <a:solidFill>
                  <a:srgbClr val="0070C0"/>
                </a:solidFill>
                <a:latin typeface="Bradley Hand ITC" panose="03070402050302030203" pitchFamily="66" charset="0"/>
              </a:rPr>
              <a:t>continues to go from strength to strength.</a:t>
            </a:r>
          </a:p>
          <a:p>
            <a:r>
              <a:rPr lang="en-US" sz="1800" b="1" dirty="0" smtClean="0">
                <a:solidFill>
                  <a:srgbClr val="0070C0"/>
                </a:solidFill>
                <a:latin typeface="Bradley Hand ITC" panose="03070402050302030203" pitchFamily="66" charset="0"/>
              </a:rPr>
              <a:t>We were the only school in North Ayrshire to show an improvement in our data last session – </a:t>
            </a:r>
            <a:r>
              <a:rPr lang="en-US" sz="1800" b="1" dirty="0" smtClean="0">
                <a:solidFill>
                  <a:srgbClr val="FF0000"/>
                </a:solidFill>
                <a:latin typeface="Bradley Hand ITC" panose="03070402050302030203" pitchFamily="66" charset="0"/>
              </a:rPr>
              <a:t>96.1% </a:t>
            </a:r>
            <a:r>
              <a:rPr lang="en-US" sz="1800" b="1" dirty="0" smtClean="0">
                <a:solidFill>
                  <a:srgbClr val="0070C0"/>
                </a:solidFill>
                <a:latin typeface="Bradley Hand ITC" panose="03070402050302030203" pitchFamily="66" charset="0"/>
              </a:rPr>
              <a:t>of our pupils went on to a positive destination – the NAC average was </a:t>
            </a:r>
            <a:r>
              <a:rPr lang="en-US" sz="1800" b="1" dirty="0" smtClean="0">
                <a:solidFill>
                  <a:srgbClr val="FF0000"/>
                </a:solidFill>
                <a:latin typeface="Bradley Hand ITC" panose="03070402050302030203" pitchFamily="66" charset="0"/>
              </a:rPr>
              <a:t>92.4%</a:t>
            </a:r>
            <a:r>
              <a:rPr lang="en-US" sz="1800" b="1" dirty="0" smtClean="0">
                <a:solidFill>
                  <a:srgbClr val="0070C0"/>
                </a:solidFill>
                <a:latin typeface="Bradley Hand ITC" panose="03070402050302030203" pitchFamily="66" charset="0"/>
              </a:rPr>
              <a:t> and the National Average was </a:t>
            </a:r>
            <a:r>
              <a:rPr lang="en-US" sz="1800" b="1" dirty="0" smtClean="0">
                <a:solidFill>
                  <a:srgbClr val="FF0000"/>
                </a:solidFill>
                <a:latin typeface="Bradley Hand ITC" panose="03070402050302030203" pitchFamily="66" charset="0"/>
              </a:rPr>
              <a:t>93.4%</a:t>
            </a:r>
            <a:r>
              <a:rPr lang="en-US" sz="1800" b="1" dirty="0" smtClean="0">
                <a:solidFill>
                  <a:srgbClr val="0070C0"/>
                </a:solidFill>
                <a:latin typeface="Bradley Hand ITC" panose="03070402050302030203" pitchFamily="66" charset="0"/>
              </a:rPr>
              <a:t>. We will look to build upon this even further and continue to aim to have 100% of our young people leaving us to go into a positive and sustained destination.</a:t>
            </a:r>
          </a:p>
          <a:p>
            <a:r>
              <a:rPr lang="en-US" sz="1800" b="1" dirty="0" smtClean="0">
                <a:solidFill>
                  <a:srgbClr val="0070C0"/>
                </a:solidFill>
                <a:latin typeface="Bradley Hand ITC" panose="03070402050302030203" pitchFamily="66" charset="0"/>
              </a:rPr>
              <a:t>We remain eternally grateful for all the work carried our by our in-house SDS team – their support of our young people and their strong partnership working with our Integrated Support team continues to pay dividends.</a:t>
            </a:r>
          </a:p>
          <a:p>
            <a:r>
              <a:rPr lang="en-US" sz="1800" b="1" dirty="0" smtClean="0">
                <a:solidFill>
                  <a:srgbClr val="0070C0"/>
                </a:solidFill>
                <a:latin typeface="Bradley Hand ITC" panose="03070402050302030203" pitchFamily="66" charset="0"/>
              </a:rPr>
              <a:t> </a:t>
            </a:r>
            <a:r>
              <a:rPr lang="en-GB" sz="1800" b="1" dirty="0" smtClean="0">
                <a:solidFill>
                  <a:srgbClr val="0070C0"/>
                </a:solidFill>
                <a:latin typeface="Bradley Hand ITC" panose="03070402050302030203" pitchFamily="66" charset="0"/>
              </a:rPr>
              <a:t>Last session, </a:t>
            </a:r>
            <a:r>
              <a:rPr lang="en-GB" sz="1800" b="1" dirty="0" smtClean="0">
                <a:solidFill>
                  <a:srgbClr val="FF0000"/>
                </a:solidFill>
                <a:latin typeface="Bradley Hand ITC" panose="03070402050302030203" pitchFamily="66" charset="0"/>
              </a:rPr>
              <a:t>26</a:t>
            </a:r>
            <a:r>
              <a:rPr lang="en-GB" sz="1800" b="1" dirty="0" smtClean="0">
                <a:solidFill>
                  <a:srgbClr val="0070C0"/>
                </a:solidFill>
                <a:latin typeface="Bradley Hand ITC" panose="03070402050302030203" pitchFamily="66" charset="0"/>
              </a:rPr>
              <a:t> young people applied to University through the UCAS process, this year we have </a:t>
            </a:r>
            <a:r>
              <a:rPr lang="en-GB" sz="1800" b="1" dirty="0">
                <a:solidFill>
                  <a:srgbClr val="FF0000"/>
                </a:solidFill>
                <a:latin typeface="Bradley Hand ITC" panose="03070402050302030203" pitchFamily="66" charset="0"/>
              </a:rPr>
              <a:t>3</a:t>
            </a:r>
            <a:r>
              <a:rPr lang="en-GB" sz="1800" b="1" dirty="0" smtClean="0">
                <a:solidFill>
                  <a:srgbClr val="FF0000"/>
                </a:solidFill>
                <a:latin typeface="Bradley Hand ITC" panose="03070402050302030203" pitchFamily="66" charset="0"/>
              </a:rPr>
              <a:t>6</a:t>
            </a:r>
            <a:r>
              <a:rPr lang="en-GB" sz="1800" b="1" dirty="0" smtClean="0">
                <a:solidFill>
                  <a:srgbClr val="0070C0"/>
                </a:solidFill>
                <a:latin typeface="Bradley Hand ITC" panose="03070402050302030203" pitchFamily="66" charset="0"/>
              </a:rPr>
              <a:t> applicants. This example serves to elucidate the enhanced aspirations of our young people – they are now developing the confidence in their own ability and are showing the kind of ambition that they should be.</a:t>
            </a:r>
            <a:endParaRPr lang="en-GB" b="1"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851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8024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6680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Learning and Teaching</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a:xfrm>
            <a:off x="685800" y="2063396"/>
            <a:ext cx="10394707" cy="4205599"/>
          </a:xfrm>
        </p:spPr>
        <p:txBody>
          <a:bodyPr>
            <a:normAutofit fontScale="85000" lnSpcReduction="10000"/>
          </a:bodyPr>
          <a:lstStyle/>
          <a:p>
            <a:r>
              <a:rPr lang="en-GB" b="1" dirty="0" smtClean="0">
                <a:solidFill>
                  <a:srgbClr val="0070C0"/>
                </a:solidFill>
                <a:latin typeface="Bradley Hand ITC" panose="03070402050302030203" pitchFamily="66" charset="0"/>
              </a:rPr>
              <a:t>Last session we updated our learning and teaching guidelines to include digital learning due to the increased use of Google classroom/Microsoft Teams</a:t>
            </a:r>
            <a:r>
              <a:rPr lang="en-GB" dirty="0" smtClean="0">
                <a:solidFill>
                  <a:srgbClr val="00B0F0"/>
                </a:solidFill>
              </a:rPr>
              <a:t> </a:t>
            </a:r>
            <a:r>
              <a:rPr lang="en-GB" dirty="0" smtClean="0">
                <a:solidFill>
                  <a:srgbClr val="0070C0"/>
                </a:solidFill>
              </a:rPr>
              <a:t>–</a:t>
            </a:r>
            <a:r>
              <a:rPr lang="en-GB" dirty="0" smtClean="0">
                <a:solidFill>
                  <a:srgbClr val="00B0F0"/>
                </a:solidFill>
              </a:rPr>
              <a:t> </a:t>
            </a:r>
            <a:r>
              <a:rPr lang="en-GB" b="1" dirty="0" smtClean="0">
                <a:solidFill>
                  <a:srgbClr val="0070C0"/>
                </a:solidFill>
                <a:latin typeface="Bradley Hand ITC" panose="03070402050302030203" pitchFamily="66" charset="0"/>
              </a:rPr>
              <a:t>this year we are working towards achieving our ‘Digital Schools Award’.</a:t>
            </a:r>
          </a:p>
          <a:p>
            <a:r>
              <a:rPr lang="en-GB" b="1" dirty="0" smtClean="0">
                <a:solidFill>
                  <a:srgbClr val="0070C0"/>
                </a:solidFill>
                <a:latin typeface="Bradley Hand ITC" panose="03070402050302030203" pitchFamily="66" charset="0"/>
              </a:rPr>
              <a:t>Staff engagement in professional learning last session was exceptional – the appetite to learn and improve pedagogy on the digital platform was second to none. Never has there been a time where collaboration and the sharing of good practice been higher.</a:t>
            </a:r>
          </a:p>
          <a:p>
            <a:r>
              <a:rPr lang="en-GB" b="1" dirty="0" smtClean="0">
                <a:solidFill>
                  <a:srgbClr val="0070C0"/>
                </a:solidFill>
                <a:latin typeface="Bradley Hand ITC" panose="03070402050302030203" pitchFamily="66" charset="0"/>
              </a:rPr>
              <a:t>Professional Learning engagement via virtual local and national inputs and our learning and teaching Google Classroom continues to gather momentum – an in-house CLPL programme has been created for staff to participate in. In addition, we will be working in close partnership with the Professional Learning Academy this session -  a particular focus will be on literacy and numeracy.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851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83187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Health and Wellbeing</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a:xfrm>
            <a:off x="685800" y="1690689"/>
            <a:ext cx="10394707" cy="4950256"/>
          </a:xfrm>
        </p:spPr>
        <p:txBody>
          <a:bodyPr>
            <a:normAutofit fontScale="92500" lnSpcReduction="10000"/>
          </a:bodyPr>
          <a:lstStyle/>
          <a:p>
            <a:r>
              <a:rPr lang="en-GB" sz="2000" b="1" dirty="0" smtClean="0">
                <a:solidFill>
                  <a:srgbClr val="0070C0"/>
                </a:solidFill>
                <a:latin typeface="Bradley Hand ITC" panose="03070402050302030203" pitchFamily="66" charset="0"/>
              </a:rPr>
              <a:t>Our House Team around the child meetings continued on a weekly basis - weekly updates were and still are issued to all staff.</a:t>
            </a:r>
          </a:p>
          <a:p>
            <a:r>
              <a:rPr lang="en-GB" sz="2000" b="1" dirty="0" smtClean="0">
                <a:solidFill>
                  <a:srgbClr val="0070C0"/>
                </a:solidFill>
                <a:latin typeface="Bradley Hand ITC" panose="03070402050302030203" pitchFamily="66" charset="0"/>
              </a:rPr>
              <a:t>Our support of pupils who required enhanced contact during remote learning was of a high standard. Members of the Integrated Support team used mobiles and email to check in with identified young people at regular intervals. PTs Pastoral facilitated weekly wellbeing check-ins with all pupils.</a:t>
            </a:r>
          </a:p>
          <a:p>
            <a:r>
              <a:rPr lang="en-GB" sz="2000" b="1" dirty="0" smtClean="0">
                <a:solidFill>
                  <a:srgbClr val="0070C0"/>
                </a:solidFill>
                <a:latin typeface="Bradley Hand ITC" panose="03070402050302030203" pitchFamily="66" charset="0"/>
              </a:rPr>
              <a:t>Pupils who were part of our Inclusive Learning Programme (ILP) continued to attend school throughout the period of remote learning – the need was significant and thus the daily contact allowed us to ensure that said pupils were safe and well – this was the priority.</a:t>
            </a:r>
          </a:p>
          <a:p>
            <a:r>
              <a:rPr lang="en-GB" sz="2000" b="1" dirty="0" smtClean="0">
                <a:solidFill>
                  <a:srgbClr val="0070C0"/>
                </a:solidFill>
                <a:latin typeface="Bradley Hand ITC" panose="03070402050302030203" pitchFamily="66" charset="0"/>
              </a:rPr>
              <a:t>During the delivery of our Childcare Hubs, we introduced wellbeing walks – we have continued to build wellbeing walks into our curriculum in order to promote the importance of positive mental, emotional and physical health.</a:t>
            </a:r>
          </a:p>
          <a:p>
            <a:r>
              <a:rPr lang="en-GB" sz="2000" b="1" dirty="0" smtClean="0">
                <a:solidFill>
                  <a:srgbClr val="0070C0"/>
                </a:solidFill>
                <a:latin typeface="Bradley Hand ITC" panose="03070402050302030203" pitchFamily="66" charset="0"/>
              </a:rPr>
              <a:t>We continue to be committed towards developing an ethos and culture with positive relationships at the core. Our existing ‘Promoting Positive Relationships’ policy continues to evolve -  stakeholders have a key role in any adaptations made. </a:t>
            </a:r>
          </a:p>
          <a:p>
            <a:r>
              <a:rPr lang="en-GB" sz="2000" b="1" dirty="0" smtClean="0">
                <a:solidFill>
                  <a:srgbClr val="0070C0"/>
                </a:solidFill>
                <a:latin typeface="Bradley Hand ITC" panose="03070402050302030203" pitchFamily="66" charset="0"/>
              </a:rPr>
              <a:t>Our breakfast provision has been tweaked in recent months – pupils now collect a snack and a drink from their entrance points in the morning – members of SLT are on hand to supervise and to meet and greet the young people. </a:t>
            </a:r>
          </a:p>
          <a:p>
            <a:pPr marL="0" indent="0">
              <a:buNone/>
            </a:pPr>
            <a:endParaRPr lang="en-GB" sz="1800" b="1"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851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53818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latin typeface="Bradley Hand ITC" panose="03070402050302030203" pitchFamily="66" charset="0"/>
              </a:rPr>
              <a:t>Health and Wellbeing</a:t>
            </a:r>
            <a:endParaRPr lang="en-GB" dirty="0"/>
          </a:p>
        </p:txBody>
      </p:sp>
      <p:sp>
        <p:nvSpPr>
          <p:cNvPr id="3" name="Content Placeholder 2"/>
          <p:cNvSpPr>
            <a:spLocks noGrp="1"/>
          </p:cNvSpPr>
          <p:nvPr>
            <p:ph sz="quarter" idx="13"/>
          </p:nvPr>
        </p:nvSpPr>
        <p:spPr>
          <a:xfrm>
            <a:off x="669324" y="1635125"/>
            <a:ext cx="10394707" cy="4815101"/>
          </a:xfrm>
        </p:spPr>
        <p:txBody>
          <a:bodyPr>
            <a:normAutofit fontScale="62500" lnSpcReduction="20000"/>
          </a:bodyPr>
          <a:lstStyle/>
          <a:p>
            <a:r>
              <a:rPr lang="en-GB" b="1" dirty="0" smtClean="0">
                <a:solidFill>
                  <a:srgbClr val="0070C0"/>
                </a:solidFill>
                <a:latin typeface="Bradley Hand ITC" panose="03070402050302030203" pitchFamily="66" charset="0"/>
              </a:rPr>
              <a:t>‘Wellbeing Wednesday’ was introduced on the back of staff and pupil consultation. Members of our Health and Wellbeing Faculty delivered weekly fitness inserts for staff and pupils were set weekly challenges – our social media profile to promote said activities was high.</a:t>
            </a:r>
          </a:p>
          <a:p>
            <a:r>
              <a:rPr lang="en-GB" b="1" dirty="0" smtClean="0">
                <a:solidFill>
                  <a:srgbClr val="0070C0"/>
                </a:solidFill>
                <a:latin typeface="Bradley Hand ITC" panose="03070402050302030203" pitchFamily="66" charset="0"/>
              </a:rPr>
              <a:t>Our </a:t>
            </a:r>
            <a:r>
              <a:rPr lang="en-GB" b="1" dirty="0">
                <a:solidFill>
                  <a:srgbClr val="0070C0"/>
                </a:solidFill>
                <a:latin typeface="Bradley Hand ITC" panose="03070402050302030203" pitchFamily="66" charset="0"/>
              </a:rPr>
              <a:t>‘Royal Resources’ initiative has served to support a number of families over the last year. Through on-going support from our Parent Council and local supermarkets, we have been able to provide uniform, toiletries and home washing products for those most in need. </a:t>
            </a:r>
            <a:endParaRPr lang="en-GB" b="1" dirty="0" smtClean="0">
              <a:solidFill>
                <a:srgbClr val="0070C0"/>
              </a:solidFill>
              <a:latin typeface="Bradley Hand ITC" panose="03070402050302030203" pitchFamily="66" charset="0"/>
            </a:endParaRPr>
          </a:p>
          <a:p>
            <a:r>
              <a:rPr lang="en-GB" b="1" dirty="0" smtClean="0">
                <a:solidFill>
                  <a:srgbClr val="0070C0"/>
                </a:solidFill>
                <a:latin typeface="Bradley Hand ITC" panose="03070402050302030203" pitchFamily="66" charset="0"/>
              </a:rPr>
              <a:t>Weekly wellbeing check-ins were timetabled during all PSHE classes.</a:t>
            </a:r>
          </a:p>
          <a:p>
            <a:r>
              <a:rPr lang="en-GB" b="1" dirty="0" smtClean="0">
                <a:solidFill>
                  <a:srgbClr val="0070C0"/>
                </a:solidFill>
                <a:latin typeface="Bradley Hand ITC" panose="03070402050302030203" pitchFamily="66" charset="0"/>
              </a:rPr>
              <a:t>Our in-house engagement trackers was colour coded to indicate where there was a wellbeing need.</a:t>
            </a:r>
          </a:p>
          <a:p>
            <a:r>
              <a:rPr lang="en-GB" b="1" dirty="0">
                <a:solidFill>
                  <a:srgbClr val="0070C0"/>
                </a:solidFill>
                <a:latin typeface="Bradley Hand ITC" panose="03070402050302030203" pitchFamily="66" charset="0"/>
              </a:rPr>
              <a:t>On our return from remote learning, our ‘Choc and Talk’ inserts ensured that we had a sound understanding of how all pupils were feeling – this allowed us to thereafter put effective support interventions in place.</a:t>
            </a:r>
          </a:p>
          <a:p>
            <a:r>
              <a:rPr lang="en-GB" b="1" dirty="0">
                <a:solidFill>
                  <a:srgbClr val="0070C0"/>
                </a:solidFill>
                <a:latin typeface="Bradley Hand ITC" panose="03070402050302030203" pitchFamily="66" charset="0"/>
              </a:rPr>
              <a:t>Our Sports Leaders played an integral role in the school last session – where able, they delivered extra-curricular clubs, supported Primary Challenge Days and facilitated at Primary Sports Days and events</a:t>
            </a:r>
            <a:r>
              <a:rPr lang="en-GB" b="1" dirty="0" smtClean="0">
                <a:solidFill>
                  <a:srgbClr val="0070C0"/>
                </a:solidFill>
                <a:latin typeface="Bradley Hand ITC" panose="03070402050302030203" pitchFamily="66" charset="0"/>
              </a:rPr>
              <a:t>.</a:t>
            </a:r>
          </a:p>
          <a:p>
            <a:r>
              <a:rPr lang="en-GB" b="1" dirty="0" smtClean="0">
                <a:solidFill>
                  <a:srgbClr val="0070C0"/>
                </a:solidFill>
                <a:latin typeface="Bradley Hand ITC" panose="03070402050302030203" pitchFamily="66" charset="0"/>
              </a:rPr>
              <a:t>Staff wellbeing has always been at the forefront of our thinking – we were able to gage this through our staff wellbeing survey –our ‘Staff Buddy’ initiative and ‘Hug in a Mug’ insert was well received. Staff successes and achievements continue to be recognised through the HT Excellence system and our HT weekly staff bulletin.</a:t>
            </a:r>
          </a:p>
          <a:p>
            <a:endParaRPr lang="en-GB" b="1" dirty="0" smtClean="0">
              <a:solidFill>
                <a:srgbClr val="0070C0"/>
              </a:solidFill>
              <a:latin typeface="Bradley Hand ITC" panose="03070402050302030203" pitchFamily="66" charset="0"/>
            </a:endParaRPr>
          </a:p>
          <a:p>
            <a:endParaRPr lang="en-GB" b="1" dirty="0">
              <a:solidFill>
                <a:srgbClr val="0070C0"/>
              </a:solidFill>
              <a:latin typeface="Bradley Hand ITC" panose="03070402050302030203" pitchFamily="66" charset="0"/>
            </a:endParaRPr>
          </a:p>
          <a:p>
            <a:endParaRPr lang="en-GB" dirty="0"/>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299" y="851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55542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6680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Inclusion</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a:xfrm>
            <a:off x="628135" y="1690687"/>
            <a:ext cx="10394707" cy="4767777"/>
          </a:xfrm>
        </p:spPr>
        <p:txBody>
          <a:bodyPr>
            <a:normAutofit fontScale="55000" lnSpcReduction="20000"/>
          </a:bodyPr>
          <a:lstStyle/>
          <a:p>
            <a:r>
              <a:rPr lang="en-GB" b="1" dirty="0" smtClean="0">
                <a:solidFill>
                  <a:srgbClr val="0070C0"/>
                </a:solidFill>
                <a:latin typeface="Bradley Hand ITC" panose="03070402050302030203" pitchFamily="66" charset="0"/>
              </a:rPr>
              <a:t>We are fully committed to inclusion in all forms – this includes digital inclusion. Last session, we ensured that </a:t>
            </a:r>
            <a:r>
              <a:rPr lang="en-GB" b="1" u="sng" dirty="0" smtClean="0">
                <a:solidFill>
                  <a:srgbClr val="0070C0"/>
                </a:solidFill>
                <a:latin typeface="Bradley Hand ITC" panose="03070402050302030203" pitchFamily="66" charset="0"/>
              </a:rPr>
              <a:t>all</a:t>
            </a:r>
            <a:r>
              <a:rPr lang="en-GB" b="1" dirty="0" smtClean="0">
                <a:solidFill>
                  <a:srgbClr val="0070C0"/>
                </a:solidFill>
                <a:latin typeface="Bradley Hand ITC" panose="03070402050302030203" pitchFamily="66" charset="0"/>
              </a:rPr>
              <a:t> learners at </a:t>
            </a:r>
            <a:r>
              <a:rPr lang="en-GB" b="1" u="sng" dirty="0" smtClean="0">
                <a:solidFill>
                  <a:srgbClr val="0070C0"/>
                </a:solidFill>
                <a:latin typeface="Bradley Hand ITC" panose="03070402050302030203" pitchFamily="66" charset="0"/>
              </a:rPr>
              <a:t>all</a:t>
            </a:r>
            <a:r>
              <a:rPr lang="en-GB" b="1" dirty="0" smtClean="0">
                <a:solidFill>
                  <a:srgbClr val="0070C0"/>
                </a:solidFill>
                <a:latin typeface="Bradley Hand ITC" panose="03070402050302030203" pitchFamily="66" charset="0"/>
              </a:rPr>
              <a:t> stages of the learning journey had access to IT.</a:t>
            </a:r>
          </a:p>
          <a:p>
            <a:r>
              <a:rPr lang="en-GB" b="1" dirty="0" smtClean="0">
                <a:solidFill>
                  <a:srgbClr val="0070C0"/>
                </a:solidFill>
                <a:latin typeface="Bradley Hand ITC" panose="03070402050302030203" pitchFamily="66" charset="0"/>
              </a:rPr>
              <a:t>Pupil </a:t>
            </a:r>
            <a:r>
              <a:rPr lang="en-GB" b="1" dirty="0">
                <a:solidFill>
                  <a:srgbClr val="0070C0"/>
                </a:solidFill>
                <a:latin typeface="Bradley Hand ITC" panose="03070402050302030203" pitchFamily="66" charset="0"/>
              </a:rPr>
              <a:t>a</a:t>
            </a:r>
            <a:r>
              <a:rPr lang="en-GB" b="1" dirty="0" smtClean="0">
                <a:solidFill>
                  <a:srgbClr val="0070C0"/>
                </a:solidFill>
                <a:latin typeface="Bradley Hand ITC" panose="03070402050302030203" pitchFamily="66" charset="0"/>
              </a:rPr>
              <a:t>ttendance continues to be a main priority within the school, the last year has shown improvement in this area for the second year in a row:</a:t>
            </a:r>
          </a:p>
          <a:p>
            <a:endParaRPr lang="en-GB" b="1" dirty="0" smtClean="0">
              <a:solidFill>
                <a:srgbClr val="0070C0"/>
              </a:solidFill>
              <a:latin typeface="Bradley Hand ITC" panose="03070402050302030203" pitchFamily="66" charset="0"/>
            </a:endParaRPr>
          </a:p>
          <a:p>
            <a:endParaRPr lang="en-GB" b="1" dirty="0" smtClean="0">
              <a:solidFill>
                <a:srgbClr val="0070C0"/>
              </a:solidFill>
              <a:latin typeface="Bradley Hand ITC" panose="03070402050302030203" pitchFamily="66" charset="0"/>
            </a:endParaRPr>
          </a:p>
          <a:p>
            <a:pPr marL="0" indent="0">
              <a:buNone/>
            </a:pPr>
            <a:endParaRPr lang="en-GB" b="1" dirty="0" smtClean="0">
              <a:solidFill>
                <a:srgbClr val="0070C0"/>
              </a:solidFill>
              <a:latin typeface="Bradley Hand ITC" panose="03070402050302030203" pitchFamily="66" charset="0"/>
            </a:endParaRPr>
          </a:p>
          <a:p>
            <a:endParaRPr lang="en-GB" b="1" dirty="0" smtClean="0">
              <a:solidFill>
                <a:srgbClr val="0070C0"/>
              </a:solidFill>
              <a:latin typeface="Bradley Hand ITC" panose="03070402050302030203" pitchFamily="66" charset="0"/>
            </a:endParaRPr>
          </a:p>
          <a:p>
            <a:endParaRPr lang="en-GB" b="1" dirty="0" smtClean="0">
              <a:solidFill>
                <a:srgbClr val="0070C0"/>
              </a:solidFill>
              <a:latin typeface="Bradley Hand ITC" panose="03070402050302030203" pitchFamily="66" charset="0"/>
            </a:endParaRPr>
          </a:p>
          <a:p>
            <a:endParaRPr lang="en-GB" b="1" dirty="0">
              <a:solidFill>
                <a:srgbClr val="0070C0"/>
              </a:solidFill>
              <a:latin typeface="Bradley Hand ITC" panose="03070402050302030203" pitchFamily="66" charset="0"/>
            </a:endParaRPr>
          </a:p>
          <a:p>
            <a:endParaRPr lang="en-GB" b="1" dirty="0" smtClean="0">
              <a:solidFill>
                <a:srgbClr val="0070C0"/>
              </a:solidFill>
              <a:latin typeface="Bradley Hand ITC" panose="03070402050302030203" pitchFamily="66" charset="0"/>
            </a:endParaRPr>
          </a:p>
          <a:p>
            <a:endParaRPr lang="en-GB" b="1" dirty="0">
              <a:solidFill>
                <a:srgbClr val="0070C0"/>
              </a:solidFill>
              <a:latin typeface="Bradley Hand ITC" panose="03070402050302030203" pitchFamily="66" charset="0"/>
            </a:endParaRPr>
          </a:p>
          <a:p>
            <a:endParaRPr lang="en-GB" b="1" dirty="0" smtClean="0">
              <a:solidFill>
                <a:srgbClr val="0070C0"/>
              </a:solidFill>
              <a:latin typeface="Bradley Hand ITC" panose="03070402050302030203" pitchFamily="66" charset="0"/>
            </a:endParaRPr>
          </a:p>
          <a:p>
            <a:r>
              <a:rPr lang="en-GB" b="1" dirty="0" smtClean="0">
                <a:solidFill>
                  <a:srgbClr val="0070C0"/>
                </a:solidFill>
                <a:latin typeface="Bradley Hand ITC" panose="03070402050302030203" pitchFamily="66" charset="0"/>
              </a:rPr>
              <a:t>Exclusion is the last resort for all young people – our reflection and reset arrangements support our aim of ensuring that all profiles of learners remain a part of our school community.</a:t>
            </a:r>
          </a:p>
          <a:p>
            <a:r>
              <a:rPr lang="en-GB" b="1" dirty="0" smtClean="0">
                <a:solidFill>
                  <a:srgbClr val="0070C0"/>
                </a:solidFill>
                <a:latin typeface="Bradley Hand ITC" panose="03070402050302030203" pitchFamily="66" charset="0"/>
              </a:rPr>
              <a:t>Historically, Irvine Royal Academy’s exclusion data has been significantly higher than the North Ayrshire average and indeed the National average – for the second year running, we were significantly below the North Ayrshire and National average. We are committed to focusing our efforts on alternatives to exclusion</a:t>
            </a:r>
            <a:r>
              <a:rPr lang="en-GB" dirty="0"/>
              <a:t> </a:t>
            </a:r>
            <a:r>
              <a:rPr lang="en-GB" b="1" dirty="0" smtClean="0">
                <a:solidFill>
                  <a:srgbClr val="0070C0"/>
                </a:solidFill>
                <a:latin typeface="Bradley Hand ITC" panose="03070402050302030203" pitchFamily="66" charset="0"/>
              </a:rPr>
              <a:t>– our integrated approach towards supporting young people sits at the heart of this.</a:t>
            </a:r>
            <a:endParaRPr lang="en-GB" b="1"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634372648"/>
              </p:ext>
            </p:extLst>
          </p:nvPr>
        </p:nvGraphicFramePr>
        <p:xfrm>
          <a:off x="3873963" y="2369934"/>
          <a:ext cx="2609216" cy="2548055"/>
        </p:xfrm>
        <a:graphic>
          <a:graphicData uri="http://schemas.openxmlformats.org/drawingml/2006/table">
            <a:tbl>
              <a:tblPr firstRow="1" bandRow="1">
                <a:tableStyleId>{5C22544A-7EE6-4342-B048-85BDC9FD1C3A}</a:tableStyleId>
              </a:tblPr>
              <a:tblGrid>
                <a:gridCol w="1554772">
                  <a:extLst>
                    <a:ext uri="{9D8B030D-6E8A-4147-A177-3AD203B41FA5}">
                      <a16:colId xmlns:a16="http://schemas.microsoft.com/office/drawing/2014/main" val="20000"/>
                    </a:ext>
                  </a:extLst>
                </a:gridCol>
                <a:gridCol w="1054444">
                  <a:extLst>
                    <a:ext uri="{9D8B030D-6E8A-4147-A177-3AD203B41FA5}">
                      <a16:colId xmlns:a16="http://schemas.microsoft.com/office/drawing/2014/main" val="20001"/>
                    </a:ext>
                  </a:extLst>
                </a:gridCol>
              </a:tblGrid>
              <a:tr h="719255">
                <a:tc>
                  <a:txBody>
                    <a:bodyPr/>
                    <a:lstStyle/>
                    <a:p>
                      <a:r>
                        <a:rPr lang="en-GB" dirty="0" smtClean="0">
                          <a:latin typeface="Bradley Hand ITC" panose="03070402050302030203" pitchFamily="66" charset="0"/>
                        </a:rPr>
                        <a:t>1/8/2019 – 3/9/2019</a:t>
                      </a:r>
                      <a:endParaRPr lang="en-GB" dirty="0">
                        <a:latin typeface="Bradley Hand ITC" panose="03070402050302030203" pitchFamily="66" charset="0"/>
                      </a:endParaRPr>
                    </a:p>
                  </a:txBody>
                  <a:tcPr/>
                </a:tc>
                <a:tc>
                  <a:txBody>
                    <a:bodyPr/>
                    <a:lstStyle/>
                    <a:p>
                      <a:r>
                        <a:rPr lang="en-GB" dirty="0" smtClean="0">
                          <a:latin typeface="Bradley Hand ITC" panose="03070402050302030203" pitchFamily="66" charset="0"/>
                        </a:rPr>
                        <a:t>87.72%</a:t>
                      </a:r>
                      <a:endParaRPr lang="en-GB" dirty="0">
                        <a:latin typeface="Bradley Hand ITC" panose="03070402050302030203" pitchFamily="66" charset="0"/>
                      </a:endParaRPr>
                    </a:p>
                  </a:txBody>
                  <a:tcPr/>
                </a:tc>
                <a:extLst>
                  <a:ext uri="{0D108BD9-81ED-4DB2-BD59-A6C34878D82A}">
                    <a16:rowId xmlns:a16="http://schemas.microsoft.com/office/drawing/2014/main" val="10000"/>
                  </a:ext>
                </a:extLst>
              </a:tr>
              <a:tr h="782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Bradley Hand ITC" panose="03070402050302030203" pitchFamily="66" charset="0"/>
                        </a:rPr>
                        <a:t>1/8/2020 – 3/9/2020</a:t>
                      </a:r>
                    </a:p>
                    <a:p>
                      <a:endParaRPr lang="en-GB" dirty="0">
                        <a:latin typeface="Bradley Hand ITC" panose="03070402050302030203" pitchFamily="66" charset="0"/>
                      </a:endParaRPr>
                    </a:p>
                  </a:txBody>
                  <a:tcPr/>
                </a:tc>
                <a:tc>
                  <a:txBody>
                    <a:bodyPr/>
                    <a:lstStyle/>
                    <a:p>
                      <a:r>
                        <a:rPr lang="en-GB" dirty="0" smtClean="0">
                          <a:latin typeface="Bradley Hand ITC" panose="03070402050302030203" pitchFamily="66" charset="0"/>
                        </a:rPr>
                        <a:t>90.06%</a:t>
                      </a:r>
                      <a:endParaRPr lang="en-GB" dirty="0">
                        <a:latin typeface="Bradley Hand ITC" panose="03070402050302030203" pitchFamily="66" charset="0"/>
                      </a:endParaRPr>
                    </a:p>
                  </a:txBody>
                  <a:tcPr/>
                </a:tc>
                <a:extLst>
                  <a:ext uri="{0D108BD9-81ED-4DB2-BD59-A6C34878D82A}">
                    <a16:rowId xmlns:a16="http://schemas.microsoft.com/office/drawing/2014/main" val="10001"/>
                  </a:ext>
                </a:extLst>
              </a:tr>
              <a:tr h="733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Bradley Hand ITC" panose="03070402050302030203" pitchFamily="66" charset="0"/>
                        </a:rPr>
                        <a:t>1/8/2021 – 3/9/2021</a:t>
                      </a:r>
                    </a:p>
                    <a:p>
                      <a:endParaRPr lang="en-GB" dirty="0">
                        <a:latin typeface="Bradley Hand ITC" panose="03070402050302030203" pitchFamily="66" charset="0"/>
                      </a:endParaRPr>
                    </a:p>
                  </a:txBody>
                  <a:tcPr/>
                </a:tc>
                <a:tc>
                  <a:txBody>
                    <a:bodyPr/>
                    <a:lstStyle/>
                    <a:p>
                      <a:r>
                        <a:rPr lang="en-GB" dirty="0" smtClean="0">
                          <a:latin typeface="Bradley Hand ITC" panose="03070402050302030203" pitchFamily="66" charset="0"/>
                        </a:rPr>
                        <a:t>91.88%</a:t>
                      </a:r>
                      <a:endParaRPr lang="en-GB" dirty="0">
                        <a:latin typeface="Bradley Hand ITC" panose="03070402050302030203" pitchFamily="66"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2648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08000" y="2048933"/>
            <a:ext cx="10572507" cy="3325652"/>
          </a:xfrm>
        </p:spPr>
        <p:txBody>
          <a:bodyPr>
            <a:normAutofit/>
          </a:bodyPr>
          <a:lstStyle/>
          <a:p>
            <a:r>
              <a:rPr lang="en-GB" sz="1800" b="1" dirty="0" smtClean="0">
                <a:solidFill>
                  <a:srgbClr val="0070C0"/>
                </a:solidFill>
                <a:latin typeface="Bradley Hand ITC" panose="03070402050302030203" pitchFamily="66" charset="0"/>
              </a:rPr>
              <a:t>For the second consecutive school year, disruption to the continuity and delivery of learning and teaching was significant.</a:t>
            </a:r>
            <a:r>
              <a:rPr lang="en-GB" sz="1800" b="1" dirty="0">
                <a:solidFill>
                  <a:srgbClr val="0070C0"/>
                </a:solidFill>
                <a:latin typeface="Bradley Hand ITC" panose="03070402050302030203" pitchFamily="66" charset="0"/>
              </a:rPr>
              <a:t> </a:t>
            </a:r>
            <a:r>
              <a:rPr lang="en-GB" sz="1800" b="1" dirty="0" smtClean="0">
                <a:solidFill>
                  <a:srgbClr val="0070C0"/>
                </a:solidFill>
                <a:latin typeface="Bradley Hand ITC" panose="03070402050302030203" pitchFamily="66" charset="0"/>
              </a:rPr>
              <a:t>That said, we continued on our improvement journey and made great progress in a multiplicity of areas. We are proud of our school community and its capacity to show great resilience in times of significant challenge. We are one team working collaboratively in order to get it right for every young person who comes through our doors.</a:t>
            </a:r>
          </a:p>
          <a:p>
            <a:pPr marL="0" indent="0">
              <a:buNone/>
            </a:pPr>
            <a:endParaRPr lang="en-GB" sz="1800" b="1" dirty="0" smtClean="0">
              <a:solidFill>
                <a:srgbClr val="0070C0"/>
              </a:solidFill>
              <a:latin typeface="Bradley Hand ITC" panose="03070402050302030203" pitchFamily="66" charset="0"/>
            </a:endParaRPr>
          </a:p>
          <a:p>
            <a:r>
              <a:rPr lang="en-GB" sz="1800" b="1" dirty="0" smtClean="0">
                <a:solidFill>
                  <a:srgbClr val="0070C0"/>
                </a:solidFill>
                <a:latin typeface="Bradley Hand ITC" panose="03070402050302030203" pitchFamily="66" charset="0"/>
              </a:rPr>
              <a:t>Session 21/22 is a chance for us to further improve in a number of key aspects and in turn, embrace new initiatives pertinent to the world in which we live. It is an exciting time to be at the school. There is drive, energy, passion and unwavering commitment from all stakeholders. We are gathering momentum through the implementation of new systems and structures which will, in time, serve to further raise the attainment and achievement of all.</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9736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88218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Leadership</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normAutofit/>
          </a:bodyPr>
          <a:lstStyle/>
          <a:p>
            <a:r>
              <a:rPr lang="en-GB" sz="1800" b="1" dirty="0" smtClean="0">
                <a:solidFill>
                  <a:srgbClr val="0070C0"/>
                </a:solidFill>
                <a:latin typeface="Bradley Hand ITC" panose="03070402050302030203" pitchFamily="66" charset="0"/>
              </a:rPr>
              <a:t>Last year, our Senior Pupil Leadership Team continued to drive forward school improvement, despite the challenges they faced. They led a number of charities events and their ‘Day of Kindness’ was a great success. They played in </a:t>
            </a:r>
            <a:r>
              <a:rPr lang="en-GB" sz="1800" b="1" dirty="0">
                <a:solidFill>
                  <a:srgbClr val="0070C0"/>
                </a:solidFill>
                <a:latin typeface="Bradley Hand ITC" panose="03070402050302030203" pitchFamily="66" charset="0"/>
              </a:rPr>
              <a:t>i</a:t>
            </a:r>
            <a:r>
              <a:rPr lang="en-GB" sz="1800" b="1" dirty="0" smtClean="0">
                <a:solidFill>
                  <a:srgbClr val="0070C0"/>
                </a:solidFill>
                <a:latin typeface="Bradley Hand ITC" panose="03070402050302030203" pitchFamily="66" charset="0"/>
              </a:rPr>
              <a:t>ntegral role in the delivery of the breakfast provision made a significant impact on our internal and external school community. They were visible in their respective roles and made a fantastic contribution to the development of a positive ethos and culture.</a:t>
            </a:r>
          </a:p>
          <a:p>
            <a:r>
              <a:rPr lang="en-GB" sz="1800" b="1" dirty="0" smtClean="0">
                <a:solidFill>
                  <a:srgbClr val="0070C0"/>
                </a:solidFill>
                <a:latin typeface="Bradley Hand ITC" panose="03070402050302030203" pitchFamily="66" charset="0"/>
              </a:rPr>
              <a:t>We have elected our new 2021/2022 Senior Pupil Leadership Team and they have formulated a clear Improvement Plan for this term which will sit alongside our School Improvement Plan. In addition, we have also introduced and Extended Pupil Leadership Team this session – said members have responsibility for driving key areas: Transition, Mental Health, Sport, ASN…</a:t>
            </a:r>
          </a:p>
          <a:p>
            <a:r>
              <a:rPr lang="en-GB" sz="1800" b="1" dirty="0" smtClean="0">
                <a:solidFill>
                  <a:srgbClr val="0070C0"/>
                </a:solidFill>
                <a:latin typeface="Bradley Hand ITC" panose="03070402050302030203" pitchFamily="66" charset="0"/>
              </a:rPr>
              <a:t>The expansion of the staff Extended Leadership Team through the introduction of PEF has served to further develop capacity at all levels – the additional members are key to driving forward our strategic plan for this academic session.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36233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Professional Learning</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normAutofit/>
          </a:bodyPr>
          <a:lstStyle/>
          <a:p>
            <a:r>
              <a:rPr lang="en-GB" sz="1900" b="1" dirty="0" smtClean="0">
                <a:solidFill>
                  <a:srgbClr val="0070C0"/>
                </a:solidFill>
                <a:latin typeface="Bradley Hand ITC" panose="03070402050302030203" pitchFamily="66" charset="0"/>
              </a:rPr>
              <a:t>Our staff show a real commitment to professional learning through engagement in Coaching, Mentoring and Facilitation.</a:t>
            </a:r>
          </a:p>
          <a:p>
            <a:r>
              <a:rPr lang="en-GB" sz="1900" b="1" dirty="0" smtClean="0">
                <a:solidFill>
                  <a:srgbClr val="0070C0"/>
                </a:solidFill>
                <a:latin typeface="Bradley Hand ITC" panose="03070402050302030203" pitchFamily="66" charset="0"/>
              </a:rPr>
              <a:t>We have a number of staff who are undertaking Masters qualifications.</a:t>
            </a:r>
          </a:p>
          <a:p>
            <a:r>
              <a:rPr lang="en-GB" sz="1900" b="1" dirty="0" smtClean="0">
                <a:solidFill>
                  <a:srgbClr val="0070C0"/>
                </a:solidFill>
                <a:latin typeface="Bradley Hand ITC" panose="03070402050302030203" pitchFamily="66" charset="0"/>
              </a:rPr>
              <a:t>Last session, we worked collaboratively with the Professional Learning Academy and we have signed up to a number of learning events this session.</a:t>
            </a:r>
          </a:p>
          <a:p>
            <a:r>
              <a:rPr lang="en-GB" sz="1900" b="1" dirty="0" smtClean="0">
                <a:solidFill>
                  <a:srgbClr val="0070C0"/>
                </a:solidFill>
                <a:latin typeface="Bradley Hand ITC" panose="03070402050302030203" pitchFamily="66" charset="0"/>
              </a:rPr>
              <a:t>Last session, we scheduled facilitated inputs with North Ayrshire Council’s Leadership Team for both our SLT and our PTs Guidance – inputs of this nature will be introduced into other Faculty areas.</a:t>
            </a:r>
          </a:p>
          <a:p>
            <a:r>
              <a:rPr lang="en-GB" sz="1900" b="1" dirty="0" smtClean="0">
                <a:solidFill>
                  <a:srgbClr val="0070C0"/>
                </a:solidFill>
                <a:latin typeface="Bradley Hand ITC" panose="03070402050302030203" pitchFamily="66" charset="0"/>
              </a:rPr>
              <a:t>We have developed our own “in-house” CLPL twilight sessions again this session.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4997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6680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Integrated Support</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normAutofit fontScale="92500" lnSpcReduction="20000"/>
          </a:bodyPr>
          <a:lstStyle/>
          <a:p>
            <a:r>
              <a:rPr lang="en-GB" b="1" dirty="0" smtClean="0">
                <a:solidFill>
                  <a:srgbClr val="0070C0"/>
                </a:solidFill>
                <a:latin typeface="Bradley Hand ITC" panose="03070402050302030203" pitchFamily="66" charset="0"/>
              </a:rPr>
              <a:t>Our Integrated Model of Support continues to go from strength to strength.</a:t>
            </a:r>
          </a:p>
          <a:p>
            <a:r>
              <a:rPr lang="en-GB" b="1" dirty="0" smtClean="0">
                <a:solidFill>
                  <a:srgbClr val="0070C0"/>
                </a:solidFill>
                <a:latin typeface="Bradley Hand ITC" panose="03070402050302030203" pitchFamily="66" charset="0"/>
              </a:rPr>
              <a:t>The various support services based in the school work collaboratively to ensure that all young people get the right help at the right time – this is inclusive of our Nurture, Barnardo’s, ILP, MCR, Area Inclusion and Attainment and Inclusion provision.</a:t>
            </a:r>
          </a:p>
          <a:p>
            <a:r>
              <a:rPr lang="en-GB" b="1" dirty="0" smtClean="0">
                <a:solidFill>
                  <a:srgbClr val="0070C0"/>
                </a:solidFill>
                <a:latin typeface="Bradley Hand ITC" panose="03070402050302030203" pitchFamily="66" charset="0"/>
              </a:rPr>
              <a:t>The move to a House system has proven to be effective - the weekly ‘House Team’ sharing of information to all staff has had a significant impact – lines of communication are open and thus young people are effectively supported.</a:t>
            </a:r>
            <a:endParaRPr lang="en-GB" b="1"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24350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Partnerships</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normAutofit fontScale="55000" lnSpcReduction="20000"/>
          </a:bodyPr>
          <a:lstStyle/>
          <a:p>
            <a:r>
              <a:rPr lang="en-GB" b="1" dirty="0" smtClean="0">
                <a:solidFill>
                  <a:srgbClr val="0070C0"/>
                </a:solidFill>
                <a:latin typeface="Bradley Hand ITC" panose="03070402050302030203" pitchFamily="66" charset="0"/>
              </a:rPr>
              <a:t>We have always been well known for having positive partnerships with stakeholders – we have an open door policy and are receptive to feedback to ensure further improvement. We expanded this even further last session and engaged in regular Irvine Royal Cluster partnership meetings. As it stands, nearly 25 internal and external partners support the wellbeing of our young people across the Irvine Royal Cluster. We have worked hard to produce standard paperwork to ensure a consistency of approach and created a  service directory in order to raise awareness of potential interventions.</a:t>
            </a:r>
          </a:p>
          <a:p>
            <a:r>
              <a:rPr lang="en-GB" b="1" dirty="0" smtClean="0">
                <a:solidFill>
                  <a:srgbClr val="0070C0"/>
                </a:solidFill>
                <a:latin typeface="Bradley Hand ITC" panose="03070402050302030203" pitchFamily="66" charset="0"/>
              </a:rPr>
              <a:t>Engaging families in Family Learning activities continues to be a main priority. For the second consecutive session, we have Laura Landon and Mr </a:t>
            </a:r>
            <a:r>
              <a:rPr lang="en-GB" b="1" dirty="0" err="1" smtClean="0">
                <a:solidFill>
                  <a:srgbClr val="0070C0"/>
                </a:solidFill>
                <a:latin typeface="Bradley Hand ITC" panose="03070402050302030203" pitchFamily="66" charset="0"/>
              </a:rPr>
              <a:t>Muirhead</a:t>
            </a:r>
            <a:r>
              <a:rPr lang="en-GB" b="1" dirty="0" smtClean="0">
                <a:solidFill>
                  <a:srgbClr val="0070C0"/>
                </a:solidFill>
                <a:latin typeface="Bradley Hand ITC" panose="03070402050302030203" pitchFamily="66" charset="0"/>
              </a:rPr>
              <a:t> continues in the role of PT Family Learning. Last session, our focus was on: Mental Health, decision making, subject tasters (digital support). The evaluation data showed that 100% of those families who engaged felt that the interventions had a positive impact on the key areas addressed. </a:t>
            </a:r>
          </a:p>
          <a:p>
            <a:r>
              <a:rPr lang="en-GB" b="1" dirty="0" smtClean="0">
                <a:solidFill>
                  <a:srgbClr val="0070C0"/>
                </a:solidFill>
                <a:latin typeface="Bradley Hand ITC" panose="03070402050302030203" pitchFamily="66" charset="0"/>
              </a:rPr>
              <a:t>Parents in Partnership will continue to feature highly on our agenda this year. In turn, term one will see a focus on literacy and numeracy and term two will prioritise STEM work.</a:t>
            </a:r>
          </a:p>
          <a:p>
            <a:r>
              <a:rPr lang="en-GB" b="1" dirty="0" smtClean="0">
                <a:solidFill>
                  <a:srgbClr val="0070C0"/>
                </a:solidFill>
                <a:latin typeface="Bradley Hand ITC" panose="03070402050302030203" pitchFamily="66" charset="0"/>
              </a:rPr>
              <a:t>We are grateful to the excellent work undertaken by our Parent Council again last session – their commitment to fundraising and grant applications helped the school to give out free school uniform items and significantly reduce the cost of the school day for some families. We look forward to the continuation of a positive partnership with our Parent Council as its membership continues to grow – a special thanks to our new Chair, Lynsey </a:t>
            </a:r>
            <a:r>
              <a:rPr lang="en-GB" b="1" dirty="0" err="1" smtClean="0">
                <a:solidFill>
                  <a:srgbClr val="0070C0"/>
                </a:solidFill>
                <a:latin typeface="Bradley Hand ITC" panose="03070402050302030203" pitchFamily="66" charset="0"/>
              </a:rPr>
              <a:t>Leckie</a:t>
            </a:r>
            <a:r>
              <a:rPr lang="en-GB" b="1" dirty="0" smtClean="0">
                <a:solidFill>
                  <a:srgbClr val="0070C0"/>
                </a:solidFill>
                <a:latin typeface="Bradley Hand ITC" panose="03070402050302030203" pitchFamily="66" charset="0"/>
              </a:rPr>
              <a:t>, who takes over from Sally Anne Robertson.</a:t>
            </a:r>
            <a:endParaRPr lang="en-GB" b="1"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63471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3592"/>
            <a:ext cx="106934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Transitions</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p:txBody>
          <a:bodyPr>
            <a:normAutofit fontScale="70000" lnSpcReduction="20000"/>
          </a:bodyPr>
          <a:lstStyle/>
          <a:p>
            <a:r>
              <a:rPr lang="en-GB" b="1" dirty="0" smtClean="0">
                <a:solidFill>
                  <a:srgbClr val="0070C0"/>
                </a:solidFill>
                <a:latin typeface="Bradley Hand ITC" panose="03070402050302030203" pitchFamily="66" charset="0"/>
              </a:rPr>
              <a:t>Our transition provision did not happen the way we had hoped last session(it was obviously out with our control) – this meant that many of our S1s did not get the support that they should have as part of an effective transition programme  – we did however have them up in their school bubbles, where we could. That said, we have ensured high levels of support in term one of this session – enhanced transition nurture provision is one such example .</a:t>
            </a:r>
          </a:p>
          <a:p>
            <a:r>
              <a:rPr lang="en-GB" b="1" dirty="0" smtClean="0">
                <a:solidFill>
                  <a:srgbClr val="0070C0"/>
                </a:solidFill>
                <a:latin typeface="Bradley Hand ITC" panose="03070402050302030203" pitchFamily="66" charset="0"/>
              </a:rPr>
              <a:t>This session we will prioritise transitions at all levels and ensure key information is shared at all stages. We have already shared the transition and enhanced transition programme schedules with the Primaries and will be hosting a P7 Open Event at the end of this month.</a:t>
            </a:r>
          </a:p>
          <a:p>
            <a:r>
              <a:rPr lang="en-GB" b="1" dirty="0" smtClean="0">
                <a:solidFill>
                  <a:srgbClr val="0070C0"/>
                </a:solidFill>
                <a:latin typeface="Bradley Hand ITC" panose="03070402050302030203" pitchFamily="66" charset="0"/>
              </a:rPr>
              <a:t>Enhanced partnership working with Ayrshire College will ensure that pupil needs are more effectively met at the point of transition from school and into a positive destination – this will include intervention and support from our Nurture staff, where appropriate.</a:t>
            </a:r>
            <a:endParaRPr lang="en-GB" b="1"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72739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Around the departments…</a:t>
            </a:r>
            <a:endParaRPr lang="en-GB" dirty="0"/>
          </a:p>
        </p:txBody>
      </p:sp>
      <p:sp>
        <p:nvSpPr>
          <p:cNvPr id="3" name="Content Placeholder 2"/>
          <p:cNvSpPr>
            <a:spLocks noGrp="1"/>
          </p:cNvSpPr>
          <p:nvPr>
            <p:ph sz="quarter" idx="13"/>
          </p:nvPr>
        </p:nvSpPr>
        <p:spPr>
          <a:xfrm>
            <a:off x="595184" y="2294056"/>
            <a:ext cx="10394707" cy="3311189"/>
          </a:xfrm>
        </p:spPr>
        <p:txBody>
          <a:bodyPr>
            <a:normAutofit fontScale="70000" lnSpcReduction="20000"/>
          </a:bodyPr>
          <a:lstStyle/>
          <a:p>
            <a:r>
              <a:rPr lang="en-GB" b="1" dirty="0" smtClean="0">
                <a:solidFill>
                  <a:srgbClr val="FF0000"/>
                </a:solidFill>
                <a:latin typeface="Bradley Hand ITC" panose="03070402050302030203" pitchFamily="66" charset="0"/>
              </a:rPr>
              <a:t>ILP</a:t>
            </a:r>
            <a:r>
              <a:rPr lang="en-GB" b="1" dirty="0" smtClean="0">
                <a:solidFill>
                  <a:srgbClr val="0070C0"/>
                </a:solidFill>
                <a:latin typeface="Bradley Hand ITC" panose="03070402050302030203" pitchFamily="66" charset="0"/>
              </a:rPr>
              <a:t> – All young people in the ILP last session achieved a minimum of 5 qualifications</a:t>
            </a:r>
            <a:r>
              <a:rPr lang="en-GB" b="1" dirty="0" smtClean="0">
                <a:solidFill>
                  <a:srgbClr val="0070C0"/>
                </a:solidFill>
              </a:rPr>
              <a:t>.</a:t>
            </a:r>
          </a:p>
          <a:p>
            <a:r>
              <a:rPr lang="en-GB" b="1" dirty="0" smtClean="0">
                <a:solidFill>
                  <a:srgbClr val="FF0000"/>
                </a:solidFill>
                <a:latin typeface="Bradley Hand ITC" panose="03070402050302030203" pitchFamily="66" charset="0"/>
              </a:rPr>
              <a:t>Sphere</a:t>
            </a:r>
            <a:r>
              <a:rPr lang="en-GB" b="1" dirty="0" smtClean="0">
                <a:solidFill>
                  <a:srgbClr val="0070C0"/>
                </a:solidFill>
                <a:latin typeface="Bradley Hand ITC" panose="03070402050302030203" pitchFamily="66" charset="0"/>
              </a:rPr>
              <a:t> – Development of the Key Adult programme to ensure enhanced levels of support, where required.</a:t>
            </a:r>
          </a:p>
          <a:p>
            <a:r>
              <a:rPr lang="en-GB" b="1" dirty="0" smtClean="0">
                <a:solidFill>
                  <a:srgbClr val="FF0000"/>
                </a:solidFill>
                <a:latin typeface="Bradley Hand ITC" panose="03070402050302030203" pitchFamily="66" charset="0"/>
              </a:rPr>
              <a:t>Health and Wellbeing </a:t>
            </a:r>
            <a:r>
              <a:rPr lang="en-GB" b="1" dirty="0" smtClean="0">
                <a:solidFill>
                  <a:srgbClr val="0070C0"/>
                </a:solidFill>
                <a:latin typeface="Bradley Hand ITC" panose="03070402050302030203" pitchFamily="66" charset="0"/>
              </a:rPr>
              <a:t>– Huge increase in the use of digital technology, within the class and at home – leading to improved learning and teaching experience. Social media presence throughout the year to share pupil success was significant.</a:t>
            </a:r>
          </a:p>
          <a:p>
            <a:r>
              <a:rPr lang="en-GB" b="1" dirty="0" smtClean="0">
                <a:solidFill>
                  <a:srgbClr val="FF0000"/>
                </a:solidFill>
                <a:latin typeface="Bradley Hand ITC" panose="03070402050302030203" pitchFamily="66" charset="0"/>
              </a:rPr>
              <a:t>Pupil Support </a:t>
            </a:r>
            <a:r>
              <a:rPr lang="en-GB" b="1" dirty="0" smtClean="0">
                <a:solidFill>
                  <a:srgbClr val="0070C0"/>
                </a:solidFill>
                <a:latin typeface="Bradley Hand ITC" panose="03070402050302030203" pitchFamily="66" charset="0"/>
              </a:rPr>
              <a:t>– Expansion of curricular offering to include: JASS groups and Duke of Edinburgh.</a:t>
            </a:r>
          </a:p>
          <a:p>
            <a:r>
              <a:rPr lang="en-GB" b="1" dirty="0" smtClean="0">
                <a:solidFill>
                  <a:srgbClr val="FF0000"/>
                </a:solidFill>
                <a:latin typeface="Bradley Hand ITC" panose="03070402050302030203" pitchFamily="66" charset="0"/>
              </a:rPr>
              <a:t>Social Studies and RME </a:t>
            </a:r>
            <a:r>
              <a:rPr lang="en-GB" b="1" dirty="0" smtClean="0">
                <a:solidFill>
                  <a:srgbClr val="0070C0"/>
                </a:solidFill>
                <a:latin typeface="Bradley Hand ITC" panose="03070402050302030203" pitchFamily="66" charset="0"/>
              </a:rPr>
              <a:t>– Increased number of ’A’ grades and increased number of presentations in most subject areas.</a:t>
            </a:r>
          </a:p>
          <a:p>
            <a:r>
              <a:rPr lang="en-GB" b="1" dirty="0" smtClean="0">
                <a:solidFill>
                  <a:srgbClr val="FF0000"/>
                </a:solidFill>
                <a:latin typeface="Bradley Hand ITC" panose="03070402050302030203" pitchFamily="66" charset="0"/>
              </a:rPr>
              <a:t>Maths, Numeracy and Computing </a:t>
            </a:r>
            <a:r>
              <a:rPr lang="en-GB" b="1" dirty="0" smtClean="0">
                <a:solidFill>
                  <a:srgbClr val="0070C0"/>
                </a:solidFill>
                <a:latin typeface="Bradley Hand ITC" panose="03070402050302030203" pitchFamily="66" charset="0"/>
              </a:rPr>
              <a:t>– Expansion of curricular offering to include: NPA in Computer Games Development and Applications of Maths.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38559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latin typeface="Bradley Hand ITC" panose="03070402050302030203" pitchFamily="66" charset="0"/>
              </a:rPr>
              <a:t>Around the departments…</a:t>
            </a:r>
            <a:endParaRPr lang="en-GB" dirty="0"/>
          </a:p>
        </p:txBody>
      </p:sp>
      <p:sp>
        <p:nvSpPr>
          <p:cNvPr id="3" name="Content Placeholder 2"/>
          <p:cNvSpPr>
            <a:spLocks noGrp="1"/>
          </p:cNvSpPr>
          <p:nvPr>
            <p:ph sz="quarter" idx="13"/>
          </p:nvPr>
        </p:nvSpPr>
        <p:spPr/>
        <p:txBody>
          <a:bodyPr>
            <a:normAutofit fontScale="77500" lnSpcReduction="20000"/>
          </a:bodyPr>
          <a:lstStyle/>
          <a:p>
            <a:r>
              <a:rPr lang="en-GB" b="1" dirty="0" smtClean="0">
                <a:solidFill>
                  <a:srgbClr val="FF0000"/>
                </a:solidFill>
                <a:latin typeface="Bradley Hand ITC" panose="03070402050302030203" pitchFamily="66" charset="0"/>
              </a:rPr>
              <a:t>Creative Arts </a:t>
            </a:r>
            <a:r>
              <a:rPr lang="en-GB" b="1" dirty="0" smtClean="0">
                <a:solidFill>
                  <a:srgbClr val="0070C0"/>
                </a:solidFill>
                <a:latin typeface="Bradley Hand ITC" panose="03070402050302030203" pitchFamily="66" charset="0"/>
              </a:rPr>
              <a:t>– Course plans have been updated for all subjects and levels within the Faculty – this has allowed for greater streamlining of tracking processes. 100% of pupils presented achieved N5 - Advanced Higher ‘A-C’ awards.</a:t>
            </a:r>
          </a:p>
          <a:p>
            <a:r>
              <a:rPr lang="en-GB" b="1" dirty="0" smtClean="0">
                <a:solidFill>
                  <a:srgbClr val="FF0000"/>
                </a:solidFill>
                <a:latin typeface="Bradley Hand ITC" panose="03070402050302030203" pitchFamily="66" charset="0"/>
              </a:rPr>
              <a:t>Science</a:t>
            </a:r>
            <a:r>
              <a:rPr lang="en-GB" b="1" dirty="0" smtClean="0">
                <a:solidFill>
                  <a:srgbClr val="0070C0"/>
                </a:solidFill>
                <a:latin typeface="Bradley Hand ITC" panose="03070402050302030203" pitchFamily="66" charset="0"/>
              </a:rPr>
              <a:t> – Expansion of curricular offering to include Laboratory Science and Practical Electronics. Pupil voice is at the of course planning and delivery.</a:t>
            </a:r>
          </a:p>
          <a:p>
            <a:r>
              <a:rPr lang="en-GB" b="1" dirty="0">
                <a:solidFill>
                  <a:srgbClr val="FF0000"/>
                </a:solidFill>
                <a:latin typeface="Bradley Hand ITC" panose="03070402050302030203" pitchFamily="66" charset="0"/>
              </a:rPr>
              <a:t>English, Literacy and Languages </a:t>
            </a:r>
            <a:r>
              <a:rPr lang="en-GB" b="1" dirty="0">
                <a:solidFill>
                  <a:srgbClr val="0070C0"/>
                </a:solidFill>
                <a:latin typeface="Bradley Hand ITC" panose="03070402050302030203" pitchFamily="66" charset="0"/>
              </a:rPr>
              <a:t>– The relative value compared with other subject continues to raise attainment across the school. </a:t>
            </a:r>
            <a:r>
              <a:rPr lang="en-GB" b="1" dirty="0">
                <a:solidFill>
                  <a:srgbClr val="FF0000"/>
                </a:solidFill>
                <a:latin typeface="Bradley Hand ITC" panose="03070402050302030203" pitchFamily="66" charset="0"/>
              </a:rPr>
              <a:t>97.9% A-C pass rate at N5</a:t>
            </a:r>
            <a:r>
              <a:rPr lang="en-GB" b="1" dirty="0">
                <a:solidFill>
                  <a:srgbClr val="0070C0"/>
                </a:solidFill>
                <a:latin typeface="Bradley Hand ITC" panose="03070402050302030203" pitchFamily="66" charset="0"/>
              </a:rPr>
              <a:t>, </a:t>
            </a:r>
            <a:r>
              <a:rPr lang="en-GB" b="1" dirty="0">
                <a:solidFill>
                  <a:srgbClr val="FF0000"/>
                </a:solidFill>
                <a:latin typeface="Bradley Hand ITC" panose="03070402050302030203" pitchFamily="66" charset="0"/>
              </a:rPr>
              <a:t>93.4% A-C pass rate at Higher </a:t>
            </a:r>
            <a:r>
              <a:rPr lang="en-GB" b="1" dirty="0">
                <a:solidFill>
                  <a:srgbClr val="0070C0"/>
                </a:solidFill>
                <a:latin typeface="Bradley Hand ITC" panose="03070402050302030203" pitchFamily="66" charset="0"/>
              </a:rPr>
              <a:t>and a </a:t>
            </a:r>
            <a:r>
              <a:rPr lang="en-GB" b="1" dirty="0">
                <a:solidFill>
                  <a:srgbClr val="FF0000"/>
                </a:solidFill>
                <a:latin typeface="Bradley Hand ITC" panose="03070402050302030203" pitchFamily="66" charset="0"/>
              </a:rPr>
              <a:t>100% A-C pass rate at Advanced Higher</a:t>
            </a:r>
            <a:r>
              <a:rPr lang="en-GB" b="1" dirty="0">
                <a:solidFill>
                  <a:srgbClr val="0070C0"/>
                </a:solidFill>
                <a:latin typeface="Bradley Hand ITC" panose="03070402050302030203" pitchFamily="66" charset="0"/>
              </a:rPr>
              <a:t>.</a:t>
            </a:r>
          </a:p>
          <a:p>
            <a:r>
              <a:rPr lang="en-GB" b="1" dirty="0">
                <a:solidFill>
                  <a:srgbClr val="FF0000"/>
                </a:solidFill>
                <a:latin typeface="Bradley Hand ITC" panose="03070402050302030203" pitchFamily="66" charset="0"/>
              </a:rPr>
              <a:t>Technical Education </a:t>
            </a:r>
            <a:r>
              <a:rPr lang="en-GB" b="1" dirty="0">
                <a:solidFill>
                  <a:srgbClr val="0070C0"/>
                </a:solidFill>
                <a:latin typeface="Bradley Hand ITC" panose="03070402050302030203" pitchFamily="66" charset="0"/>
              </a:rPr>
              <a:t>– Almost all pupils in the Senior Phase showing progression. Three years of improvement in Higher Design and Manufacture – increasing number of N5 ‘A’ passes Graphic Communication over the past three years.</a:t>
            </a:r>
          </a:p>
          <a:p>
            <a:endParaRPr lang="en-GB" dirty="0" smtClean="0">
              <a:solidFill>
                <a:srgbClr val="0070C0"/>
              </a:solidFill>
              <a:latin typeface="Bradley Hand ITC" panose="03070402050302030203" pitchFamily="66" charset="0"/>
            </a:endParaRPr>
          </a:p>
          <a:p>
            <a:endParaRPr lang="en-GB"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73967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latin typeface="Bradley Hand ITC" panose="03070402050302030203" pitchFamily="66" charset="0"/>
              </a:rPr>
              <a:t>Highlights</a:t>
            </a:r>
            <a:endParaRPr lang="en-GB" dirty="0"/>
          </a:p>
        </p:txBody>
      </p:sp>
      <p:sp>
        <p:nvSpPr>
          <p:cNvPr id="3" name="Content Placeholder 2"/>
          <p:cNvSpPr>
            <a:spLocks noGrp="1"/>
          </p:cNvSpPr>
          <p:nvPr>
            <p:ph sz="quarter" idx="13"/>
          </p:nvPr>
        </p:nvSpPr>
        <p:spPr/>
        <p:txBody>
          <a:bodyPr>
            <a:normAutofit fontScale="55000" lnSpcReduction="20000"/>
          </a:bodyPr>
          <a:lstStyle/>
          <a:p>
            <a:r>
              <a:rPr lang="en-GB" b="1" dirty="0" smtClean="0">
                <a:solidFill>
                  <a:srgbClr val="0070C0"/>
                </a:solidFill>
                <a:latin typeface="Bradley Hand ITC" panose="03070402050302030203" pitchFamily="66" charset="0"/>
              </a:rPr>
              <a:t>‘Great British Bake Off’</a:t>
            </a:r>
          </a:p>
          <a:p>
            <a:r>
              <a:rPr lang="en-GB" b="1" dirty="0" smtClean="0">
                <a:solidFill>
                  <a:srgbClr val="0070C0"/>
                </a:solidFill>
                <a:latin typeface="Bradley Hand ITC" panose="03070402050302030203" pitchFamily="66" charset="0"/>
              </a:rPr>
              <a:t>‘Easter Cake Challenge’</a:t>
            </a:r>
          </a:p>
          <a:p>
            <a:r>
              <a:rPr lang="en-GB" b="1" dirty="0" smtClean="0">
                <a:solidFill>
                  <a:srgbClr val="0070C0"/>
                </a:solidFill>
                <a:latin typeface="Bradley Hand ITC" panose="03070402050302030203" pitchFamily="66" charset="0"/>
              </a:rPr>
              <a:t>‘Chef of the Week’</a:t>
            </a:r>
          </a:p>
          <a:p>
            <a:r>
              <a:rPr lang="en-GB" b="1" dirty="0" smtClean="0">
                <a:solidFill>
                  <a:srgbClr val="0070C0"/>
                </a:solidFill>
                <a:latin typeface="Bradley Hand ITC" panose="03070402050302030203" pitchFamily="66" charset="0"/>
              </a:rPr>
              <a:t>‘Five Star Friday’</a:t>
            </a:r>
          </a:p>
          <a:p>
            <a:r>
              <a:rPr lang="en-GB" b="1" dirty="0" smtClean="0">
                <a:solidFill>
                  <a:srgbClr val="0070C0"/>
                </a:solidFill>
                <a:latin typeface="Bradley Hand ITC" panose="03070402050302030203" pitchFamily="66" charset="0"/>
              </a:rPr>
              <a:t>‘TRT ‘intervention</a:t>
            </a:r>
          </a:p>
          <a:p>
            <a:r>
              <a:rPr lang="en-GB" b="1" dirty="0" smtClean="0">
                <a:solidFill>
                  <a:srgbClr val="0070C0"/>
                </a:solidFill>
                <a:latin typeface="Bradley Hand ITC" panose="03070402050302030203" pitchFamily="66" charset="0"/>
              </a:rPr>
              <a:t>Social Butterflies </a:t>
            </a:r>
          </a:p>
          <a:p>
            <a:r>
              <a:rPr lang="en-GB" b="1" dirty="0" smtClean="0">
                <a:solidFill>
                  <a:srgbClr val="0070C0"/>
                </a:solidFill>
                <a:latin typeface="Bradley Hand ITC" panose="03070402050302030203" pitchFamily="66" charset="0"/>
              </a:rPr>
              <a:t>‘Action on Sectarianism’</a:t>
            </a:r>
          </a:p>
          <a:p>
            <a:r>
              <a:rPr lang="en-GB" b="1" dirty="0" smtClean="0">
                <a:solidFill>
                  <a:srgbClr val="0070C0"/>
                </a:solidFill>
                <a:latin typeface="Bradley Hand ITC" panose="03070402050302030203" pitchFamily="66" charset="0"/>
              </a:rPr>
              <a:t>‘Lessons from Auschwitz’ participation </a:t>
            </a:r>
          </a:p>
          <a:p>
            <a:r>
              <a:rPr lang="en-GB" b="1" dirty="0" smtClean="0">
                <a:solidFill>
                  <a:srgbClr val="0070C0"/>
                </a:solidFill>
                <a:latin typeface="Bradley Hand ITC" panose="03070402050302030203" pitchFamily="66" charset="0"/>
              </a:rPr>
              <a:t>‘Royal Readers’ initiative </a:t>
            </a:r>
          </a:p>
          <a:p>
            <a:r>
              <a:rPr lang="en-GB" b="1" dirty="0" smtClean="0">
                <a:solidFill>
                  <a:srgbClr val="0070C0"/>
                </a:solidFill>
                <a:latin typeface="Bradley Hand ITC" panose="03070402050302030203" pitchFamily="66" charset="0"/>
              </a:rPr>
              <a:t>Wellbeing Wednesday – live fitness sessions</a:t>
            </a:r>
          </a:p>
          <a:p>
            <a:r>
              <a:rPr lang="en-GB" b="1" dirty="0" smtClean="0">
                <a:solidFill>
                  <a:srgbClr val="0070C0"/>
                </a:solidFill>
                <a:latin typeface="Bradley Hand ITC" panose="03070402050302030203" pitchFamily="66" charset="0"/>
              </a:rPr>
              <a:t>House Badge Competition</a:t>
            </a:r>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91532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latin typeface="Bradley Hand ITC" panose="03070402050302030203" pitchFamily="66" charset="0"/>
              </a:rPr>
              <a:t>Highlights</a:t>
            </a:r>
            <a:endParaRPr lang="en-GB" dirty="0"/>
          </a:p>
        </p:txBody>
      </p:sp>
      <p:sp>
        <p:nvSpPr>
          <p:cNvPr id="3" name="Content Placeholder 2"/>
          <p:cNvSpPr>
            <a:spLocks noGrp="1"/>
          </p:cNvSpPr>
          <p:nvPr>
            <p:ph sz="quarter" idx="13"/>
          </p:nvPr>
        </p:nvSpPr>
        <p:spPr/>
        <p:txBody>
          <a:bodyPr>
            <a:normAutofit fontScale="47500" lnSpcReduction="20000"/>
          </a:bodyPr>
          <a:lstStyle/>
          <a:p>
            <a:r>
              <a:rPr lang="en-GB" b="1" dirty="0" smtClean="0">
                <a:solidFill>
                  <a:srgbClr val="0070C0"/>
                </a:solidFill>
                <a:latin typeface="Bradley Hand ITC" panose="03070402050302030203" pitchFamily="66" charset="0"/>
              </a:rPr>
              <a:t>‘Live Literature’ events</a:t>
            </a:r>
          </a:p>
          <a:p>
            <a:r>
              <a:rPr lang="en-GB" b="1" dirty="0" smtClean="0">
                <a:solidFill>
                  <a:srgbClr val="0070C0"/>
                </a:solidFill>
                <a:latin typeface="Bradley Hand ITC" panose="03070402050302030203" pitchFamily="66" charset="0"/>
              </a:rPr>
              <a:t>Virtual Christmas Concert</a:t>
            </a:r>
          </a:p>
          <a:p>
            <a:r>
              <a:rPr lang="en-GB" b="1" dirty="0" smtClean="0">
                <a:solidFill>
                  <a:srgbClr val="0070C0"/>
                </a:solidFill>
                <a:latin typeface="Bradley Hand ITC" panose="03070402050302030203" pitchFamily="66" charset="0"/>
              </a:rPr>
              <a:t>Successful Participatory Budget bids</a:t>
            </a:r>
          </a:p>
          <a:p>
            <a:r>
              <a:rPr lang="en-GB" b="1" dirty="0" smtClean="0">
                <a:solidFill>
                  <a:srgbClr val="0070C0"/>
                </a:solidFill>
                <a:latin typeface="Bradley Hand ITC" panose="03070402050302030203" pitchFamily="66" charset="0"/>
              </a:rPr>
              <a:t>ABRSM Theory exams </a:t>
            </a:r>
          </a:p>
          <a:p>
            <a:r>
              <a:rPr lang="en-GB" b="1" dirty="0" smtClean="0">
                <a:solidFill>
                  <a:srgbClr val="0070C0"/>
                </a:solidFill>
                <a:latin typeface="Bradley Hand ITC" panose="03070402050302030203" pitchFamily="66" charset="0"/>
              </a:rPr>
              <a:t>Royal Recognition Awards</a:t>
            </a:r>
          </a:p>
          <a:p>
            <a:r>
              <a:rPr lang="en-GB" b="1" dirty="0" smtClean="0">
                <a:solidFill>
                  <a:srgbClr val="0070C0"/>
                </a:solidFill>
                <a:latin typeface="Bradley Hand ITC" panose="03070402050302030203" pitchFamily="66" charset="0"/>
              </a:rPr>
              <a:t>Rotary Competition: Young Photographer/Young Artist/Young Musician/Young Writer</a:t>
            </a:r>
          </a:p>
          <a:p>
            <a:r>
              <a:rPr lang="en-GB" b="1" dirty="0" smtClean="0">
                <a:solidFill>
                  <a:srgbClr val="0070C0"/>
                </a:solidFill>
                <a:latin typeface="Bradley Hand ITC" panose="03070402050302030203" pitchFamily="66" charset="0"/>
              </a:rPr>
              <a:t>RSA Schools Art Award</a:t>
            </a:r>
          </a:p>
          <a:p>
            <a:r>
              <a:rPr lang="en-GB" b="1" dirty="0" smtClean="0">
                <a:solidFill>
                  <a:srgbClr val="0070C0"/>
                </a:solidFill>
                <a:latin typeface="Bradley Hand ITC" panose="03070402050302030203" pitchFamily="66" charset="0"/>
              </a:rPr>
              <a:t>LSM Musical Theatre Exams</a:t>
            </a:r>
          </a:p>
          <a:p>
            <a:r>
              <a:rPr lang="en-GB" b="1" dirty="0">
                <a:solidFill>
                  <a:srgbClr val="0070C0"/>
                </a:solidFill>
                <a:latin typeface="Bradley Hand ITC" panose="03070402050302030203" pitchFamily="66" charset="0"/>
              </a:rPr>
              <a:t>‘Raven’ Magazine </a:t>
            </a:r>
          </a:p>
          <a:p>
            <a:r>
              <a:rPr lang="en-GB" b="1" dirty="0">
                <a:solidFill>
                  <a:srgbClr val="0070C0"/>
                </a:solidFill>
                <a:latin typeface="Bradley Hand ITC" panose="03070402050302030203" pitchFamily="66" charset="0"/>
              </a:rPr>
              <a:t>‘Fork in the Road’ </a:t>
            </a:r>
            <a:r>
              <a:rPr lang="en-GB" b="1" dirty="0" smtClean="0">
                <a:solidFill>
                  <a:srgbClr val="0070C0"/>
                </a:solidFill>
                <a:latin typeface="Bradley Hand ITC" panose="03070402050302030203" pitchFamily="66" charset="0"/>
              </a:rPr>
              <a:t>podcast</a:t>
            </a:r>
          </a:p>
          <a:p>
            <a:r>
              <a:rPr lang="en-GB" b="1" dirty="0" smtClean="0">
                <a:solidFill>
                  <a:srgbClr val="0070C0"/>
                </a:solidFill>
                <a:latin typeface="Bradley Hand ITC" panose="03070402050302030203" pitchFamily="66" charset="0"/>
              </a:rPr>
              <a:t>Scotland Day – to celebrate the National Football Team getting to the Euro Finals…</a:t>
            </a:r>
          </a:p>
          <a:p>
            <a:r>
              <a:rPr lang="en-GB" b="1" dirty="0" smtClean="0">
                <a:solidFill>
                  <a:srgbClr val="0070C0"/>
                </a:solidFill>
                <a:latin typeface="Bradley Hand ITC" panose="03070402050302030203" pitchFamily="66" charset="0"/>
              </a:rPr>
              <a:t>‘Wear a Hat’ Day</a:t>
            </a:r>
          </a:p>
          <a:p>
            <a:endParaRPr lang="en-GB" dirty="0" smtClean="0">
              <a:solidFill>
                <a:srgbClr val="0070C0"/>
              </a:solidFill>
              <a:latin typeface="Bradley Hand ITC" panose="03070402050302030203" pitchFamily="66" charset="0"/>
            </a:endParaRPr>
          </a:p>
          <a:p>
            <a:endParaRPr lang="en-GB" dirty="0">
              <a:solidFill>
                <a:srgbClr val="0070C0"/>
              </a:solidFill>
              <a:latin typeface="Bradley Hand ITC" panose="03070402050302030203" pitchFamily="66" charset="0"/>
            </a:endParaRPr>
          </a:p>
          <a:p>
            <a:endParaRPr lang="en-GB" dirty="0" smtClean="0">
              <a:solidFill>
                <a:srgbClr val="0070C0"/>
              </a:solidFill>
              <a:latin typeface="Bradley Hand ITC" panose="03070402050302030203" pitchFamily="66" charset="0"/>
            </a:endParaRPr>
          </a:p>
          <a:p>
            <a:endParaRPr lang="en-GB"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18552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313" y="523824"/>
            <a:ext cx="10354733" cy="777875"/>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Priorities 2021/2022</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pic>
        <p:nvPicPr>
          <p:cNvPr id="2" name="Content Placeholder 1"/>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11178" y="1499286"/>
            <a:ext cx="7957752" cy="5219376"/>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164" y="31698"/>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MOBILE PHONES NEW BRANDING"/>
          <p:cNvPicPr>
            <a:picLocks noChangeAspect="1" noChangeArrowheads="1"/>
          </p:cNvPicPr>
          <p:nvPr/>
        </p:nvPicPr>
        <p:blipFill>
          <a:blip r:embed="rId4" cstate="print">
            <a:extLst>
              <a:ext uri="{28A0092B-C50C-407E-A947-70E740481C1C}">
                <a14:useLocalDpi xmlns:a14="http://schemas.microsoft.com/office/drawing/2010/main" val="0"/>
              </a:ext>
            </a:extLst>
          </a:blip>
          <a:srcRect l="10535" t="93724" r="11775" b="2037"/>
          <a:stretch>
            <a:fillRect/>
          </a:stretch>
        </p:blipFill>
        <p:spPr bwMode="auto">
          <a:xfrm>
            <a:off x="456971" y="135995"/>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0984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normAutofit/>
          </a:bodyPr>
          <a:lstStyle/>
          <a:p>
            <a:r>
              <a:rPr lang="en-GB" sz="1800" b="1" dirty="0" smtClean="0">
                <a:solidFill>
                  <a:srgbClr val="0070C0"/>
                </a:solidFill>
                <a:latin typeface="Bradley Hand ITC" panose="03070402050302030203" pitchFamily="66" charset="0"/>
              </a:rPr>
              <a:t>As we reflect on last session, I would like to take this opportunity to once again thank my pupils, staff, parents and partners. I continue to be immensely proud of the opportunity to lead this school and have every confidence that we will continue to make the required improvements that we have set out to make. I have never known a collective staff to show such compassion, empathy and kindness as they have throughout the prolonged disruption and indeed since the return of face to face learning last session. We are a school who prioritises the importance of connection and thus we will continue to ensure that nurturing, inclusive, trauma responsive approaches are at the heart of our practice across </a:t>
            </a:r>
            <a:r>
              <a:rPr lang="en-GB" sz="1800" b="1" u="sng" dirty="0" smtClean="0">
                <a:solidFill>
                  <a:srgbClr val="0070C0"/>
                </a:solidFill>
                <a:latin typeface="Bradley Hand ITC" panose="03070402050302030203" pitchFamily="66" charset="0"/>
              </a:rPr>
              <a:t>all</a:t>
            </a:r>
            <a:r>
              <a:rPr lang="en-GB" sz="1800" b="1" dirty="0" smtClean="0">
                <a:solidFill>
                  <a:srgbClr val="0070C0"/>
                </a:solidFill>
                <a:latin typeface="Bradley Hand ITC" panose="03070402050302030203" pitchFamily="66" charset="0"/>
              </a:rPr>
              <a:t> areas of the school.</a:t>
            </a:r>
          </a:p>
          <a:p>
            <a:pPr marL="0" indent="0">
              <a:buNone/>
            </a:pPr>
            <a:endParaRPr lang="en-GB" sz="1800" b="1" dirty="0" smtClean="0">
              <a:solidFill>
                <a:srgbClr val="0070C0"/>
              </a:solidFill>
              <a:latin typeface="Bradley Hand ITC" panose="03070402050302030203" pitchFamily="66" charset="0"/>
            </a:endParaRPr>
          </a:p>
          <a:p>
            <a:pPr marL="0" indent="0">
              <a:buNone/>
            </a:pPr>
            <a:r>
              <a:rPr lang="en-GB" sz="1800" b="1" dirty="0">
                <a:solidFill>
                  <a:srgbClr val="0070C0"/>
                </a:solidFill>
                <a:latin typeface="Bradley Hand ITC" panose="03070402050302030203" pitchFamily="66" charset="0"/>
              </a:rPr>
              <a:t> </a:t>
            </a:r>
            <a:r>
              <a:rPr lang="en-GB" sz="1800" b="1" dirty="0" smtClean="0">
                <a:solidFill>
                  <a:srgbClr val="0070C0"/>
                </a:solidFill>
                <a:latin typeface="Bradley Hand ITC" panose="03070402050302030203" pitchFamily="66" charset="0"/>
              </a:rPr>
              <a:t>   Linzie Sloan – Head Teacher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652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737074" y="26885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80024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07" y="501599"/>
            <a:ext cx="7862401" cy="1325563"/>
          </a:xfrm>
        </p:spPr>
        <p:txBody>
          <a:bodyPr/>
          <a:lstStyle/>
          <a:p>
            <a:r>
              <a:rPr lang="en-GB" dirty="0" smtClean="0">
                <a:solidFill>
                  <a:srgbClr val="0070C0"/>
                </a:solidFill>
                <a:latin typeface="Bradley Hand ITC" panose="03070402050302030203" pitchFamily="66" charset="0"/>
              </a:rPr>
              <a:t>Maintenance Agenda 2021/2022</a:t>
            </a:r>
            <a:endParaRPr lang="en-GB" dirty="0">
              <a:solidFill>
                <a:srgbClr val="0070C0"/>
              </a:solidFill>
              <a:latin typeface="Bradley Hand ITC" panose="03070402050302030203" pitchFamily="66" charset="0"/>
            </a:endParaRPr>
          </a:p>
        </p:txBody>
      </p:sp>
      <p:sp>
        <p:nvSpPr>
          <p:cNvPr id="3" name="Content Placeholder 2"/>
          <p:cNvSpPr>
            <a:spLocks noGrp="1"/>
          </p:cNvSpPr>
          <p:nvPr>
            <p:ph sz="quarter" idx="13"/>
          </p:nvPr>
        </p:nvSpPr>
        <p:spPr>
          <a:xfrm>
            <a:off x="456971" y="1713470"/>
            <a:ext cx="10394707" cy="4827373"/>
          </a:xfrm>
        </p:spPr>
        <p:txBody>
          <a:bodyPr>
            <a:normAutofit fontScale="47500" lnSpcReduction="20000"/>
          </a:bodyPr>
          <a:lstStyle/>
          <a:p>
            <a:r>
              <a:rPr lang="en-US" b="1" dirty="0">
                <a:solidFill>
                  <a:srgbClr val="0070C0"/>
                </a:solidFill>
                <a:latin typeface="Bradley Hand ITC" panose="03070402050302030203" pitchFamily="66" charset="0"/>
              </a:rPr>
              <a:t>Attendance</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Attainment and Achievement</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Family Learning/Engagement</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Transitions/Positive Destinations</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Curriculum expansion including IDL</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Pace of learning/Starters/LIs/Plenaries/Differentiation/Planning</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Feedback</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Moderation including BGE and Senior Phase</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Evidence gathering at all levels</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PPR 	</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Tracking, Monitoring and Interventions</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Integration of Support provision</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Staged Intervention</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Wellbeing Planning</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Staff and Pupil Wellbeing</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ASN Provision including AAA</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Pupil Voice</a:t>
            </a:r>
            <a:endParaRPr lang="en-GB" b="1" dirty="0">
              <a:solidFill>
                <a:srgbClr val="0070C0"/>
              </a:solidFill>
              <a:latin typeface="Bradley Hand ITC" panose="03070402050302030203" pitchFamily="66" charset="0"/>
            </a:endParaRPr>
          </a:p>
          <a:p>
            <a:r>
              <a:rPr lang="en-US" b="1" dirty="0">
                <a:solidFill>
                  <a:srgbClr val="0070C0"/>
                </a:solidFill>
                <a:latin typeface="Bradley Hand ITC" panose="03070402050302030203" pitchFamily="66" charset="0"/>
              </a:rPr>
              <a:t>Whole School Staff/Pupil Leadership </a:t>
            </a:r>
            <a:endParaRPr lang="en-GB" b="1" dirty="0">
              <a:solidFill>
                <a:srgbClr val="0070C0"/>
              </a:solidFill>
              <a:latin typeface="Bradley Hand ITC" panose="03070402050302030203" pitchFamily="66" charset="0"/>
            </a:endParaRPr>
          </a:p>
          <a:p>
            <a:endParaRPr lang="en-GB" dirty="0"/>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56971" y="135995"/>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308" y="229406"/>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50520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Bradley Hand ITC" panose="03070402050302030203" pitchFamily="66" charset="0"/>
              </a:rPr>
              <a:t>Self Evaluation Ratings</a:t>
            </a:r>
            <a:endParaRPr lang="en-GB" b="1" dirty="0">
              <a:solidFill>
                <a:srgbClr val="0070C0"/>
              </a:solidFill>
              <a:latin typeface="Bradley Hand ITC" panose="03070402050302030203" pitchFamily="66" charset="0"/>
            </a:endParaRPr>
          </a:p>
        </p:txBody>
      </p:sp>
      <p:sp>
        <p:nvSpPr>
          <p:cNvPr id="3" name="Content Placeholder 2"/>
          <p:cNvSpPr>
            <a:spLocks noGrp="1"/>
          </p:cNvSpPr>
          <p:nvPr>
            <p:ph sz="quarter" idx="13"/>
          </p:nvPr>
        </p:nvSpPr>
        <p:spPr/>
        <p:txBody>
          <a:bodyPr>
            <a:normAutofit fontScale="62500" lnSpcReduction="20000"/>
          </a:bodyPr>
          <a:lstStyle/>
          <a:p>
            <a:r>
              <a:rPr lang="en-GB" b="1" dirty="0">
                <a:solidFill>
                  <a:srgbClr val="0070C0"/>
                </a:solidFill>
                <a:latin typeface="Bradley Hand ITC" panose="03070402050302030203" pitchFamily="66" charset="0"/>
              </a:rPr>
              <a:t>Quality Indicator 1.3 – Leadership of Change – 4/5</a:t>
            </a:r>
          </a:p>
          <a:p>
            <a:r>
              <a:rPr lang="en-GB" b="1" dirty="0">
                <a:solidFill>
                  <a:srgbClr val="FF0000"/>
                </a:solidFill>
                <a:latin typeface="Bradley Hand ITC" panose="03070402050302030203" pitchFamily="66" charset="0"/>
              </a:rPr>
              <a:t>Developing a shared vision, values and aims, strategic planning for continuous improvement, implementing improvement and change</a:t>
            </a:r>
          </a:p>
          <a:p>
            <a:r>
              <a:rPr lang="en-GB" b="1" dirty="0">
                <a:solidFill>
                  <a:srgbClr val="0070C0"/>
                </a:solidFill>
                <a:latin typeface="Bradley Hand ITC" panose="03070402050302030203" pitchFamily="66" charset="0"/>
              </a:rPr>
              <a:t>Quality Indicator 2.3 – Learning, Teaching and Assessment – </a:t>
            </a:r>
            <a:r>
              <a:rPr lang="en-GB" b="1" dirty="0" smtClean="0">
                <a:solidFill>
                  <a:srgbClr val="0070C0"/>
                </a:solidFill>
                <a:latin typeface="Bradley Hand ITC" panose="03070402050302030203" pitchFamily="66" charset="0"/>
              </a:rPr>
              <a:t>4/5</a:t>
            </a:r>
            <a:endParaRPr lang="en-GB" b="1" dirty="0">
              <a:solidFill>
                <a:srgbClr val="0070C0"/>
              </a:solidFill>
              <a:latin typeface="Bradley Hand ITC" panose="03070402050302030203" pitchFamily="66" charset="0"/>
            </a:endParaRPr>
          </a:p>
          <a:p>
            <a:r>
              <a:rPr lang="en-GB" b="1" dirty="0">
                <a:solidFill>
                  <a:srgbClr val="FF0000"/>
                </a:solidFill>
                <a:latin typeface="Bradley Hand ITC" panose="03070402050302030203" pitchFamily="66" charset="0"/>
              </a:rPr>
              <a:t>Learning and engagement, quality of teaching, effective use of assessment, planning, tracking and monitoring</a:t>
            </a:r>
          </a:p>
          <a:p>
            <a:r>
              <a:rPr lang="en-GB" b="1" dirty="0">
                <a:solidFill>
                  <a:srgbClr val="0070C0"/>
                </a:solidFill>
                <a:latin typeface="Bradley Hand ITC" panose="03070402050302030203" pitchFamily="66" charset="0"/>
              </a:rPr>
              <a:t>Quality Indicator 3.1 – Wellbeing, Equality and Inclusion – </a:t>
            </a:r>
            <a:r>
              <a:rPr lang="en-GB" b="1" dirty="0" smtClean="0">
                <a:solidFill>
                  <a:srgbClr val="0070C0"/>
                </a:solidFill>
                <a:latin typeface="Bradley Hand ITC" panose="03070402050302030203" pitchFamily="66" charset="0"/>
              </a:rPr>
              <a:t>4/5</a:t>
            </a:r>
            <a:endParaRPr lang="en-GB" b="1" dirty="0">
              <a:solidFill>
                <a:srgbClr val="0070C0"/>
              </a:solidFill>
              <a:latin typeface="Bradley Hand ITC" panose="03070402050302030203" pitchFamily="66" charset="0"/>
            </a:endParaRPr>
          </a:p>
          <a:p>
            <a:r>
              <a:rPr lang="en-GB" b="1" dirty="0">
                <a:solidFill>
                  <a:srgbClr val="FF0000"/>
                </a:solidFill>
                <a:latin typeface="Bradley Hand ITC" panose="03070402050302030203" pitchFamily="66" charset="0"/>
              </a:rPr>
              <a:t>Wellbeing, fulfilment of statutory duties, inclusion and equality</a:t>
            </a:r>
          </a:p>
          <a:p>
            <a:r>
              <a:rPr lang="en-GB" b="1" dirty="0">
                <a:solidFill>
                  <a:srgbClr val="0070C0"/>
                </a:solidFill>
                <a:latin typeface="Bradley Hand ITC" panose="03070402050302030203" pitchFamily="66" charset="0"/>
              </a:rPr>
              <a:t>Quality Indicator 3.2 – Attainment and Achievement – </a:t>
            </a:r>
            <a:r>
              <a:rPr lang="en-GB" b="1" dirty="0" smtClean="0">
                <a:solidFill>
                  <a:srgbClr val="0070C0"/>
                </a:solidFill>
                <a:latin typeface="Bradley Hand ITC" panose="03070402050302030203" pitchFamily="66" charset="0"/>
              </a:rPr>
              <a:t>3/5</a:t>
            </a:r>
            <a:endParaRPr lang="en-GB" b="1" dirty="0">
              <a:solidFill>
                <a:srgbClr val="0070C0"/>
              </a:solidFill>
              <a:latin typeface="Bradley Hand ITC" panose="03070402050302030203" pitchFamily="66" charset="0"/>
            </a:endParaRPr>
          </a:p>
          <a:p>
            <a:r>
              <a:rPr lang="en-GB" b="1" dirty="0">
                <a:solidFill>
                  <a:srgbClr val="FF0000"/>
                </a:solidFill>
                <a:latin typeface="Bradley Hand ITC" panose="03070402050302030203" pitchFamily="66" charset="0"/>
              </a:rPr>
              <a:t>Attainment in Literacy and Numeracy, Attainment over time, overall quality of learners’ </a:t>
            </a:r>
          </a:p>
          <a:p>
            <a:pPr marL="0" indent="0">
              <a:buNone/>
            </a:pPr>
            <a:r>
              <a:rPr lang="en-GB" b="1" dirty="0">
                <a:solidFill>
                  <a:srgbClr val="FF0000"/>
                </a:solidFill>
                <a:latin typeface="Bradley Hand ITC" panose="03070402050302030203" pitchFamily="66" charset="0"/>
              </a:rPr>
              <a:t>    achievement, equity for all learners</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164" y="31698"/>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56971" y="135995"/>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1294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02" y="53617"/>
            <a:ext cx="10515600" cy="1325563"/>
          </a:xfrm>
        </p:spPr>
        <p:txBody>
          <a:bodyPr/>
          <a:lstStyle/>
          <a:p>
            <a:r>
              <a:rPr lang="en-GB" dirty="0" smtClean="0">
                <a:solidFill>
                  <a:srgbClr val="0070C0"/>
                </a:solidFill>
                <a:latin typeface="Bradley Hand ITC" panose="03070402050302030203" pitchFamily="66" charset="0"/>
              </a:rPr>
              <a:t>Photo Gallery</a:t>
            </a:r>
            <a:endParaRPr lang="en-GB" dirty="0">
              <a:solidFill>
                <a:srgbClr val="0070C0"/>
              </a:solidFill>
              <a:latin typeface="Bradley Hand ITC" panose="03070402050302030203" pitchFamily="66" charset="0"/>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706763" y="1250531"/>
            <a:ext cx="3122140" cy="23074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361" y="1266289"/>
            <a:ext cx="2777568" cy="23074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763" y="3566986"/>
            <a:ext cx="3122140" cy="2282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0" y="3542271"/>
            <a:ext cx="2599038" cy="23074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4351" y="1266290"/>
            <a:ext cx="2999345" cy="2350122"/>
          </a:xfrm>
          <a:prstGeom prst="rect">
            <a:avLst/>
          </a:prstGeom>
        </p:spPr>
      </p:pic>
      <p:pic>
        <p:nvPicPr>
          <p:cNvPr id="9" name="Picture 8" descr="MOBILE PHONES NEW BRANDING"/>
          <p:cNvPicPr>
            <a:picLocks noChangeAspect="1" noChangeArrowheads="1"/>
          </p:cNvPicPr>
          <p:nvPr/>
        </p:nvPicPr>
        <p:blipFill>
          <a:blip r:embed="rId7" cstate="print">
            <a:extLst>
              <a:ext uri="{28A0092B-C50C-407E-A947-70E740481C1C}">
                <a14:useLocalDpi xmlns:a14="http://schemas.microsoft.com/office/drawing/2010/main" val="0"/>
              </a:ext>
            </a:extLst>
          </a:blip>
          <a:srcRect l="10535" t="93724" r="11775" b="2037"/>
          <a:stretch>
            <a:fillRect/>
          </a:stretch>
        </p:blipFill>
        <p:spPr bwMode="auto">
          <a:xfrm>
            <a:off x="456971" y="135995"/>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4351" y="3542270"/>
            <a:ext cx="2999345" cy="230749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76" y="1266289"/>
            <a:ext cx="2534308" cy="2275981"/>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86361" y="3566986"/>
            <a:ext cx="2777568" cy="2282780"/>
          </a:xfrm>
          <a:prstGeom prst="rect">
            <a:avLst/>
          </a:prstGeom>
        </p:spPr>
      </p:pic>
      <p:pic>
        <p:nvPicPr>
          <p:cNvPr id="1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5128" y="0"/>
            <a:ext cx="3305639" cy="117813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01884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71" y="0"/>
            <a:ext cx="10515600" cy="1325563"/>
          </a:xfrm>
        </p:spPr>
        <p:txBody>
          <a:bodyPr/>
          <a:lstStyle/>
          <a:p>
            <a:r>
              <a:rPr lang="en-GB" dirty="0">
                <a:solidFill>
                  <a:srgbClr val="0070C0"/>
                </a:solidFill>
                <a:latin typeface="Bradley Hand ITC" panose="03070402050302030203" pitchFamily="66" charset="0"/>
              </a:rPr>
              <a:t>Photo Gallery</a:t>
            </a:r>
            <a:endParaRPr lang="en-GB" dirty="0"/>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56971" y="135995"/>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361" y="0"/>
            <a:ext cx="3305639" cy="117813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7"/>
          <p:cNvPicPr>
            <a:picLocks noGrp="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395418" y="1241189"/>
            <a:ext cx="2875005" cy="2105426"/>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3385752" y="1292593"/>
            <a:ext cx="2702013" cy="2054021"/>
          </a:xfrm>
          <a:prstGeom prst="rect">
            <a:avLst/>
          </a:prstGeom>
        </p:spPr>
      </p:pic>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6250253" y="1322451"/>
            <a:ext cx="2636108" cy="1994304"/>
          </a:xfrm>
          <a:prstGeom prst="rect">
            <a:avLst/>
          </a:prstGeom>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8935559" y="1322451"/>
            <a:ext cx="2529015" cy="199430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057" y="3346614"/>
            <a:ext cx="2918090" cy="202650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5753" y="3346614"/>
            <a:ext cx="2692652" cy="202650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0011" y="3346615"/>
            <a:ext cx="2726350" cy="2026508"/>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58607" y="3346614"/>
            <a:ext cx="2505967" cy="2026508"/>
          </a:xfrm>
          <a:prstGeom prst="rect">
            <a:avLst/>
          </a:prstGeom>
        </p:spPr>
      </p:pic>
    </p:spTree>
    <p:extLst>
      <p:ext uri="{BB962C8B-B14F-4D97-AF65-F5344CB8AC3E}">
        <p14:creationId xmlns:p14="http://schemas.microsoft.com/office/powerpoint/2010/main" val="398843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71" y="135995"/>
            <a:ext cx="10515600" cy="1325563"/>
          </a:xfrm>
        </p:spPr>
        <p:txBody>
          <a:bodyPr/>
          <a:lstStyle/>
          <a:p>
            <a:r>
              <a:rPr lang="en-GB" dirty="0">
                <a:solidFill>
                  <a:srgbClr val="0070C0"/>
                </a:solidFill>
                <a:latin typeface="Bradley Hand ITC" panose="03070402050302030203" pitchFamily="66" charset="0"/>
              </a:rPr>
              <a:t>Photo Gallery</a:t>
            </a:r>
            <a:endParaRPr lang="en-GB" dirty="0"/>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456971" y="135995"/>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513" y="135995"/>
            <a:ext cx="3305639" cy="117813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Content Placeholder 5"/>
          <p:cNvPicPr>
            <a:picLocks noGrp="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376882" y="1556950"/>
            <a:ext cx="2591029" cy="2199503"/>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3048000" y="1556949"/>
            <a:ext cx="2586682" cy="2199504"/>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5714771" y="1556949"/>
            <a:ext cx="2570313" cy="2199504"/>
          </a:xfrm>
          <a:prstGeom prst="rect">
            <a:avLst/>
          </a:prstGeom>
          <a:noFill/>
        </p:spPr>
      </p:pic>
      <p:pic>
        <p:nvPicPr>
          <p:cNvPr id="9" name="Picture 8" descr="H:\BGE Curriculum Map AR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882" y="3818894"/>
            <a:ext cx="2591029" cy="2726726"/>
          </a:xfrm>
          <a:prstGeom prst="rect">
            <a:avLst/>
          </a:prstGeom>
          <a:noFill/>
          <a:ln>
            <a:noFill/>
          </a:ln>
        </p:spPr>
      </p:pic>
      <p:pic>
        <p:nvPicPr>
          <p:cNvPr id="10" name="Picture 9" descr="H:\BGE Curriculum Map MUSIC.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3835369"/>
            <a:ext cx="2566551" cy="2693776"/>
          </a:xfrm>
          <a:prstGeom prst="rect">
            <a:avLst/>
          </a:prstGeom>
          <a:noFill/>
          <a:ln>
            <a:noFill/>
          </a:ln>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a:off x="8365173" y="1556949"/>
            <a:ext cx="2922106" cy="2199504"/>
          </a:xfrm>
          <a:prstGeom prst="rect">
            <a:avLst/>
          </a:prstGeom>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5694640" y="3835369"/>
            <a:ext cx="2590444" cy="2598382"/>
          </a:xfrm>
          <a:prstGeom prst="rect">
            <a:avLst/>
          </a:prstGeom>
        </p:spPr>
      </p:pic>
      <p:pic>
        <p:nvPicPr>
          <p:cNvPr id="13" name="Picture 12"/>
          <p:cNvPicPr/>
          <p:nvPr/>
        </p:nvPicPr>
        <p:blipFill>
          <a:blip r:embed="rId11" cstate="print">
            <a:extLst>
              <a:ext uri="{28A0092B-C50C-407E-A947-70E740481C1C}">
                <a14:useLocalDpi xmlns:a14="http://schemas.microsoft.com/office/drawing/2010/main" val="0"/>
              </a:ext>
            </a:extLst>
          </a:blip>
          <a:stretch>
            <a:fillRect/>
          </a:stretch>
        </p:blipFill>
        <p:spPr>
          <a:xfrm>
            <a:off x="8365173" y="3851844"/>
            <a:ext cx="2922106" cy="2581907"/>
          </a:xfrm>
          <a:prstGeom prst="rect">
            <a:avLst/>
          </a:prstGeom>
        </p:spPr>
      </p:pic>
    </p:spTree>
    <p:extLst>
      <p:ext uri="{BB962C8B-B14F-4D97-AF65-F5344CB8AC3E}">
        <p14:creationId xmlns:p14="http://schemas.microsoft.com/office/powerpoint/2010/main" val="84950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40266" y="309563"/>
            <a:ext cx="105156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Vision</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11" name="Content Placeholder 10"/>
          <p:cNvSpPr>
            <a:spLocks noGrp="1"/>
          </p:cNvSpPr>
          <p:nvPr>
            <p:ph idx="1"/>
          </p:nvPr>
        </p:nvSpPr>
        <p:spPr>
          <a:xfrm>
            <a:off x="279874" y="1635126"/>
            <a:ext cx="11573933" cy="4530606"/>
          </a:xfrm>
        </p:spPr>
        <p:txBody>
          <a:bodyPr/>
          <a:lstStyle/>
          <a:p>
            <a:pPr marL="0" indent="0" algn="ctr">
              <a:buNone/>
            </a:pPr>
            <a:r>
              <a:rPr lang="en-GB" sz="5400" b="1" dirty="0">
                <a:solidFill>
                  <a:srgbClr val="0070C0"/>
                </a:solidFill>
                <a:latin typeface="Bradley Hand ITC" panose="03070402050302030203" pitchFamily="66" charset="0"/>
              </a:rPr>
              <a:t>As a school, we believe that there is always room for further improvement, we can always d</a:t>
            </a:r>
            <a:r>
              <a:rPr lang="en-GB" sz="5400" b="1" dirty="0" smtClean="0">
                <a:solidFill>
                  <a:srgbClr val="0070C0"/>
                </a:solidFill>
                <a:latin typeface="Bradley Hand ITC" panose="03070402050302030203" pitchFamily="66" charset="0"/>
              </a:rPr>
              <a:t>o </a:t>
            </a:r>
            <a:r>
              <a:rPr lang="en-GB" sz="5400" b="1" dirty="0">
                <a:solidFill>
                  <a:srgbClr val="0070C0"/>
                </a:solidFill>
                <a:latin typeface="Bradley Hand ITC" panose="03070402050302030203" pitchFamily="66" charset="0"/>
              </a:rPr>
              <a:t>better in order to ensure </a:t>
            </a:r>
            <a:r>
              <a:rPr lang="en-GB" sz="5400" b="1" dirty="0" smtClean="0">
                <a:solidFill>
                  <a:srgbClr val="0070C0"/>
                </a:solidFill>
                <a:latin typeface="Bradley Hand ITC" panose="03070402050302030203" pitchFamily="66" charset="0"/>
              </a:rPr>
              <a:t>improved </a:t>
            </a:r>
            <a:r>
              <a:rPr lang="en-GB" sz="5400" b="1" dirty="0">
                <a:solidFill>
                  <a:srgbClr val="0070C0"/>
                </a:solidFill>
                <a:latin typeface="Bradley Hand ITC" panose="03070402050302030203" pitchFamily="66" charset="0"/>
              </a:rPr>
              <a:t>outcomes for all members of our school community</a:t>
            </a:r>
            <a:r>
              <a:rPr lang="en-GB" b="1" dirty="0">
                <a:solidFill>
                  <a:srgbClr val="0070C0"/>
                </a:solidFill>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86174"/>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737074" y="26885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97190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579005"/>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Values</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5" name="Content Placeholder 4"/>
          <p:cNvSpPr>
            <a:spLocks noGrp="1"/>
          </p:cNvSpPr>
          <p:nvPr>
            <p:ph idx="1"/>
          </p:nvPr>
        </p:nvSpPr>
        <p:spPr>
          <a:xfrm>
            <a:off x="737074" y="2311657"/>
            <a:ext cx="10515600" cy="4351338"/>
          </a:xfrm>
        </p:spPr>
        <p:txBody>
          <a:bodyPr/>
          <a:lstStyle/>
          <a:p>
            <a:pPr marL="0" indent="0" algn="ctr">
              <a:buNone/>
            </a:pPr>
            <a:r>
              <a:rPr lang="en-GB" sz="4400" b="1" dirty="0">
                <a:solidFill>
                  <a:srgbClr val="0070C0"/>
                </a:solidFill>
                <a:latin typeface="Bradley Hand ITC" panose="03070402050302030203" pitchFamily="66" charset="0"/>
              </a:rPr>
              <a:t>We try everyday to model and promote the values of </a:t>
            </a:r>
            <a:r>
              <a:rPr lang="en-GB" sz="4400" b="1" u="sng" dirty="0">
                <a:solidFill>
                  <a:srgbClr val="FF0000"/>
                </a:solidFill>
                <a:latin typeface="Bradley Hand ITC" panose="03070402050302030203" pitchFamily="66" charset="0"/>
              </a:rPr>
              <a:t>respect</a:t>
            </a:r>
            <a:r>
              <a:rPr lang="en-GB" sz="4400" b="1" dirty="0">
                <a:solidFill>
                  <a:srgbClr val="0070C0"/>
                </a:solidFill>
                <a:latin typeface="Bradley Hand ITC" panose="03070402050302030203" pitchFamily="66" charset="0"/>
              </a:rPr>
              <a:t>, </a:t>
            </a:r>
            <a:r>
              <a:rPr lang="en-GB" sz="4400" b="1" u="sng" dirty="0">
                <a:solidFill>
                  <a:srgbClr val="FF0000"/>
                </a:solidFill>
                <a:latin typeface="Bradley Hand ITC" panose="03070402050302030203" pitchFamily="66" charset="0"/>
              </a:rPr>
              <a:t>responsibility</a:t>
            </a:r>
            <a:r>
              <a:rPr lang="en-GB" sz="4400" b="1" dirty="0">
                <a:solidFill>
                  <a:srgbClr val="0070C0"/>
                </a:solidFill>
                <a:latin typeface="Bradley Hand ITC" panose="03070402050302030203" pitchFamily="66" charset="0"/>
              </a:rPr>
              <a:t> and </a:t>
            </a:r>
            <a:r>
              <a:rPr lang="en-GB" sz="4400" b="1" u="sng" dirty="0">
                <a:solidFill>
                  <a:srgbClr val="FF0000"/>
                </a:solidFill>
                <a:latin typeface="Bradley Hand ITC" panose="03070402050302030203" pitchFamily="66" charset="0"/>
              </a:rPr>
              <a:t>ambition</a:t>
            </a:r>
            <a:r>
              <a:rPr lang="en-GB" sz="4400" b="1" dirty="0">
                <a:solidFill>
                  <a:srgbClr val="0070C0"/>
                </a:solidFill>
              </a:rPr>
              <a:t>.</a:t>
            </a:r>
          </a:p>
          <a:p>
            <a:pPr marL="0" indent="0">
              <a:buNone/>
            </a:pPr>
            <a:endParaRPr lang="en-GB" dirty="0"/>
          </a:p>
        </p:txBody>
      </p:sp>
      <p:pic>
        <p:nvPicPr>
          <p:cNvPr id="6" name="Picture 5"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781314" y="337420"/>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299" y="86174"/>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20454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Aims</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idx="1"/>
          </p:nvPr>
        </p:nvSpPr>
        <p:spPr/>
        <p:txBody>
          <a:bodyPr>
            <a:normAutofit/>
          </a:bodyPr>
          <a:lstStyle/>
          <a:p>
            <a:r>
              <a:rPr lang="en-GB" sz="2100" b="1" dirty="0" smtClean="0">
                <a:solidFill>
                  <a:srgbClr val="FF0000"/>
                </a:solidFill>
                <a:effectLst>
                  <a:outerShdw blurRad="38100" dist="38100" dir="2700000" algn="tl">
                    <a:srgbClr val="000000">
                      <a:alpha val="43137"/>
                    </a:srgbClr>
                  </a:outerShdw>
                </a:effectLst>
                <a:latin typeface="Bradley Hand ITC" panose="03070402050302030203" pitchFamily="66" charset="0"/>
              </a:rPr>
              <a:t>We aim to</a:t>
            </a:r>
            <a:r>
              <a:rPr lang="en-GB" sz="2100" b="1" dirty="0" smtClean="0">
                <a:solidFill>
                  <a:srgbClr val="0070C0"/>
                </a:solidFill>
                <a:latin typeface="Bradley Hand ITC" panose="03070402050302030203" pitchFamily="66" charset="0"/>
              </a:rPr>
              <a:t>:</a:t>
            </a:r>
          </a:p>
          <a:p>
            <a:r>
              <a:rPr lang="en-GB" sz="2100" b="1" dirty="0" smtClean="0">
                <a:solidFill>
                  <a:srgbClr val="0070C0"/>
                </a:solidFill>
                <a:latin typeface="Bradley Hand ITC" panose="03070402050302030203" pitchFamily="66" charset="0"/>
              </a:rPr>
              <a:t>have structures in place to ensure that all young people are safeguarded</a:t>
            </a:r>
          </a:p>
          <a:p>
            <a:r>
              <a:rPr lang="en-GB" sz="2100" b="1" dirty="0" smtClean="0">
                <a:solidFill>
                  <a:srgbClr val="0070C0"/>
                </a:solidFill>
                <a:latin typeface="Bradley Hand ITC" panose="03070402050302030203" pitchFamily="66" charset="0"/>
              </a:rPr>
              <a:t>ensure teachers are able to teach as freely as possible within a flexible timetable and dynamic curriculum</a:t>
            </a:r>
          </a:p>
          <a:p>
            <a:r>
              <a:rPr lang="en-GB" sz="2100" b="1" dirty="0" smtClean="0">
                <a:solidFill>
                  <a:srgbClr val="0070C0"/>
                </a:solidFill>
                <a:latin typeface="Bradley Hand ITC" panose="03070402050302030203" pitchFamily="66" charset="0"/>
              </a:rPr>
              <a:t>lead by example to develop and support first class teaching and learning in every lesson</a:t>
            </a:r>
          </a:p>
          <a:p>
            <a:r>
              <a:rPr lang="en-GB" sz="2100" b="1" dirty="0" smtClean="0">
                <a:solidFill>
                  <a:srgbClr val="0070C0"/>
                </a:solidFill>
                <a:latin typeface="Bradley Hand ITC" panose="03070402050302030203" pitchFamily="66" charset="0"/>
              </a:rPr>
              <a:t>bring real life into the classroom, inspiring all to take the learning beyond the four walls</a:t>
            </a:r>
          </a:p>
          <a:p>
            <a:r>
              <a:rPr lang="en-GB" sz="2100" b="1" dirty="0" smtClean="0">
                <a:solidFill>
                  <a:srgbClr val="0070C0"/>
                </a:solidFill>
                <a:latin typeface="Bradley Hand ITC" panose="03070402050302030203" pitchFamily="66" charset="0"/>
              </a:rPr>
              <a:t>make learning challenging to meet the needs of all learners, ensuring that no one is left behind</a:t>
            </a:r>
          </a:p>
          <a:p>
            <a:r>
              <a:rPr lang="en-GB" sz="2100" b="1" dirty="0" smtClean="0">
                <a:solidFill>
                  <a:srgbClr val="0070C0"/>
                </a:solidFill>
                <a:latin typeface="Bradley Hand ITC" panose="03070402050302030203" pitchFamily="66" charset="0"/>
              </a:rPr>
              <a:t>promote a ‘can do’ approach to continuous school improvement</a:t>
            </a:r>
          </a:p>
          <a:p>
            <a:r>
              <a:rPr lang="en-GB" sz="2100" b="1" dirty="0" smtClean="0">
                <a:solidFill>
                  <a:srgbClr val="0070C0"/>
                </a:solidFill>
                <a:latin typeface="Bradley Hand ITC" panose="03070402050302030203" pitchFamily="66" charset="0"/>
              </a:rPr>
              <a:t>empower all learners to contribute fully to the life of the school and to exercise their responsibilities as global citizens.</a:t>
            </a:r>
          </a:p>
          <a:p>
            <a:endParaRPr lang="en-GB" dirty="0"/>
          </a:p>
        </p:txBody>
      </p:sp>
      <p:pic>
        <p:nvPicPr>
          <p:cNvPr id="4" name="Picture 3" descr="MOBILE PHONES NEW BRANDING"/>
          <p:cNvPicPr>
            <a:picLocks noChangeAspect="1" noChangeArrowheads="1"/>
          </p:cNvPicPr>
          <p:nvPr/>
        </p:nvPicPr>
        <p:blipFill>
          <a:blip r:embed="rId2" cstate="print">
            <a:extLst>
              <a:ext uri="{28A0092B-C50C-407E-A947-70E740481C1C}">
                <a14:useLocalDpi xmlns:a14="http://schemas.microsoft.com/office/drawing/2010/main" val="0"/>
              </a:ext>
            </a:extLst>
          </a:blip>
          <a:srcRect l="10535" t="93724" r="11775" b="2037"/>
          <a:stretch>
            <a:fillRect/>
          </a:stretch>
        </p:blipFill>
        <p:spPr bwMode="auto">
          <a:xfrm>
            <a:off x="737074" y="26885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299" y="86174"/>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8659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Staffing</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10" name="Content Placeholder 9"/>
          <p:cNvSpPr>
            <a:spLocks noGrp="1"/>
          </p:cNvSpPr>
          <p:nvPr>
            <p:ph sz="quarter" idx="13"/>
          </p:nvPr>
        </p:nvSpPr>
        <p:spPr>
          <a:xfrm>
            <a:off x="685800" y="2063396"/>
            <a:ext cx="10394707" cy="3683897"/>
          </a:xfrm>
        </p:spPr>
        <p:txBody>
          <a:bodyPr>
            <a:normAutofit/>
          </a:bodyPr>
          <a:lstStyle/>
          <a:p>
            <a:r>
              <a:rPr lang="en-GB" sz="1600" b="1" dirty="0" smtClean="0">
                <a:solidFill>
                  <a:srgbClr val="0070C0"/>
                </a:solidFill>
                <a:latin typeface="Bradley Hand ITC" panose="03070402050302030203" pitchFamily="66" charset="0"/>
              </a:rPr>
              <a:t>Despite the staffing impact of COVID 19 across the country, we were very fortunate in that our staff attendance levels remained high and periods of absence low. Our roll has continued to increase since August 20 and is currently sitting at </a:t>
            </a:r>
            <a:r>
              <a:rPr lang="en-GB" sz="1600" b="1" dirty="0" smtClean="0">
                <a:solidFill>
                  <a:srgbClr val="FF0000"/>
                </a:solidFill>
                <a:latin typeface="Bradley Hand ITC" panose="03070402050302030203" pitchFamily="66" charset="0"/>
              </a:rPr>
              <a:t>753</a:t>
            </a:r>
            <a:r>
              <a:rPr lang="en-GB" sz="1600" b="1" dirty="0" smtClean="0">
                <a:solidFill>
                  <a:srgbClr val="0070C0"/>
                </a:solidFill>
                <a:latin typeface="Bradley Hand ITC" panose="03070402050302030203" pitchFamily="66" charset="0"/>
              </a:rPr>
              <a:t> – that said, for session 2021/2022, our staffing compliment is 56.52. We have also been given an additional 1.5 staff in order to support the ‘recovery’ agenda.</a:t>
            </a:r>
          </a:p>
        </p:txBody>
      </p:sp>
      <p:sp>
        <p:nvSpPr>
          <p:cNvPr id="11" name="Content Placeholder 10"/>
          <p:cNvSpPr>
            <a:spLocks noGrp="1"/>
          </p:cNvSpPr>
          <p:nvPr>
            <p:ph sz="quarter" idx="4294967295"/>
          </p:nvPr>
        </p:nvSpPr>
        <p:spPr>
          <a:xfrm>
            <a:off x="778933" y="3033297"/>
            <a:ext cx="11413067" cy="3433406"/>
          </a:xfrm>
        </p:spPr>
        <p:txBody>
          <a:bodyPr>
            <a:normAutofit fontScale="47500" lnSpcReduction="20000"/>
          </a:bodyPr>
          <a:lstStyle/>
          <a:p>
            <a:r>
              <a:rPr lang="en-GB" b="1" u="sng" dirty="0" smtClean="0">
                <a:solidFill>
                  <a:srgbClr val="FF0000"/>
                </a:solidFill>
                <a:latin typeface="Bradley Hand ITC" panose="03070402050302030203" pitchFamily="66" charset="0"/>
              </a:rPr>
              <a:t>What are you going to do now</a:t>
            </a:r>
            <a:r>
              <a:rPr lang="en-GB" b="1" u="sng" dirty="0" smtClean="0">
                <a:solidFill>
                  <a:srgbClr val="0070C0"/>
                </a:solidFill>
                <a:effectLst>
                  <a:outerShdw blurRad="38100" dist="38100" dir="2700000" algn="tl">
                    <a:srgbClr val="000000">
                      <a:alpha val="43137"/>
                    </a:srgbClr>
                  </a:outerShdw>
                </a:effectLst>
                <a:latin typeface="Bradley Hand ITC" panose="03070402050302030203" pitchFamily="66" charset="0"/>
              </a:rPr>
              <a:t>?</a:t>
            </a:r>
          </a:p>
          <a:p>
            <a:r>
              <a:rPr lang="en-GB" b="1" dirty="0" smtClean="0">
                <a:solidFill>
                  <a:srgbClr val="0070C0"/>
                </a:solidFill>
                <a:latin typeface="Bradley Hand ITC" panose="03070402050302030203" pitchFamily="66" charset="0"/>
              </a:rPr>
              <a:t>We have recently appointed </a:t>
            </a:r>
            <a:r>
              <a:rPr lang="en-GB" b="1" dirty="0" smtClean="0">
                <a:solidFill>
                  <a:srgbClr val="FF0000"/>
                </a:solidFill>
                <a:latin typeface="Bradley Hand ITC" panose="03070402050302030203" pitchFamily="66" charset="0"/>
              </a:rPr>
              <a:t>9 </a:t>
            </a:r>
            <a:r>
              <a:rPr lang="en-GB" b="1" dirty="0" smtClean="0">
                <a:solidFill>
                  <a:srgbClr val="0070C0"/>
                </a:solidFill>
                <a:latin typeface="Bradley Hand ITC" panose="03070402050302030203" pitchFamily="66" charset="0"/>
              </a:rPr>
              <a:t>internal staff into </a:t>
            </a:r>
            <a:r>
              <a:rPr lang="en-GB" b="1" dirty="0" smtClean="0">
                <a:solidFill>
                  <a:srgbClr val="FF0000"/>
                </a:solidFill>
                <a:latin typeface="Bradley Hand ITC" panose="03070402050302030203" pitchFamily="66" charset="0"/>
              </a:rPr>
              <a:t>PT1</a:t>
            </a:r>
            <a:r>
              <a:rPr lang="en-GB" b="1" dirty="0" smtClean="0">
                <a:solidFill>
                  <a:srgbClr val="0070C0"/>
                </a:solidFill>
                <a:latin typeface="Bradley Hand ITC" panose="03070402050302030203" pitchFamily="66" charset="0"/>
              </a:rPr>
              <a:t> Positions funded through the Pupil Equity Fund:</a:t>
            </a:r>
          </a:p>
          <a:p>
            <a:r>
              <a:rPr lang="en-GB" b="1" dirty="0" smtClean="0">
                <a:solidFill>
                  <a:srgbClr val="0070C0"/>
                </a:solidFill>
                <a:latin typeface="Bradley Hand ITC" panose="03070402050302030203" pitchFamily="66" charset="0"/>
              </a:rPr>
              <a:t>PT Learning and Teaching</a:t>
            </a:r>
          </a:p>
          <a:p>
            <a:r>
              <a:rPr lang="en-GB" b="1" dirty="0" smtClean="0">
                <a:solidFill>
                  <a:srgbClr val="0070C0"/>
                </a:solidFill>
                <a:latin typeface="Bradley Hand ITC" panose="03070402050302030203" pitchFamily="66" charset="0"/>
              </a:rPr>
              <a:t>PT Raising Attainment</a:t>
            </a:r>
          </a:p>
          <a:p>
            <a:r>
              <a:rPr lang="en-GB" b="1" dirty="0" smtClean="0">
                <a:solidFill>
                  <a:srgbClr val="0070C0"/>
                </a:solidFill>
                <a:latin typeface="Bradley Hand ITC" panose="03070402050302030203" pitchFamily="66" charset="0"/>
              </a:rPr>
              <a:t>PT DYW</a:t>
            </a:r>
          </a:p>
          <a:p>
            <a:r>
              <a:rPr lang="en-GB" b="1" dirty="0" smtClean="0">
                <a:solidFill>
                  <a:srgbClr val="0070C0"/>
                </a:solidFill>
                <a:latin typeface="Bradley Hand ITC" panose="03070402050302030203" pitchFamily="66" charset="0"/>
              </a:rPr>
              <a:t>PT Family learning</a:t>
            </a:r>
          </a:p>
          <a:p>
            <a:r>
              <a:rPr lang="en-GB" b="1" dirty="0" smtClean="0">
                <a:solidFill>
                  <a:srgbClr val="0070C0"/>
                </a:solidFill>
                <a:latin typeface="Bradley Hand ITC" panose="03070402050302030203" pitchFamily="66" charset="0"/>
              </a:rPr>
              <a:t>PT STEM</a:t>
            </a:r>
          </a:p>
          <a:p>
            <a:r>
              <a:rPr lang="en-GB" b="1" dirty="0" smtClean="0">
                <a:solidFill>
                  <a:srgbClr val="0070C0"/>
                </a:solidFill>
                <a:latin typeface="Bradley Hand ITC" panose="03070402050302030203" pitchFamily="66" charset="0"/>
              </a:rPr>
              <a:t>PT Outdoor Learning</a:t>
            </a:r>
          </a:p>
          <a:p>
            <a:r>
              <a:rPr lang="en-GB" b="1" dirty="0" smtClean="0">
                <a:solidFill>
                  <a:srgbClr val="0070C0"/>
                </a:solidFill>
                <a:latin typeface="Bradley Hand ITC" panose="03070402050302030203" pitchFamily="66" charset="0"/>
              </a:rPr>
              <a:t>PT Sustainability</a:t>
            </a:r>
          </a:p>
          <a:p>
            <a:r>
              <a:rPr lang="en-GB" b="1" dirty="0" smtClean="0">
                <a:solidFill>
                  <a:srgbClr val="0070C0"/>
                </a:solidFill>
                <a:latin typeface="Bradley Hand ITC" panose="03070402050302030203" pitchFamily="66" charset="0"/>
              </a:rPr>
              <a:t>PT Communications</a:t>
            </a:r>
          </a:p>
          <a:p>
            <a:r>
              <a:rPr lang="en-GB" b="1" dirty="0" smtClean="0">
                <a:solidFill>
                  <a:srgbClr val="0070C0"/>
                </a:solidFill>
                <a:latin typeface="Bradley Hand ITC" panose="03070402050302030203" pitchFamily="66" charset="0"/>
              </a:rPr>
              <a:t>PT Data Analyst</a:t>
            </a:r>
          </a:p>
          <a:p>
            <a:r>
              <a:rPr lang="en-GB" b="1" dirty="0" smtClean="0">
                <a:solidFill>
                  <a:srgbClr val="0070C0"/>
                </a:solidFill>
                <a:latin typeface="Bradley Hand ITC" panose="03070402050302030203" pitchFamily="66" charset="0"/>
              </a:rPr>
              <a:t>The introduction of the aforementioned positions will support our drive to improve outcomes for all and critically, support our quest to close the poverty related attainment gap.</a:t>
            </a:r>
          </a:p>
          <a:p>
            <a:pPr marL="0" indent="0">
              <a:buNone/>
            </a:pPr>
            <a:endParaRPr lang="en-GB"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88990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9133"/>
            <a:ext cx="10668000" cy="1325563"/>
          </a:xfrm>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Self-evaluation </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a:xfrm>
            <a:off x="685800" y="2063396"/>
            <a:ext cx="10394707" cy="4535112"/>
          </a:xfrm>
        </p:spPr>
        <p:txBody>
          <a:bodyPr>
            <a:normAutofit/>
          </a:bodyPr>
          <a:lstStyle/>
          <a:p>
            <a:r>
              <a:rPr lang="en-GB" sz="1800" b="1" u="sng" dirty="0" smtClean="0">
                <a:solidFill>
                  <a:srgbClr val="FF0000"/>
                </a:solidFill>
                <a:latin typeface="Bradley Hand ITC" panose="03070402050302030203" pitchFamily="66" charset="0"/>
              </a:rPr>
              <a:t>What’s working well</a:t>
            </a:r>
            <a:r>
              <a:rPr lang="en-GB" sz="1800"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a:t>
            </a:r>
          </a:p>
          <a:p>
            <a:r>
              <a:rPr lang="en-GB" sz="1800" b="1" dirty="0" smtClean="0">
                <a:solidFill>
                  <a:srgbClr val="0070C0"/>
                </a:solidFill>
                <a:latin typeface="Bradley Hand ITC" panose="03070402050302030203" pitchFamily="66" charset="0"/>
              </a:rPr>
              <a:t>In </a:t>
            </a:r>
            <a:r>
              <a:rPr lang="en-GB" sz="1800" b="1" u="sng" dirty="0" smtClean="0">
                <a:solidFill>
                  <a:srgbClr val="0070C0"/>
                </a:solidFill>
                <a:latin typeface="Bradley Hand ITC" panose="03070402050302030203" pitchFamily="66" charset="0"/>
              </a:rPr>
              <a:t>March 2021</a:t>
            </a:r>
            <a:r>
              <a:rPr lang="en-GB" sz="1800" b="1" dirty="0" smtClean="0">
                <a:solidFill>
                  <a:srgbClr val="0070C0"/>
                </a:solidFill>
                <a:latin typeface="Bradley Hand ITC" panose="03070402050302030203" pitchFamily="66" charset="0"/>
              </a:rPr>
              <a:t>, we were involved in an NAC review. The purpose of the review was to establish the impact and effectiveness of our remote and blended learning provision.</a:t>
            </a:r>
          </a:p>
          <a:p>
            <a:r>
              <a:rPr lang="en-GB" sz="1800" b="1" dirty="0" smtClean="0">
                <a:solidFill>
                  <a:srgbClr val="0070C0"/>
                </a:solidFill>
                <a:latin typeface="Bradley Hand ITC" panose="03070402050302030203" pitchFamily="66" charset="0"/>
              </a:rPr>
              <a:t>The review had a specific focus on the following areas:</a:t>
            </a:r>
          </a:p>
          <a:p>
            <a:r>
              <a:rPr lang="en-GB" sz="1800" b="1" dirty="0">
                <a:solidFill>
                  <a:srgbClr val="FF0000"/>
                </a:solidFill>
                <a:latin typeface="Bradley Hand ITC" panose="03070402050302030203" pitchFamily="66" charset="0"/>
              </a:rPr>
              <a:t>Wellbeing, Equality and </a:t>
            </a:r>
            <a:r>
              <a:rPr lang="en-GB" sz="1800" b="1" dirty="0" smtClean="0">
                <a:solidFill>
                  <a:srgbClr val="FF0000"/>
                </a:solidFill>
                <a:latin typeface="Bradley Hand ITC" panose="03070402050302030203" pitchFamily="66" charset="0"/>
              </a:rPr>
              <a:t>Inclusion</a:t>
            </a:r>
          </a:p>
          <a:p>
            <a:r>
              <a:rPr lang="en-GB" sz="1800" b="1" dirty="0" smtClean="0">
                <a:solidFill>
                  <a:srgbClr val="FF0000"/>
                </a:solidFill>
                <a:latin typeface="Bradley Hand ITC" panose="03070402050302030203" pitchFamily="66" charset="0"/>
              </a:rPr>
              <a:t> Safeguarding</a:t>
            </a:r>
          </a:p>
          <a:p>
            <a:r>
              <a:rPr lang="en-GB" sz="1800" b="1" dirty="0">
                <a:solidFill>
                  <a:srgbClr val="FF0000"/>
                </a:solidFill>
                <a:latin typeface="Bradley Hand ITC" panose="03070402050302030203" pitchFamily="66" charset="0"/>
              </a:rPr>
              <a:t>Meeting Learners’ Needs </a:t>
            </a:r>
          </a:p>
          <a:p>
            <a:r>
              <a:rPr lang="en-GB" sz="1800" b="1" dirty="0">
                <a:solidFill>
                  <a:srgbClr val="FF0000"/>
                </a:solidFill>
                <a:latin typeface="Bradley Hand ITC" panose="03070402050302030203" pitchFamily="66" charset="0"/>
              </a:rPr>
              <a:t>ASN Provision/Personalised Support</a:t>
            </a:r>
          </a:p>
          <a:p>
            <a:r>
              <a:rPr lang="en-GB" sz="1800" b="1" dirty="0">
                <a:solidFill>
                  <a:srgbClr val="FF0000"/>
                </a:solidFill>
                <a:latin typeface="Bradley Hand ITC" panose="03070402050302030203" pitchFamily="66" charset="0"/>
              </a:rPr>
              <a:t> Learning and </a:t>
            </a:r>
            <a:r>
              <a:rPr lang="en-GB" sz="1800" b="1" dirty="0" smtClean="0">
                <a:solidFill>
                  <a:srgbClr val="FF0000"/>
                </a:solidFill>
                <a:latin typeface="Bradley Hand ITC" panose="03070402050302030203" pitchFamily="66" charset="0"/>
              </a:rPr>
              <a:t>Teaching/Masterclasses</a:t>
            </a:r>
          </a:p>
          <a:p>
            <a:r>
              <a:rPr lang="en-GB" sz="1800" b="1" dirty="0">
                <a:solidFill>
                  <a:srgbClr val="FF0000"/>
                </a:solidFill>
                <a:latin typeface="Bradley Hand ITC" panose="03070402050302030203" pitchFamily="66" charset="0"/>
              </a:rPr>
              <a:t>Tracking/Monitoring/Interventions</a:t>
            </a:r>
          </a:p>
          <a:p>
            <a:r>
              <a:rPr lang="en-GB" sz="1800" b="1" dirty="0" smtClean="0">
                <a:solidFill>
                  <a:srgbClr val="FF0000"/>
                </a:solidFill>
                <a:latin typeface="Bradley Hand ITC" panose="03070402050302030203" pitchFamily="66" charset="0"/>
              </a:rPr>
              <a:t>Childcare </a:t>
            </a:r>
            <a:r>
              <a:rPr lang="en-GB" sz="1800" b="1" dirty="0">
                <a:solidFill>
                  <a:srgbClr val="FF0000"/>
                </a:solidFill>
                <a:latin typeface="Bradley Hand ITC" panose="03070402050302030203" pitchFamily="66" charset="0"/>
              </a:rPr>
              <a:t>Hub</a:t>
            </a:r>
          </a:p>
          <a:p>
            <a:r>
              <a:rPr lang="en-GB" sz="1800" b="1" dirty="0" smtClean="0">
                <a:solidFill>
                  <a:srgbClr val="FF0000"/>
                </a:solidFill>
                <a:latin typeface="Bradley Hand ITC" panose="03070402050302030203" pitchFamily="66" charset="0"/>
              </a:rPr>
              <a:t>Health </a:t>
            </a:r>
            <a:r>
              <a:rPr lang="en-GB" sz="1800" b="1" dirty="0">
                <a:solidFill>
                  <a:srgbClr val="FF0000"/>
                </a:solidFill>
                <a:latin typeface="Bradley Hand ITC" panose="03070402050302030203" pitchFamily="66" charset="0"/>
              </a:rPr>
              <a:t>and </a:t>
            </a:r>
            <a:r>
              <a:rPr lang="en-GB" sz="1800" b="1" dirty="0" smtClean="0">
                <a:solidFill>
                  <a:srgbClr val="FF0000"/>
                </a:solidFill>
                <a:latin typeface="Bradley Hand ITC" panose="03070402050302030203" pitchFamily="66" charset="0"/>
              </a:rPr>
              <a:t>Safety</a:t>
            </a:r>
          </a:p>
          <a:p>
            <a:pPr marL="0" indent="0">
              <a:buNone/>
            </a:pPr>
            <a:endParaRPr lang="en-GB" sz="1800" dirty="0"/>
          </a:p>
          <a:p>
            <a:endParaRPr lang="en-GB" sz="1800" dirty="0"/>
          </a:p>
          <a:p>
            <a:endParaRPr lang="en-GB" sz="1800" dirty="0"/>
          </a:p>
          <a:p>
            <a:endParaRPr lang="en-GB" sz="1800" b="1" dirty="0" smtClean="0">
              <a:solidFill>
                <a:srgbClr val="0070C0"/>
              </a:solidFill>
              <a:latin typeface="Bradley Hand ITC" panose="03070402050302030203" pitchFamily="66" charset="0"/>
            </a:endParaRPr>
          </a:p>
          <a:p>
            <a:endParaRPr lang="en-GB" dirty="0" smtClean="0">
              <a:latin typeface="Bradley Hand ITC" panose="03070402050302030203" pitchFamily="66" charset="0"/>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896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effectLst>
                  <a:outerShdw blurRad="38100" dist="38100" dir="2700000" algn="tl">
                    <a:srgbClr val="000000">
                      <a:alpha val="43137"/>
                    </a:srgbClr>
                  </a:outerShdw>
                </a:effectLst>
                <a:latin typeface="Bradley Hand ITC" panose="03070402050302030203" pitchFamily="66" charset="0"/>
              </a:rPr>
              <a:t>Self-evaluation</a:t>
            </a:r>
            <a:endParaRPr lang="en-GB" b="1" dirty="0">
              <a:solidFill>
                <a:srgbClr val="0070C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sz="quarter" idx="13"/>
          </p:nvPr>
        </p:nvSpPr>
        <p:spPr>
          <a:xfrm>
            <a:off x="636373" y="1525924"/>
            <a:ext cx="10394707" cy="4751308"/>
          </a:xfrm>
        </p:spPr>
        <p:txBody>
          <a:bodyPr>
            <a:normAutofit fontScale="85000" lnSpcReduction="20000"/>
          </a:bodyPr>
          <a:lstStyle/>
          <a:p>
            <a:r>
              <a:rPr lang="en-GB" sz="1800" b="1" dirty="0">
                <a:solidFill>
                  <a:srgbClr val="0070C0"/>
                </a:solidFill>
                <a:latin typeface="Bradley Hand ITC" panose="03070402050302030203" pitchFamily="66" charset="0"/>
              </a:rPr>
              <a:t>The review concluded the following as captured by </a:t>
            </a:r>
            <a:r>
              <a:rPr lang="en-GB" sz="1800" b="1" dirty="0" smtClean="0">
                <a:solidFill>
                  <a:srgbClr val="0070C0"/>
                </a:solidFill>
                <a:latin typeface="Bradley Hand ITC" panose="03070402050302030203" pitchFamily="66" charset="0"/>
              </a:rPr>
              <a:t>NAC:</a:t>
            </a:r>
            <a:endParaRPr lang="en-GB" sz="1800" b="1" dirty="0" smtClean="0">
              <a:solidFill>
                <a:srgbClr val="FF0000"/>
              </a:solidFill>
              <a:latin typeface="Bradley Hand ITC" panose="03070402050302030203" pitchFamily="66" charset="0"/>
            </a:endParaRPr>
          </a:p>
          <a:p>
            <a:r>
              <a:rPr lang="en-GB" sz="1800" b="1" dirty="0" smtClean="0">
                <a:solidFill>
                  <a:srgbClr val="FF0000"/>
                </a:solidFill>
                <a:latin typeface="Bradley Hand ITC" panose="03070402050302030203" pitchFamily="66" charset="0"/>
              </a:rPr>
              <a:t>Progress and Strengths</a:t>
            </a:r>
            <a:endParaRPr lang="en-GB" sz="1800" dirty="0" smtClean="0">
              <a:solidFill>
                <a:srgbClr val="0070C0"/>
              </a:solidFill>
              <a:latin typeface="Bradley Hand ITC" panose="03070402050302030203" pitchFamily="66" charset="0"/>
            </a:endParaRPr>
          </a:p>
          <a:p>
            <a:pPr lvl="0"/>
            <a:r>
              <a:rPr lang="en-GB" sz="1800" b="1" dirty="0" smtClean="0">
                <a:solidFill>
                  <a:srgbClr val="0070C0"/>
                </a:solidFill>
                <a:latin typeface="Bradley Hand ITC" panose="03070402050302030203" pitchFamily="66" charset="0"/>
              </a:rPr>
              <a:t>Quality </a:t>
            </a:r>
            <a:r>
              <a:rPr lang="en-GB" sz="1800" b="1" dirty="0">
                <a:solidFill>
                  <a:srgbClr val="0070C0"/>
                </a:solidFill>
                <a:latin typeface="Bradley Hand ITC" panose="03070402050302030203" pitchFamily="66" charset="0"/>
              </a:rPr>
              <a:t>of leadership provision and recognition of this by staff</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Strategic approaches to leadership including high priority placed on communication e.g. DHT attending link DM’s &amp; weekly SLT &amp; HT/DHT meetings</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Quality of hub provision articulated by staff members including identification of appropriate supports and evidenced with pupil feedback on questionnaire</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AIW &amp; Campus Officer in hub daily to support young people</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ILP continued on a weekly basis to support young people &amp; families and included agency partnership </a:t>
            </a:r>
            <a:r>
              <a:rPr lang="en-GB" sz="1800" b="1" dirty="0" smtClean="0">
                <a:solidFill>
                  <a:srgbClr val="0070C0"/>
                </a:solidFill>
                <a:latin typeface="Bradley Hand ITC" panose="03070402050302030203" pitchFamily="66" charset="0"/>
              </a:rPr>
              <a:t>working</a:t>
            </a:r>
          </a:p>
          <a:p>
            <a:pPr lvl="0"/>
            <a:r>
              <a:rPr lang="en-GB" sz="1800" b="1" dirty="0" smtClean="0">
                <a:solidFill>
                  <a:srgbClr val="0070C0"/>
                </a:solidFill>
                <a:latin typeface="Bradley Hand ITC" panose="03070402050302030203" pitchFamily="66" charset="0"/>
              </a:rPr>
              <a:t>Level </a:t>
            </a:r>
            <a:r>
              <a:rPr lang="en-GB" sz="1800" b="1" dirty="0">
                <a:solidFill>
                  <a:srgbClr val="0070C0"/>
                </a:solidFill>
                <a:latin typeface="Bradley Hand ITC" panose="03070402050302030203" pitchFamily="66" charset="0"/>
              </a:rPr>
              <a:t>of IT provision including the internal online IT support desk</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Positive next steps indicate teachers evaluating provision and acting efficiently to benefit the wellbeing of the young people </a:t>
            </a:r>
            <a:r>
              <a:rPr lang="en-GB" sz="1800" b="1" dirty="0" smtClean="0">
                <a:solidFill>
                  <a:srgbClr val="0070C0"/>
                </a:solidFill>
                <a:latin typeface="Bradley Hand ITC" panose="03070402050302030203" pitchFamily="66" charset="0"/>
              </a:rPr>
              <a:t>e.g. young </a:t>
            </a:r>
            <a:r>
              <a:rPr lang="en-GB" sz="1800" b="1" dirty="0">
                <a:solidFill>
                  <a:srgbClr val="0070C0"/>
                </a:solidFill>
                <a:latin typeface="Bradley Hand ITC" panose="03070402050302030203" pitchFamily="66" charset="0"/>
              </a:rPr>
              <a:t>people’s use of IT to </a:t>
            </a:r>
            <a:r>
              <a:rPr lang="en-GB" sz="1800" b="1" dirty="0" smtClean="0">
                <a:solidFill>
                  <a:srgbClr val="0070C0"/>
                </a:solidFill>
                <a:latin typeface="Bradley Hand ITC" panose="03070402050302030203" pitchFamily="66" charset="0"/>
              </a:rPr>
              <a:t>contact PTs Support/Guidance for </a:t>
            </a:r>
            <a:r>
              <a:rPr lang="en-GB" sz="1800" b="1" dirty="0">
                <a:solidFill>
                  <a:srgbClr val="0070C0"/>
                </a:solidFill>
                <a:latin typeface="Bradley Hand ITC" panose="03070402050302030203" pitchFamily="66" charset="0"/>
              </a:rPr>
              <a:t>support (many pupils finding it a safer &amp; easier way to make contact). </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Use of baselines to recognise strengths &amp; identify gaps in terms of provision of learning &amp; teaching</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Quality of highly effective online learning &amp; teaching document – set out high expectations to meet needs of all young people</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Informed nature of identified next steps e.g. strategic approach to feedback</a:t>
            </a:r>
            <a:endParaRPr lang="en-GB" sz="1800" dirty="0">
              <a:solidFill>
                <a:srgbClr val="0070C0"/>
              </a:solidFill>
              <a:latin typeface="Bradley Hand ITC" panose="03070402050302030203" pitchFamily="66" charset="0"/>
            </a:endParaRPr>
          </a:p>
          <a:p>
            <a:pPr lvl="0"/>
            <a:r>
              <a:rPr lang="en-GB" sz="1800" b="1" dirty="0">
                <a:solidFill>
                  <a:srgbClr val="0070C0"/>
                </a:solidFill>
                <a:latin typeface="Bradley Hand ITC" panose="03070402050302030203" pitchFamily="66" charset="0"/>
              </a:rPr>
              <a:t>Pupil Voice strongly heard e.g. in focus groups in Social Subjects &amp; RME faculty. This informed strategies to increase engagement. Similarly, Creative Arts adapted provision and used smaller tasks based on pupil feedback. </a:t>
            </a:r>
            <a:endParaRPr lang="en-GB" sz="1800" dirty="0">
              <a:solidFill>
                <a:srgbClr val="0070C0"/>
              </a:solidFill>
              <a:latin typeface="Bradley Hand ITC" panose="03070402050302030203"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299" y="135995"/>
            <a:ext cx="3441701"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MOBILE PHONES NEW BRANDING"/>
          <p:cNvPicPr>
            <a:picLocks noChangeAspect="1" noChangeArrowheads="1"/>
          </p:cNvPicPr>
          <p:nvPr/>
        </p:nvPicPr>
        <p:blipFill>
          <a:blip r:embed="rId3" cstate="print">
            <a:extLst>
              <a:ext uri="{28A0092B-C50C-407E-A947-70E740481C1C}">
                <a14:useLocalDpi xmlns:a14="http://schemas.microsoft.com/office/drawing/2010/main" val="0"/>
              </a:ext>
            </a:extLst>
          </a:blip>
          <a:srcRect l="10535" t="93724" r="11775" b="2037"/>
          <a:stretch>
            <a:fillRect/>
          </a:stretch>
        </p:blipFill>
        <p:spPr bwMode="auto">
          <a:xfrm>
            <a:off x="448733" y="245197"/>
            <a:ext cx="3425230" cy="304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84008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6977</TotalTime>
  <Words>4143</Words>
  <Application>Microsoft Office PowerPoint</Application>
  <PresentationFormat>Widescreen</PresentationFormat>
  <Paragraphs>362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Bradley Hand ITC</vt:lpstr>
      <vt:lpstr>Calibri</vt:lpstr>
      <vt:lpstr>Calibri Light</vt:lpstr>
      <vt:lpstr>Times New Roman</vt:lpstr>
      <vt:lpstr>Office Theme</vt:lpstr>
      <vt:lpstr> Standards and Qualities Report 2021</vt:lpstr>
      <vt:lpstr>PowerPoint Presentation</vt:lpstr>
      <vt:lpstr>PowerPoint Presentation</vt:lpstr>
      <vt:lpstr>Vision</vt:lpstr>
      <vt:lpstr>Values</vt:lpstr>
      <vt:lpstr>Aims</vt:lpstr>
      <vt:lpstr>Staffing</vt:lpstr>
      <vt:lpstr>Self-evaluation </vt:lpstr>
      <vt:lpstr>Self-evaluation</vt:lpstr>
      <vt:lpstr>Self-evaluation</vt:lpstr>
      <vt:lpstr>Overall</vt:lpstr>
      <vt:lpstr>Attainment and Achievement</vt:lpstr>
      <vt:lpstr>Attainment and Achievement</vt:lpstr>
      <vt:lpstr>Attainment and Achievement</vt:lpstr>
      <vt:lpstr>Positive Destinations</vt:lpstr>
      <vt:lpstr>Learning and Teaching</vt:lpstr>
      <vt:lpstr>Health and Wellbeing</vt:lpstr>
      <vt:lpstr>Health and Wellbeing</vt:lpstr>
      <vt:lpstr>Inclusion</vt:lpstr>
      <vt:lpstr>Leadership</vt:lpstr>
      <vt:lpstr>Professional Learning</vt:lpstr>
      <vt:lpstr>Integrated Support</vt:lpstr>
      <vt:lpstr>Partnerships</vt:lpstr>
      <vt:lpstr>Transitions</vt:lpstr>
      <vt:lpstr>Around the departments…</vt:lpstr>
      <vt:lpstr>Around the departments…</vt:lpstr>
      <vt:lpstr>Highlights</vt:lpstr>
      <vt:lpstr>Highlights</vt:lpstr>
      <vt:lpstr>Priorities 2021/2022</vt:lpstr>
      <vt:lpstr>Maintenance Agenda 2021/2022</vt:lpstr>
      <vt:lpstr>Self Evaluation Ratings</vt:lpstr>
      <vt:lpstr>Photo Gallery</vt:lpstr>
      <vt:lpstr>Photo Gallery</vt:lpstr>
      <vt:lpstr>Photo Gallery</vt:lpstr>
    </vt:vector>
  </TitlesOfParts>
  <Company>North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Inset Day Friday 20th September 2019</dc:title>
  <dc:creator>LSloan</dc:creator>
  <cp:lastModifiedBy>LSloan</cp:lastModifiedBy>
  <cp:revision>175</cp:revision>
  <cp:lastPrinted>2021-09-27T14:04:20Z</cp:lastPrinted>
  <dcterms:created xsi:type="dcterms:W3CDTF">2019-09-20T05:00:29Z</dcterms:created>
  <dcterms:modified xsi:type="dcterms:W3CDTF">2021-09-27T16:44:50Z</dcterms:modified>
</cp:coreProperties>
</file>