
<file path=[Content_Types].xml><?xml version="1.0" encoding="utf-8"?>
<Types xmlns="http://schemas.openxmlformats.org/package/2006/content-types">
  <Default Extension="png" ContentType="image/png"/>
  <Default Extension="bin" ContentType="image/unknown"/>
  <Default Extension="svg" ContentType="image/svg+xml"/>
  <Default Extension="jpeg" ContentType="image/jpeg"/>
  <Default Extension="emf" ContentType="image/x-emf"/>
  <Default Extension="glb" ContentType="model/gltf.binary"/>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6" r:id="rId2"/>
  </p:sldMasterIdLst>
  <p:notesMasterIdLst>
    <p:notesMasterId r:id="rId86"/>
  </p:notesMasterIdLst>
  <p:sldIdLst>
    <p:sldId id="362" r:id="rId3"/>
    <p:sldId id="384" r:id="rId4"/>
    <p:sldId id="403" r:id="rId5"/>
    <p:sldId id="395" r:id="rId6"/>
    <p:sldId id="400" r:id="rId7"/>
    <p:sldId id="401" r:id="rId8"/>
    <p:sldId id="417" r:id="rId9"/>
    <p:sldId id="378" r:id="rId10"/>
    <p:sldId id="296" r:id="rId11"/>
    <p:sldId id="404" r:id="rId12"/>
    <p:sldId id="257" r:id="rId13"/>
    <p:sldId id="286" r:id="rId14"/>
    <p:sldId id="274" r:id="rId15"/>
    <p:sldId id="279" r:id="rId16"/>
    <p:sldId id="412" r:id="rId17"/>
    <p:sldId id="405" r:id="rId18"/>
    <p:sldId id="316" r:id="rId19"/>
    <p:sldId id="379" r:id="rId20"/>
    <p:sldId id="321" r:id="rId21"/>
    <p:sldId id="385" r:id="rId22"/>
    <p:sldId id="386" r:id="rId23"/>
    <p:sldId id="396" r:id="rId24"/>
    <p:sldId id="397" r:id="rId25"/>
    <p:sldId id="398" r:id="rId26"/>
    <p:sldId id="399" r:id="rId27"/>
    <p:sldId id="326" r:id="rId28"/>
    <p:sldId id="270" r:id="rId29"/>
    <p:sldId id="302" r:id="rId30"/>
    <p:sldId id="310" r:id="rId31"/>
    <p:sldId id="266" r:id="rId32"/>
    <p:sldId id="313" r:id="rId33"/>
    <p:sldId id="300" r:id="rId34"/>
    <p:sldId id="292" r:id="rId35"/>
    <p:sldId id="389" r:id="rId36"/>
    <p:sldId id="414" r:id="rId37"/>
    <p:sldId id="294" r:id="rId38"/>
    <p:sldId id="272" r:id="rId39"/>
    <p:sldId id="293" r:id="rId40"/>
    <p:sldId id="320" r:id="rId41"/>
    <p:sldId id="318" r:id="rId42"/>
    <p:sldId id="268" r:id="rId43"/>
    <p:sldId id="275" r:id="rId44"/>
    <p:sldId id="380" r:id="rId45"/>
    <p:sldId id="381" r:id="rId46"/>
    <p:sldId id="382" r:id="rId47"/>
    <p:sldId id="402" r:id="rId48"/>
    <p:sldId id="354" r:id="rId49"/>
    <p:sldId id="388" r:id="rId50"/>
    <p:sldId id="371" r:id="rId51"/>
    <p:sldId id="375" r:id="rId52"/>
    <p:sldId id="376" r:id="rId53"/>
    <p:sldId id="261" r:id="rId54"/>
    <p:sldId id="328" r:id="rId55"/>
    <p:sldId id="394" r:id="rId56"/>
    <p:sldId id="322" r:id="rId57"/>
    <p:sldId id="393" r:id="rId58"/>
    <p:sldId id="407" r:id="rId59"/>
    <p:sldId id="408" r:id="rId60"/>
    <p:sldId id="295" r:id="rId61"/>
    <p:sldId id="348" r:id="rId62"/>
    <p:sldId id="390" r:id="rId63"/>
    <p:sldId id="291" r:id="rId64"/>
    <p:sldId id="298" r:id="rId65"/>
    <p:sldId id="392" r:id="rId66"/>
    <p:sldId id="319" r:id="rId67"/>
    <p:sldId id="265" r:id="rId68"/>
    <p:sldId id="299" r:id="rId69"/>
    <p:sldId id="288" r:id="rId70"/>
    <p:sldId id="355" r:id="rId71"/>
    <p:sldId id="289" r:id="rId72"/>
    <p:sldId id="415" r:id="rId73"/>
    <p:sldId id="416" r:id="rId74"/>
    <p:sldId id="267" r:id="rId75"/>
    <p:sldId id="410" r:id="rId76"/>
    <p:sldId id="411" r:id="rId77"/>
    <p:sldId id="273" r:id="rId78"/>
    <p:sldId id="264" r:id="rId79"/>
    <p:sldId id="311" r:id="rId80"/>
    <p:sldId id="314" r:id="rId81"/>
    <p:sldId id="357" r:id="rId82"/>
    <p:sldId id="282" r:id="rId83"/>
    <p:sldId id="312" r:id="rId84"/>
    <p:sldId id="308" r:id="rId8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9A76A38-F563-4B69-851A-D6E0DEB468D6}">
          <p14:sldIdLst>
            <p14:sldId id="362"/>
            <p14:sldId id="384"/>
            <p14:sldId id="403"/>
            <p14:sldId id="395"/>
            <p14:sldId id="400"/>
            <p14:sldId id="401"/>
            <p14:sldId id="417"/>
            <p14:sldId id="378"/>
            <p14:sldId id="296"/>
            <p14:sldId id="404"/>
            <p14:sldId id="257"/>
            <p14:sldId id="286"/>
            <p14:sldId id="274"/>
            <p14:sldId id="279"/>
            <p14:sldId id="412"/>
            <p14:sldId id="405"/>
            <p14:sldId id="316"/>
            <p14:sldId id="379"/>
            <p14:sldId id="321"/>
            <p14:sldId id="385"/>
            <p14:sldId id="386"/>
            <p14:sldId id="396"/>
            <p14:sldId id="397"/>
            <p14:sldId id="398"/>
            <p14:sldId id="399"/>
            <p14:sldId id="326"/>
            <p14:sldId id="270"/>
            <p14:sldId id="302"/>
            <p14:sldId id="310"/>
            <p14:sldId id="266"/>
            <p14:sldId id="313"/>
            <p14:sldId id="300"/>
            <p14:sldId id="292"/>
            <p14:sldId id="389"/>
            <p14:sldId id="414"/>
            <p14:sldId id="294"/>
            <p14:sldId id="272"/>
            <p14:sldId id="293"/>
            <p14:sldId id="320"/>
            <p14:sldId id="318"/>
            <p14:sldId id="268"/>
            <p14:sldId id="275"/>
            <p14:sldId id="380"/>
            <p14:sldId id="381"/>
            <p14:sldId id="382"/>
            <p14:sldId id="402"/>
            <p14:sldId id="354"/>
            <p14:sldId id="388"/>
            <p14:sldId id="371"/>
            <p14:sldId id="375"/>
            <p14:sldId id="376"/>
            <p14:sldId id="261"/>
            <p14:sldId id="328"/>
            <p14:sldId id="394"/>
            <p14:sldId id="322"/>
            <p14:sldId id="393"/>
            <p14:sldId id="407"/>
            <p14:sldId id="408"/>
            <p14:sldId id="295"/>
            <p14:sldId id="348"/>
            <p14:sldId id="390"/>
            <p14:sldId id="291"/>
            <p14:sldId id="298"/>
            <p14:sldId id="392"/>
            <p14:sldId id="319"/>
            <p14:sldId id="265"/>
            <p14:sldId id="299"/>
            <p14:sldId id="288"/>
            <p14:sldId id="355"/>
            <p14:sldId id="289"/>
            <p14:sldId id="415"/>
            <p14:sldId id="416"/>
            <p14:sldId id="267"/>
            <p14:sldId id="410"/>
            <p14:sldId id="411"/>
            <p14:sldId id="273"/>
            <p14:sldId id="264"/>
            <p14:sldId id="311"/>
            <p14:sldId id="314"/>
            <p14:sldId id="357"/>
            <p14:sldId id="282"/>
            <p14:sldId id="312"/>
            <p14:sldId id="30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DF96FA-3D1D-681D-FBF7-730A9CE50241}" name="Angela Feeney ( Admin Asst / Headquarters LGVT )" initials="AF(AA/HL)" userId="S::afeeney@north-ayrshire.gov.uk::7fab8695-2243-4922-9228-18022584670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velyn Martin  ( Headquarters Teachers )" initials="EM(HT)" lastIdx="29" clrIdx="0">
    <p:extLst>
      <p:ext uri="{19B8F6BF-5375-455C-9EA6-DF929625EA0E}">
        <p15:presenceInfo xmlns:p15="http://schemas.microsoft.com/office/powerpoint/2012/main" userId="S::evelynmartin@north-ayrshire.gov.uk::86e8ed87-b91e-422b-b76c-c5fb3a05aed9" providerId="AD"/>
      </p:ext>
    </p:extLst>
  </p:cmAuthor>
  <p:cmAuthor id="2" name="Angela Feeney" initials="AF" lastIdx="81" clrIdx="1">
    <p:extLst>
      <p:ext uri="{19B8F6BF-5375-455C-9EA6-DF929625EA0E}">
        <p15:presenceInfo xmlns:p15="http://schemas.microsoft.com/office/powerpoint/2012/main" userId="S-1-5-21-2570559729-3611389261-3317110533-4541" providerId="AD"/>
      </p:ext>
    </p:extLst>
  </p:cmAuthor>
  <p:cmAuthor id="3" name="Angela Feeney ( Admin Asst / Headquarters LGVT )" initials="AF(AA/HL)" lastIdx="17" clrIdx="2">
    <p:extLst>
      <p:ext uri="{19B8F6BF-5375-455C-9EA6-DF929625EA0E}">
        <p15:presenceInfo xmlns:p15="http://schemas.microsoft.com/office/powerpoint/2012/main" userId="S::afeeney@north-ayrshire.gov.uk::7fab8695-2243-4922-9228-1802258467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CCFF33"/>
    <a:srgbClr val="00CC99"/>
    <a:srgbClr val="0099CC"/>
    <a:srgbClr val="CC0099"/>
    <a:srgbClr val="FF6699"/>
    <a:srgbClr val="FF7C80"/>
    <a:srgbClr val="9966FF"/>
    <a:srgbClr val="0E961A"/>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6" autoAdjust="0"/>
    <p:restoredTop sz="74706" autoAdjust="0"/>
  </p:normalViewPr>
  <p:slideViewPr>
    <p:cSldViewPr snapToGrid="0">
      <p:cViewPr varScale="1">
        <p:scale>
          <a:sx n="68" d="100"/>
          <a:sy n="68" d="100"/>
        </p:scale>
        <p:origin x="1278" y="6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3774"/>
    </p:cViewPr>
  </p:sorterViewPr>
  <p:notesViewPr>
    <p:cSldViewPr snapToGrid="0">
      <p:cViewPr varScale="1">
        <p:scale>
          <a:sx n="76" d="100"/>
          <a:sy n="76" d="100"/>
        </p:scale>
        <p:origin x="2214"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[Book2]Sheet2!PivotTable3</c:name>
    <c:fmtId val="7"/>
  </c:pivotSource>
  <c:chart>
    <c:autoTitleDeleted val="1"/>
    <c:pivotFmts>
      <c:pivotFmt>
        <c:idx val="0"/>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rgbClr val="FFFF00"/>
          </a:solidFill>
          <a:ln w="25400">
            <a:solidFill>
              <a:schemeClr val="lt1"/>
            </a:solidFill>
          </a:ln>
          <a:effectLst/>
          <a:sp3d contourW="25400">
            <a:contourClr>
              <a:schemeClr val="lt1"/>
            </a:contourClr>
          </a:sp3d>
        </c:spPr>
      </c:pivotFmt>
      <c:pivotFmt>
        <c:idx val="2"/>
        <c:spPr>
          <a:solidFill>
            <a:srgbClr val="00B050"/>
          </a:solidFill>
          <a:ln w="25400">
            <a:solidFill>
              <a:schemeClr val="lt1"/>
            </a:solidFill>
          </a:ln>
          <a:effectLst/>
          <a:sp3d contourW="25400">
            <a:contourClr>
              <a:schemeClr val="lt1"/>
            </a:contourClr>
          </a:sp3d>
        </c:spPr>
      </c:pivotFmt>
      <c:pivotFmt>
        <c:idx val="3"/>
        <c:spPr>
          <a:solidFill>
            <a:srgbClr val="FFC000"/>
          </a:solidFill>
          <a:ln w="25400">
            <a:solidFill>
              <a:schemeClr val="lt1"/>
            </a:solidFill>
          </a:ln>
          <a:effectLst/>
          <a:sp3d contourW="25400">
            <a:contourClr>
              <a:schemeClr val="lt1"/>
            </a:contourClr>
          </a:sp3d>
        </c:spPr>
      </c:pivotFmt>
      <c:pivotFmt>
        <c:idx val="4"/>
        <c:spPr>
          <a:solidFill>
            <a:srgbClr val="FF0000"/>
          </a:solidFill>
          <a:ln w="25400">
            <a:solidFill>
              <a:schemeClr val="lt1"/>
            </a:solidFill>
          </a:ln>
          <a:effectLst/>
          <a:sp3d contourW="25400">
            <a:contourClr>
              <a:schemeClr val="lt1"/>
            </a:contourClr>
          </a:sp3d>
        </c:spPr>
      </c:pivotFmt>
      <c:pivotFmt>
        <c:idx val="5"/>
        <c:spPr>
          <a:solidFill>
            <a:srgbClr val="00B0F0"/>
          </a:solidFill>
          <a:ln w="25400">
            <a:solidFill>
              <a:schemeClr val="lt1"/>
            </a:solidFill>
          </a:ln>
          <a:effectLst/>
          <a:sp3d contourW="25400">
            <a:contourClr>
              <a:schemeClr val="lt1"/>
            </a:contourClr>
          </a:sp3d>
        </c:spPr>
      </c:pivotFmt>
      <c:pivotFmt>
        <c:idx val="6"/>
        <c:spPr>
          <a:solidFill>
            <a:srgbClr val="92D050"/>
          </a:solidFill>
          <a:ln w="25400">
            <a:solidFill>
              <a:schemeClr val="lt1"/>
            </a:solidFill>
          </a:ln>
          <a:effectLst/>
          <a:sp3d contourW="25400">
            <a:contourClr>
              <a:schemeClr val="lt1"/>
            </a:contourClr>
          </a:sp3d>
        </c:spPr>
      </c:pivotFmt>
      <c:pivotFmt>
        <c:idx val="7"/>
        <c:spPr>
          <a:solidFill>
            <a:srgbClr val="7030A0"/>
          </a:solidFill>
          <a:ln w="25400">
            <a:solidFill>
              <a:schemeClr val="lt1"/>
            </a:solidFill>
          </a:ln>
          <a:effectLst/>
          <a:sp3d contourW="25400">
            <a:contourClr>
              <a:schemeClr val="lt1"/>
            </a:contourClr>
          </a:sp3d>
        </c:spPr>
      </c:pivotFmt>
      <c:pivotFmt>
        <c:idx val="8"/>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rgbClr val="00B050"/>
          </a:solidFill>
          <a:ln w="25400">
            <a:solidFill>
              <a:schemeClr val="lt1"/>
            </a:solidFill>
          </a:ln>
          <a:effectLst/>
          <a:sp3d contourW="25400">
            <a:contourClr>
              <a:schemeClr val="lt1"/>
            </a:contourClr>
          </a:sp3d>
        </c:spPr>
      </c:pivotFmt>
      <c:pivotFmt>
        <c:idx val="10"/>
        <c:spPr>
          <a:solidFill>
            <a:srgbClr val="FFFF00"/>
          </a:solidFill>
          <a:ln w="25400">
            <a:solidFill>
              <a:schemeClr val="lt1"/>
            </a:solidFill>
          </a:ln>
          <a:effectLst/>
          <a:sp3d contourW="25400">
            <a:contourClr>
              <a:schemeClr val="lt1"/>
            </a:contourClr>
          </a:sp3d>
        </c:spPr>
      </c:pivotFmt>
      <c:pivotFmt>
        <c:idx val="11"/>
        <c:spPr>
          <a:solidFill>
            <a:srgbClr val="7030A0"/>
          </a:solidFill>
          <a:ln w="25400">
            <a:solidFill>
              <a:schemeClr val="lt1"/>
            </a:solidFill>
          </a:ln>
          <a:effectLst/>
          <a:sp3d contourW="25400">
            <a:contourClr>
              <a:schemeClr val="lt1"/>
            </a:contourClr>
          </a:sp3d>
        </c:spPr>
      </c:pivotFmt>
      <c:pivotFmt>
        <c:idx val="12"/>
        <c:spPr>
          <a:solidFill>
            <a:srgbClr val="92D050"/>
          </a:solidFill>
          <a:ln w="25400">
            <a:solidFill>
              <a:schemeClr val="lt1"/>
            </a:solidFill>
          </a:ln>
          <a:effectLst/>
          <a:sp3d contourW="25400">
            <a:contourClr>
              <a:schemeClr val="lt1"/>
            </a:contourClr>
          </a:sp3d>
        </c:spPr>
      </c:pivotFmt>
      <c:pivotFmt>
        <c:idx val="13"/>
        <c:spPr>
          <a:solidFill>
            <a:srgbClr val="00B0F0"/>
          </a:solidFill>
          <a:ln w="25400">
            <a:solidFill>
              <a:schemeClr val="lt1"/>
            </a:solidFill>
          </a:ln>
          <a:effectLst/>
          <a:sp3d contourW="25400">
            <a:contourClr>
              <a:schemeClr val="lt1"/>
            </a:contourClr>
          </a:sp3d>
        </c:spPr>
      </c:pivotFmt>
      <c:pivotFmt>
        <c:idx val="14"/>
        <c:spPr>
          <a:solidFill>
            <a:srgbClr val="FF0000"/>
          </a:solidFill>
          <a:ln w="25400">
            <a:solidFill>
              <a:schemeClr val="lt1"/>
            </a:solidFill>
          </a:ln>
          <a:effectLst/>
          <a:sp3d contourW="25400">
            <a:contourClr>
              <a:schemeClr val="lt1"/>
            </a:contourClr>
          </a:sp3d>
        </c:spPr>
      </c:pivotFmt>
      <c:pivotFmt>
        <c:idx val="15"/>
        <c:spPr>
          <a:solidFill>
            <a:srgbClr val="FFC000"/>
          </a:solidFill>
          <a:ln w="25400">
            <a:solidFill>
              <a:schemeClr val="lt1"/>
            </a:solidFill>
          </a:ln>
          <a:effectLst/>
          <a:sp3d contourW="25400">
            <a:contourClr>
              <a:schemeClr val="lt1"/>
            </a:contourClr>
          </a:sp3d>
        </c:spPr>
      </c:pivotFmt>
      <c:pivotFmt>
        <c:idx val="16"/>
        <c:spPr>
          <a:solidFill>
            <a:schemeClr val="accent1"/>
          </a:solidFill>
          <a:ln w="2540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00B050"/>
          </a:solidFill>
          <a:ln w="25400">
            <a:solidFill>
              <a:schemeClr val="lt1"/>
            </a:solidFill>
          </a:ln>
          <a:effectLst/>
          <a:sp3d contourW="25400">
            <a:contourClr>
              <a:schemeClr val="lt1"/>
            </a:contourClr>
          </a:sp3d>
        </c:spPr>
      </c:pivotFmt>
      <c:pivotFmt>
        <c:idx val="18"/>
        <c:spPr>
          <a:solidFill>
            <a:srgbClr val="FFFF00"/>
          </a:solidFill>
          <a:ln w="25400">
            <a:solidFill>
              <a:schemeClr val="lt1"/>
            </a:solidFill>
          </a:ln>
          <a:effectLst/>
          <a:sp3d contourW="25400">
            <a:contourClr>
              <a:schemeClr val="lt1"/>
            </a:contourClr>
          </a:sp3d>
        </c:spPr>
      </c:pivotFmt>
      <c:pivotFmt>
        <c:idx val="19"/>
        <c:spPr>
          <a:solidFill>
            <a:srgbClr val="7030A0"/>
          </a:solidFill>
          <a:ln w="25400">
            <a:solidFill>
              <a:schemeClr val="lt1"/>
            </a:solidFill>
          </a:ln>
          <a:effectLst/>
          <a:sp3d contourW="25400">
            <a:contourClr>
              <a:schemeClr val="lt1"/>
            </a:contourClr>
          </a:sp3d>
        </c:spPr>
      </c:pivotFmt>
      <c:pivotFmt>
        <c:idx val="20"/>
        <c:spPr>
          <a:solidFill>
            <a:srgbClr val="92D050"/>
          </a:solidFill>
          <a:ln w="25400">
            <a:solidFill>
              <a:schemeClr val="lt1"/>
            </a:solidFill>
          </a:ln>
          <a:effectLst/>
          <a:sp3d contourW="25400">
            <a:contourClr>
              <a:schemeClr val="lt1"/>
            </a:contourClr>
          </a:sp3d>
        </c:spPr>
      </c:pivotFmt>
      <c:pivotFmt>
        <c:idx val="21"/>
        <c:spPr>
          <a:solidFill>
            <a:srgbClr val="00B0F0"/>
          </a:solidFill>
          <a:ln w="25400">
            <a:solidFill>
              <a:schemeClr val="lt1"/>
            </a:solidFill>
          </a:ln>
          <a:effectLst/>
          <a:sp3d contourW="25400">
            <a:contourClr>
              <a:schemeClr val="lt1"/>
            </a:contourClr>
          </a:sp3d>
        </c:spPr>
      </c:pivotFmt>
      <c:pivotFmt>
        <c:idx val="22"/>
        <c:spPr>
          <a:solidFill>
            <a:srgbClr val="FF0000"/>
          </a:solidFill>
          <a:ln w="25400">
            <a:solidFill>
              <a:schemeClr val="lt1"/>
            </a:solidFill>
          </a:ln>
          <a:effectLst/>
          <a:sp3d contourW="25400">
            <a:contourClr>
              <a:schemeClr val="lt1"/>
            </a:contourClr>
          </a:sp3d>
        </c:spPr>
      </c:pivotFmt>
      <c:pivotFmt>
        <c:idx val="23"/>
        <c:spPr>
          <a:solidFill>
            <a:srgbClr val="FFC000"/>
          </a:solidFill>
          <a:ln w="25400">
            <a:solidFill>
              <a:schemeClr val="lt1"/>
            </a:solidFill>
          </a:ln>
          <a:effectLst/>
          <a:sp3d contourW="25400">
            <a:contourClr>
              <a:schemeClr val="lt1"/>
            </a:contourClr>
          </a:sp3d>
        </c:spPr>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Sheet2!$B$3</c:f>
              <c:strCache>
                <c:ptCount val="1"/>
                <c:pt idx="0">
                  <c:v>Total</c:v>
                </c:pt>
              </c:strCache>
            </c:strRef>
          </c:tx>
          <c:dPt>
            <c:idx val="0"/>
            <c:bubble3D val="0"/>
            <c:spPr>
              <a:solidFill>
                <a:srgbClr val="00B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1-FAF7-4A96-80AA-5B26A251A12F}"/>
              </c:ext>
            </c:extLst>
          </c:dPt>
          <c:dPt>
            <c:idx val="1"/>
            <c:bubble3D val="0"/>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FAF7-4A96-80AA-5B26A251A12F}"/>
              </c:ext>
            </c:extLst>
          </c:dPt>
          <c:dPt>
            <c:idx val="2"/>
            <c:bubble3D val="0"/>
            <c:spPr>
              <a:solidFill>
                <a:srgbClr val="7030A0"/>
              </a:solidFill>
              <a:ln w="25400">
                <a:solidFill>
                  <a:schemeClr val="lt1"/>
                </a:solidFill>
              </a:ln>
              <a:effectLst/>
              <a:sp3d contourW="25400">
                <a:contourClr>
                  <a:schemeClr val="lt1"/>
                </a:contourClr>
              </a:sp3d>
            </c:spPr>
            <c:extLst>
              <c:ext xmlns:c16="http://schemas.microsoft.com/office/drawing/2014/chart" uri="{C3380CC4-5D6E-409C-BE32-E72D297353CC}">
                <c16:uniqueId val="{00000005-FAF7-4A96-80AA-5B26A251A12F}"/>
              </c:ext>
            </c:extLst>
          </c:dPt>
          <c:dPt>
            <c:idx val="3"/>
            <c:bubble3D val="0"/>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7-FAF7-4A96-80AA-5B26A251A12F}"/>
              </c:ext>
            </c:extLst>
          </c:dPt>
          <c:dPt>
            <c:idx val="4"/>
            <c:bubble3D val="0"/>
            <c:spPr>
              <a:solidFill>
                <a:srgbClr val="00B0F0"/>
              </a:solidFill>
              <a:ln w="25400">
                <a:solidFill>
                  <a:schemeClr val="lt1"/>
                </a:solidFill>
              </a:ln>
              <a:effectLst/>
              <a:sp3d contourW="25400">
                <a:contourClr>
                  <a:schemeClr val="lt1"/>
                </a:contourClr>
              </a:sp3d>
            </c:spPr>
            <c:extLst>
              <c:ext xmlns:c16="http://schemas.microsoft.com/office/drawing/2014/chart" uri="{C3380CC4-5D6E-409C-BE32-E72D297353CC}">
                <c16:uniqueId val="{00000009-FAF7-4A96-80AA-5B26A251A12F}"/>
              </c:ext>
            </c:extLst>
          </c:dPt>
          <c:dPt>
            <c:idx val="5"/>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B-FAF7-4A96-80AA-5B26A251A12F}"/>
              </c:ext>
            </c:extLst>
          </c:dPt>
          <c:dPt>
            <c:idx val="6"/>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D-FAF7-4A96-80AA-5B26A251A12F}"/>
              </c:ext>
            </c:extLst>
          </c:dPt>
          <c:cat>
            <c:strRef>
              <c:f>Sheet2!$A$4:$A$11</c:f>
              <c:strCache>
                <c:ptCount val="7"/>
                <c:pt idx="0">
                  <c:v>Arran</c:v>
                </c:pt>
                <c:pt idx="1">
                  <c:v>Garnock Valley</c:v>
                </c:pt>
                <c:pt idx="2">
                  <c:v>Irvine</c:v>
                </c:pt>
                <c:pt idx="3">
                  <c:v>Kilwinning</c:v>
                </c:pt>
                <c:pt idx="4">
                  <c:v>North Coast</c:v>
                </c:pt>
                <c:pt idx="5">
                  <c:v>OOA</c:v>
                </c:pt>
                <c:pt idx="6">
                  <c:v>Three Towns</c:v>
                </c:pt>
              </c:strCache>
            </c:strRef>
          </c:cat>
          <c:val>
            <c:numRef>
              <c:f>Sheet2!$B$4:$B$11</c:f>
              <c:numCache>
                <c:formatCode>General</c:formatCode>
                <c:ptCount val="7"/>
                <c:pt idx="0">
                  <c:v>1</c:v>
                </c:pt>
                <c:pt idx="1">
                  <c:v>4</c:v>
                </c:pt>
                <c:pt idx="2">
                  <c:v>44</c:v>
                </c:pt>
                <c:pt idx="3">
                  <c:v>10</c:v>
                </c:pt>
                <c:pt idx="4">
                  <c:v>2</c:v>
                </c:pt>
                <c:pt idx="5">
                  <c:v>2</c:v>
                </c:pt>
                <c:pt idx="6">
                  <c:v>29</c:v>
                </c:pt>
              </c:numCache>
            </c:numRef>
          </c:val>
          <c:extLst>
            <c:ext xmlns:c16="http://schemas.microsoft.com/office/drawing/2014/chart" uri="{C3380CC4-5D6E-409C-BE32-E72D297353CC}">
              <c16:uniqueId val="{0000000E-FAF7-4A96-80AA-5B26A251A12F}"/>
            </c:ext>
          </c:extLst>
        </c:ser>
        <c:dLbls>
          <c:showLegendKey val="0"/>
          <c:showVal val="0"/>
          <c:showCatName val="0"/>
          <c:showSerName val="0"/>
          <c:showPercent val="0"/>
          <c:showBubbleSize val="0"/>
          <c:showLeaderLines val="1"/>
        </c:dLbls>
      </c:pie3D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slide" Target="../slides/slide12.xml"/><Relationship Id="rId3" Type="http://schemas.openxmlformats.org/officeDocument/2006/relationships/slide" Target="../slides/slide36.xml"/><Relationship Id="rId7" Type="http://schemas.openxmlformats.org/officeDocument/2006/relationships/slide" Target="../slides/slide78.xml"/><Relationship Id="rId2" Type="http://schemas.openxmlformats.org/officeDocument/2006/relationships/slide" Target="../slides/slide26.xml"/><Relationship Id="rId1" Type="http://schemas.openxmlformats.org/officeDocument/2006/relationships/slide" Target="../slides/slide9.xml"/><Relationship Id="rId6" Type="http://schemas.openxmlformats.org/officeDocument/2006/relationships/slide" Target="../slides/slide28.xml"/><Relationship Id="rId5" Type="http://schemas.openxmlformats.org/officeDocument/2006/relationships/slide" Target="../slides/slide13.xml"/><Relationship Id="rId4" Type="http://schemas.openxmlformats.org/officeDocument/2006/relationships/slide" Target="../slides/slide29.xml"/><Relationship Id="rId9" Type="http://schemas.openxmlformats.org/officeDocument/2006/relationships/slide" Target="../slides/slide15.xml"/></Relationships>
</file>

<file path=ppt/diagrams/_rels/data2.xml.rels><?xml version="1.0" encoding="UTF-8" standalone="yes"?>
<Relationships xmlns="http://schemas.openxmlformats.org/package/2006/relationships"><Relationship Id="rId8" Type="http://schemas.openxmlformats.org/officeDocument/2006/relationships/slide" Target="../slides/slide63.xml"/><Relationship Id="rId3" Type="http://schemas.openxmlformats.org/officeDocument/2006/relationships/slide" Target="../slides/slide47.xml"/><Relationship Id="rId7" Type="http://schemas.openxmlformats.org/officeDocument/2006/relationships/slide" Target="../slides/slide23.xml"/><Relationship Id="rId2" Type="http://schemas.openxmlformats.org/officeDocument/2006/relationships/slide" Target="../slides/slide41.xml"/><Relationship Id="rId1" Type="http://schemas.openxmlformats.org/officeDocument/2006/relationships/slide" Target="../slides/slide17.xml"/><Relationship Id="rId6" Type="http://schemas.openxmlformats.org/officeDocument/2006/relationships/slide" Target="../slides/slide57.xml"/><Relationship Id="rId5" Type="http://schemas.openxmlformats.org/officeDocument/2006/relationships/slide" Target="../slides/slide33.xml"/><Relationship Id="rId4" Type="http://schemas.openxmlformats.org/officeDocument/2006/relationships/slide" Target="../slides/slide66.xml"/><Relationship Id="rId9" Type="http://schemas.openxmlformats.org/officeDocument/2006/relationships/slide" Target="../slides/slide54.xml"/></Relationships>
</file>

<file path=ppt/diagrams/_rels/data3.xml.rels><?xml version="1.0" encoding="UTF-8" standalone="yes"?>
<Relationships xmlns="http://schemas.openxmlformats.org/package/2006/relationships"><Relationship Id="rId8" Type="http://schemas.openxmlformats.org/officeDocument/2006/relationships/slide" Target="../slides/slide55.xml"/><Relationship Id="rId3" Type="http://schemas.openxmlformats.org/officeDocument/2006/relationships/slide" Target="../slides/slide68.xml"/><Relationship Id="rId7" Type="http://schemas.openxmlformats.org/officeDocument/2006/relationships/slide" Target="../slides/slide81.xml"/><Relationship Id="rId2" Type="http://schemas.openxmlformats.org/officeDocument/2006/relationships/slide" Target="../slides/slide69.xml"/><Relationship Id="rId1" Type="http://schemas.openxmlformats.org/officeDocument/2006/relationships/slide" Target="../slides/slide56.xml"/><Relationship Id="rId6" Type="http://schemas.openxmlformats.org/officeDocument/2006/relationships/slide" Target="../slides/slide35.xml"/><Relationship Id="rId5" Type="http://schemas.openxmlformats.org/officeDocument/2006/relationships/slide" Target="../slides/slide73.xml"/><Relationship Id="rId4" Type="http://schemas.openxmlformats.org/officeDocument/2006/relationships/slide" Target="../slides/slide82.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FED2F3-FE4F-483D-B857-D6CD71EDDE79}" type="doc">
      <dgm:prSet loTypeId="urn:microsoft.com/office/officeart/2005/8/layout/default" loCatId="list" qsTypeId="urn:microsoft.com/office/officeart/2005/8/quickstyle/3d2" qsCatId="3D" csTypeId="urn:microsoft.com/office/officeart/2005/8/colors/accent4_2" csCatId="accent4" phldr="1"/>
      <dgm:spPr/>
      <dgm:t>
        <a:bodyPr/>
        <a:lstStyle/>
        <a:p>
          <a:endParaRPr lang="en-GB"/>
        </a:p>
      </dgm:t>
    </dgm:pt>
    <dgm:pt modelId="{285E87D0-21E0-4AEE-B9F1-58922F3A6143}">
      <dgm:prSet phldrT="[Text]" custT="1"/>
      <dgm:spPr>
        <a:solidFill>
          <a:srgbClr val="0099CC"/>
        </a:solidFill>
      </dgm:spPr>
      <dgm:t>
        <a:bodyPr/>
        <a:lstStyle/>
        <a:p>
          <a:r>
            <a:rPr lang="en-GB" sz="2300" b="1" dirty="0">
              <a:solidFill>
                <a:srgbClr val="002060"/>
              </a:solidFill>
              <a:latin typeface="Century Gothic" panose="020B0502020202020204" pitchFamily="34" charset="0"/>
            </a:rPr>
            <a:t>Everyone’s Responsibility</a:t>
          </a:r>
          <a:endParaRPr lang="en-GB" sz="2300" dirty="0">
            <a:solidFill>
              <a:srgbClr val="002060"/>
            </a:solidFill>
          </a:endParaRPr>
        </a:p>
      </dgm:t>
      <dgm:extLst>
        <a:ext uri="{E40237B7-FDA0-4F09-8148-C483321AD2D9}">
          <dgm14:cNvPr xmlns:dgm14="http://schemas.microsoft.com/office/drawing/2010/diagram" id="0" name="">
            <a:hlinkClick xmlns:r="http://schemas.openxmlformats.org/officeDocument/2006/relationships" r:id="rId1" action="ppaction://hlinksldjump" tooltip="Everyone's Responsibility"/>
          </dgm14:cNvPr>
        </a:ext>
      </dgm:extLst>
    </dgm:pt>
    <dgm:pt modelId="{C5ADF1CC-6544-434F-9FBA-CA96D0BD2539}" type="parTrans" cxnId="{C29A4A8C-BB7B-44F3-A6AE-7FDEFF5F266B}">
      <dgm:prSet/>
      <dgm:spPr/>
      <dgm:t>
        <a:bodyPr/>
        <a:lstStyle/>
        <a:p>
          <a:endParaRPr lang="en-GB"/>
        </a:p>
      </dgm:t>
    </dgm:pt>
    <dgm:pt modelId="{2EBA4C1C-B136-4837-A4F3-AEEE3A1E3347}" type="sibTrans" cxnId="{C29A4A8C-BB7B-44F3-A6AE-7FDEFF5F266B}">
      <dgm:prSet/>
      <dgm:spPr/>
      <dgm:t>
        <a:bodyPr/>
        <a:lstStyle/>
        <a:p>
          <a:endParaRPr lang="en-GB"/>
        </a:p>
      </dgm:t>
    </dgm:pt>
    <dgm:pt modelId="{7C633DDF-6EE9-48E8-AD12-A55F1E649F18}">
      <dgm:prSet phldrT="[Text]" custT="1"/>
      <dgm:spPr>
        <a:solidFill>
          <a:srgbClr val="0099CC"/>
        </a:solidFill>
      </dgm:spPr>
      <dgm:t>
        <a:bodyPr/>
        <a:lstStyle/>
        <a:p>
          <a:r>
            <a:rPr lang="en-GB" sz="2300" b="1" dirty="0">
              <a:solidFill>
                <a:srgbClr val="002060"/>
              </a:solidFill>
              <a:latin typeface="Century Gothic" panose="020B0502020202020204" pitchFamily="34" charset="0"/>
            </a:rPr>
            <a:t>National Guidance</a:t>
          </a:r>
          <a:endParaRPr lang="en-GB" sz="2300" dirty="0">
            <a:solidFill>
              <a:srgbClr val="002060"/>
            </a:solidFill>
          </a:endParaRPr>
        </a:p>
      </dgm:t>
      <dgm:extLst>
        <a:ext uri="{E40237B7-FDA0-4F09-8148-C483321AD2D9}">
          <dgm14:cNvPr xmlns:dgm14="http://schemas.microsoft.com/office/drawing/2010/diagram" id="0" name="">
            <a:hlinkClick xmlns:r="http://schemas.openxmlformats.org/officeDocument/2006/relationships" r:id="rId2" action="ppaction://hlinksldjump" tooltip="National Guidance"/>
          </dgm14:cNvPr>
        </a:ext>
      </dgm:extLst>
    </dgm:pt>
    <dgm:pt modelId="{D8211EF6-5202-41A1-8488-7A3FA85FB73D}" type="parTrans" cxnId="{79C7E3AC-A90A-4474-B030-877B8471AA2A}">
      <dgm:prSet/>
      <dgm:spPr/>
      <dgm:t>
        <a:bodyPr/>
        <a:lstStyle/>
        <a:p>
          <a:endParaRPr lang="en-GB"/>
        </a:p>
      </dgm:t>
    </dgm:pt>
    <dgm:pt modelId="{A9E8A2EC-7B1F-4789-A860-8DF2126A5C95}" type="sibTrans" cxnId="{79C7E3AC-A90A-4474-B030-877B8471AA2A}">
      <dgm:prSet/>
      <dgm:spPr/>
      <dgm:t>
        <a:bodyPr/>
        <a:lstStyle/>
        <a:p>
          <a:endParaRPr lang="en-GB"/>
        </a:p>
      </dgm:t>
    </dgm:pt>
    <dgm:pt modelId="{B33AC9CF-5B38-45BB-AACA-7F8EC806D552}">
      <dgm:prSet phldrT="[Text]" custT="1"/>
      <dgm:spPr>
        <a:solidFill>
          <a:srgbClr val="0099CC"/>
        </a:solidFill>
      </dgm:spPr>
      <dgm:t>
        <a:bodyPr/>
        <a:lstStyle/>
        <a:p>
          <a:r>
            <a:rPr lang="en-GB" sz="2300" b="1" dirty="0">
              <a:solidFill>
                <a:srgbClr val="002060"/>
              </a:solidFill>
              <a:latin typeface="Century Gothic" panose="020B0502020202020204" pitchFamily="34" charset="0"/>
            </a:rPr>
            <a:t>Minimising Risk/Early Years</a:t>
          </a:r>
          <a:endParaRPr lang="en-GB" sz="2300" dirty="0">
            <a:solidFill>
              <a:srgbClr val="002060"/>
            </a:solidFill>
          </a:endParaRPr>
        </a:p>
      </dgm:t>
      <dgm:extLst>
        <a:ext uri="{E40237B7-FDA0-4F09-8148-C483321AD2D9}">
          <dgm14:cNvPr xmlns:dgm14="http://schemas.microsoft.com/office/drawing/2010/diagram" id="0" name="">
            <a:hlinkClick xmlns:r="http://schemas.openxmlformats.org/officeDocument/2006/relationships" r:id="rId3" action="ppaction://hlinksldjump" tooltip="Minimising Risk/Early Years"/>
          </dgm14:cNvPr>
        </a:ext>
      </dgm:extLst>
    </dgm:pt>
    <dgm:pt modelId="{6776706E-1C99-439A-ACB6-9733E747343C}" type="parTrans" cxnId="{A227A34A-575A-409A-AB93-44F2DDC7729A}">
      <dgm:prSet/>
      <dgm:spPr/>
      <dgm:t>
        <a:bodyPr/>
        <a:lstStyle/>
        <a:p>
          <a:endParaRPr lang="en-GB"/>
        </a:p>
      </dgm:t>
    </dgm:pt>
    <dgm:pt modelId="{3A539C64-41F9-463B-A6BB-44B31E05AAF7}" type="sibTrans" cxnId="{A227A34A-575A-409A-AB93-44F2DDC7729A}">
      <dgm:prSet/>
      <dgm:spPr/>
      <dgm:t>
        <a:bodyPr/>
        <a:lstStyle/>
        <a:p>
          <a:endParaRPr lang="en-GB"/>
        </a:p>
      </dgm:t>
    </dgm:pt>
    <dgm:pt modelId="{89FD5699-E015-41BE-BC15-D29E141DC133}">
      <dgm:prSet custT="1"/>
      <dgm:spPr>
        <a:solidFill>
          <a:srgbClr val="0099CC"/>
        </a:solidFill>
      </dgm:spPr>
      <dgm:t>
        <a:bodyPr/>
        <a:lstStyle/>
        <a:p>
          <a:r>
            <a:rPr lang="en-GB" sz="2300" b="1" dirty="0">
              <a:solidFill>
                <a:srgbClr val="002060"/>
              </a:solidFill>
              <a:latin typeface="Century Gothic" panose="020B0502020202020204" pitchFamily="34" charset="0"/>
            </a:rPr>
            <a:t>Getting it right for every child</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1985FFD4-1494-4CDE-B010-67373714859E}" type="parTrans" cxnId="{46919E3A-5CBC-4208-94C8-978B8DCC04CB}">
      <dgm:prSet/>
      <dgm:spPr/>
      <dgm:t>
        <a:bodyPr/>
        <a:lstStyle/>
        <a:p>
          <a:endParaRPr lang="en-GB"/>
        </a:p>
      </dgm:t>
    </dgm:pt>
    <dgm:pt modelId="{B3E25053-6C3C-422F-AEE6-30A3DF80AF67}" type="sibTrans" cxnId="{46919E3A-5CBC-4208-94C8-978B8DCC04CB}">
      <dgm:prSet/>
      <dgm:spPr/>
      <dgm:t>
        <a:bodyPr/>
        <a:lstStyle/>
        <a:p>
          <a:endParaRPr lang="en-GB"/>
        </a:p>
      </dgm:t>
    </dgm:pt>
    <dgm:pt modelId="{B98E9CFD-D011-4226-BA8E-EE8E70F33641}">
      <dgm:prSet custT="1"/>
      <dgm:spPr>
        <a:solidFill>
          <a:srgbClr val="0099CC"/>
        </a:solidFill>
      </dgm:spPr>
      <dgm:t>
        <a:bodyPr/>
        <a:lstStyle/>
        <a:p>
          <a:r>
            <a:rPr lang="en-GB" sz="2300" b="1" dirty="0">
              <a:solidFill>
                <a:srgbClr val="002060"/>
              </a:solidFill>
              <a:latin typeface="Century Gothic" panose="020B0502020202020204" pitchFamily="34" charset="0"/>
            </a:rPr>
            <a:t>Responding &amp; Reporting Disclosure/CP Concerns</a:t>
          </a:r>
        </a:p>
      </dgm:t>
      <dgm:extLst>
        <a:ext uri="{E40237B7-FDA0-4F09-8148-C483321AD2D9}">
          <dgm14:cNvPr xmlns:dgm14="http://schemas.microsoft.com/office/drawing/2010/diagram" id="0" name="">
            <a:hlinkClick xmlns:r="http://schemas.openxmlformats.org/officeDocument/2006/relationships" r:id="rId5" action="ppaction://hlinksldjump" tooltip="Responding and Reporting Disclosure/CP Concerns"/>
          </dgm14:cNvPr>
        </a:ext>
      </dgm:extLst>
    </dgm:pt>
    <dgm:pt modelId="{720201B2-94F0-4AC6-AD37-2AA28363D206}" type="parTrans" cxnId="{A676F1D0-225C-4179-9BE4-A4AAB87C2225}">
      <dgm:prSet/>
      <dgm:spPr/>
      <dgm:t>
        <a:bodyPr/>
        <a:lstStyle/>
        <a:p>
          <a:endParaRPr lang="en-GB"/>
        </a:p>
      </dgm:t>
    </dgm:pt>
    <dgm:pt modelId="{9051E6DE-5FD5-4D60-93AE-2515B50D961B}" type="sibTrans" cxnId="{A676F1D0-225C-4179-9BE4-A4AAB87C2225}">
      <dgm:prSet/>
      <dgm:spPr/>
      <dgm:t>
        <a:bodyPr/>
        <a:lstStyle/>
        <a:p>
          <a:endParaRPr lang="en-GB"/>
        </a:p>
      </dgm:t>
    </dgm:pt>
    <dgm:pt modelId="{23CBF2D9-C01A-455C-81FE-0071052CB57E}">
      <dgm:prSet custT="1"/>
      <dgm:spPr>
        <a:solidFill>
          <a:srgbClr val="0099CC"/>
        </a:solidFill>
      </dgm:spPr>
      <dgm:t>
        <a:bodyPr/>
        <a:lstStyle/>
        <a:p>
          <a:r>
            <a:rPr lang="en-GB" sz="2300" b="1" dirty="0">
              <a:solidFill>
                <a:srgbClr val="002060"/>
              </a:solidFill>
              <a:latin typeface="Century Gothic" panose="020B0502020202020204" pitchFamily="34" charset="0"/>
            </a:rPr>
            <a:t>What is Significant Harm?</a:t>
          </a:r>
        </a:p>
      </dgm:t>
      <dgm:extLst>
        <a:ext uri="{E40237B7-FDA0-4F09-8148-C483321AD2D9}">
          <dgm14:cNvPr xmlns:dgm14="http://schemas.microsoft.com/office/drawing/2010/diagram" id="0" name="">
            <a:hlinkClick xmlns:r="http://schemas.openxmlformats.org/officeDocument/2006/relationships" r:id="rId6" action="ppaction://hlinksldjump" tooltip="What is Significant Harm?"/>
          </dgm14:cNvPr>
        </a:ext>
      </dgm:extLst>
    </dgm:pt>
    <dgm:pt modelId="{059BA0CC-920C-4DED-8363-1E6EF2DA6C35}" type="parTrans" cxnId="{4947C085-29A2-4378-A282-A8A0C00CAB20}">
      <dgm:prSet/>
      <dgm:spPr/>
      <dgm:t>
        <a:bodyPr/>
        <a:lstStyle/>
        <a:p>
          <a:endParaRPr lang="en-GB"/>
        </a:p>
      </dgm:t>
    </dgm:pt>
    <dgm:pt modelId="{8420E164-E4BD-4191-8B0E-F267F9AEF613}" type="sibTrans" cxnId="{4947C085-29A2-4378-A282-A8A0C00CAB20}">
      <dgm:prSet/>
      <dgm:spPr/>
      <dgm:t>
        <a:bodyPr/>
        <a:lstStyle/>
        <a:p>
          <a:endParaRPr lang="en-GB"/>
        </a:p>
      </dgm:t>
    </dgm:pt>
    <dgm:pt modelId="{93C7C53F-460B-40E5-8ECF-2E7261DA139F}">
      <dgm:prSet custT="1"/>
      <dgm:spPr>
        <a:solidFill>
          <a:srgbClr val="0099CC"/>
        </a:solidFill>
      </dgm:spPr>
      <dgm:t>
        <a:bodyPr/>
        <a:lstStyle/>
        <a:p>
          <a:r>
            <a:rPr lang="en-GB" sz="2300" b="1" dirty="0">
              <a:solidFill>
                <a:srgbClr val="002060"/>
              </a:solidFill>
              <a:latin typeface="Century Gothic" panose="020B0502020202020204" pitchFamily="34" charset="0"/>
            </a:rPr>
            <a:t>Key Contacts</a:t>
          </a:r>
        </a:p>
      </dgm:t>
      <dgm:extLst>
        <a:ext uri="{E40237B7-FDA0-4F09-8148-C483321AD2D9}">
          <dgm14:cNvPr xmlns:dgm14="http://schemas.microsoft.com/office/drawing/2010/diagram" id="0" name="">
            <a:hlinkClick xmlns:r="http://schemas.openxmlformats.org/officeDocument/2006/relationships" r:id="rId7" action="ppaction://hlinksldjump" tooltip="Key Contacts"/>
          </dgm14:cNvPr>
        </a:ext>
      </dgm:extLst>
    </dgm:pt>
    <dgm:pt modelId="{8315A9D6-D546-4CAA-B7E6-96E569A83A85}" type="parTrans" cxnId="{3D95FE6B-5B3E-43F8-954E-E1232183465D}">
      <dgm:prSet/>
      <dgm:spPr/>
      <dgm:t>
        <a:bodyPr/>
        <a:lstStyle/>
        <a:p>
          <a:endParaRPr lang="en-GB"/>
        </a:p>
      </dgm:t>
    </dgm:pt>
    <dgm:pt modelId="{3D8E6C7E-BC38-48AF-A5C1-A0A7A753A6FE}" type="sibTrans" cxnId="{3D95FE6B-5B3E-43F8-954E-E1232183465D}">
      <dgm:prSet/>
      <dgm:spPr/>
      <dgm:t>
        <a:bodyPr/>
        <a:lstStyle/>
        <a:p>
          <a:endParaRPr lang="en-GB"/>
        </a:p>
      </dgm:t>
    </dgm:pt>
    <dgm:pt modelId="{0AC2E8FE-9028-45E4-A818-A6E1CC937C80}">
      <dgm:prSet phldrT="[Text]" custT="1"/>
      <dgm:spPr>
        <a:solidFill>
          <a:srgbClr val="0099CC"/>
        </a:solidFill>
      </dgm:spPr>
      <dgm:t>
        <a:bodyPr/>
        <a:lstStyle/>
        <a:p>
          <a:r>
            <a:rPr lang="en-GB" sz="2300" b="1" dirty="0">
              <a:solidFill>
                <a:srgbClr val="002060"/>
              </a:solidFill>
              <a:latin typeface="Century Gothic" panose="020B0502020202020204" pitchFamily="34" charset="0"/>
            </a:rPr>
            <a:t>Identification of Concerns</a:t>
          </a:r>
          <a:endParaRPr lang="en-GB" sz="2300" dirty="0">
            <a:solidFill>
              <a:srgbClr val="002060"/>
            </a:solidFill>
          </a:endParaRPr>
        </a:p>
      </dgm:t>
      <dgm:extLst>
        <a:ext uri="{E40237B7-FDA0-4F09-8148-C483321AD2D9}">
          <dgm14:cNvPr xmlns:dgm14="http://schemas.microsoft.com/office/drawing/2010/diagram" id="0" name="">
            <a:hlinkClick xmlns:r="http://schemas.openxmlformats.org/officeDocument/2006/relationships" r:id="rId8" action="ppaction://hlinksldjump" tooltip=" Identification of Concerns"/>
          </dgm14:cNvPr>
        </a:ext>
      </dgm:extLst>
    </dgm:pt>
    <dgm:pt modelId="{C522BADF-4FAB-424C-AFF1-46A21396C346}" type="sibTrans" cxnId="{5A9501C2-8886-4BE5-B3F2-CB95DBBBFBBB}">
      <dgm:prSet/>
      <dgm:spPr/>
      <dgm:t>
        <a:bodyPr/>
        <a:lstStyle/>
        <a:p>
          <a:endParaRPr lang="en-GB"/>
        </a:p>
      </dgm:t>
    </dgm:pt>
    <dgm:pt modelId="{2BF46B07-BC39-4F0C-B06D-7A2A79BC3CFB}" type="parTrans" cxnId="{5A9501C2-8886-4BE5-B3F2-CB95DBBBFBBB}">
      <dgm:prSet/>
      <dgm:spPr/>
      <dgm:t>
        <a:bodyPr/>
        <a:lstStyle/>
        <a:p>
          <a:endParaRPr lang="en-GB"/>
        </a:p>
      </dgm:t>
    </dgm:pt>
    <dgm:pt modelId="{3AC0DC34-CCBD-44D6-9A63-CEFEDC120F5F}">
      <dgm:prSet custT="1"/>
      <dgm:spPr>
        <a:solidFill>
          <a:srgbClr val="0099CC"/>
        </a:solidFill>
      </dgm:spPr>
      <dgm:t>
        <a:bodyPr/>
        <a:lstStyle/>
        <a:p>
          <a:r>
            <a:rPr lang="en-GB" sz="2100" b="1" dirty="0">
              <a:solidFill>
                <a:srgbClr val="002060"/>
              </a:solidFill>
              <a:latin typeface="Century Gothic" panose="020B0502020202020204" pitchFamily="34" charset="0"/>
              <a:hlinkClick xmlns:r="http://schemas.openxmlformats.org/officeDocument/2006/relationships" r:id="rId9" action="ppaction://hlinksldjump" tooltip="Appendix 3 and Appendix 4 – Written Notification of Concern">
                <a:extLst>
                  <a:ext uri="{A12FA001-AC4F-418D-AE19-62706E023703}">
                    <ahyp:hlinkClr xmlns="" xmlns:ahyp="http://schemas.microsoft.com/office/drawing/2018/hyperlinkcolor" val="tx"/>
                  </a:ext>
                </a:extLst>
              </a:hlinkClick>
            </a:rPr>
            <a:t>Appendix 3 and Appendix 4 – </a:t>
          </a:r>
          <a:r>
            <a:rPr lang="en-GB" sz="2100" b="1" baseline="0" dirty="0">
              <a:solidFill>
                <a:srgbClr val="002060"/>
              </a:solidFill>
              <a:latin typeface="Century Gothic" panose="020B0502020202020204" pitchFamily="34" charset="0"/>
              <a:hlinkClick xmlns:r="http://schemas.openxmlformats.org/officeDocument/2006/relationships" r:id="rId9" action="ppaction://hlinksldjump" tooltip="Appendix 3 and Appendix 4 – Written Notification of Concern">
                <a:extLst>
                  <a:ext uri="{A12FA001-AC4F-418D-AE19-62706E023703}">
                    <ahyp:hlinkClr xmlns="" xmlns:ahyp="http://schemas.microsoft.com/office/drawing/2018/hyperlinkcolor" val="tx"/>
                  </a:ext>
                </a:extLst>
              </a:hlinkClick>
            </a:rPr>
            <a:t>Written</a:t>
          </a:r>
          <a:r>
            <a:rPr lang="en-GB" sz="2100" b="1" dirty="0">
              <a:solidFill>
                <a:srgbClr val="002060"/>
              </a:solidFill>
              <a:latin typeface="Century Gothic" panose="020B0502020202020204" pitchFamily="34" charset="0"/>
              <a:hlinkClick xmlns:r="http://schemas.openxmlformats.org/officeDocument/2006/relationships" r:id="rId9" action="ppaction://hlinksldjump" tooltip="Appendix 3 and Appendix 4 – Written Notification of Concern">
                <a:extLst>
                  <a:ext uri="{A12FA001-AC4F-418D-AE19-62706E023703}">
                    <ahyp:hlinkClr xmlns="" xmlns:ahyp="http://schemas.microsoft.com/office/drawing/2018/hyperlinkcolor" val="tx"/>
                  </a:ext>
                </a:extLst>
              </a:hlinkClick>
            </a:rPr>
            <a:t> Notification of Concern (</a:t>
          </a:r>
          <a:r>
            <a:rPr lang="en-GB" sz="2100" b="1" dirty="0" err="1">
              <a:solidFill>
                <a:srgbClr val="002060"/>
              </a:solidFill>
              <a:latin typeface="Century Gothic" panose="020B0502020202020204" pitchFamily="34" charset="0"/>
              <a:hlinkClick xmlns:r="http://schemas.openxmlformats.org/officeDocument/2006/relationships" r:id="rId9" action="ppaction://hlinksldjump" tooltip="Appendix 3 and Appendix 4 – Written Notification of Concern">
                <a:extLst>
                  <a:ext uri="{A12FA001-AC4F-418D-AE19-62706E023703}">
                    <ahyp:hlinkClr xmlns="" xmlns:ahyp="http://schemas.microsoft.com/office/drawing/2018/hyperlinkcolor" val="tx"/>
                  </a:ext>
                </a:extLst>
              </a:hlinkClick>
            </a:rPr>
            <a:t>WNoC</a:t>
          </a:r>
          <a:r>
            <a:rPr lang="en-GB" sz="2100" b="1" dirty="0">
              <a:solidFill>
                <a:srgbClr val="002060"/>
              </a:solidFill>
              <a:latin typeface="Century Gothic" panose="020B0502020202020204" pitchFamily="34" charset="0"/>
              <a:hlinkClick xmlns:r="http://schemas.openxmlformats.org/officeDocument/2006/relationships" r:id="rId9" action="ppaction://hlinksldjump" tooltip="Appendix 3 and Appendix 4 – Written Notification of Concern">
                <a:extLst>
                  <a:ext uri="{A12FA001-AC4F-418D-AE19-62706E023703}">
                    <ahyp:hlinkClr xmlns="" xmlns:ahyp="http://schemas.microsoft.com/office/drawing/2018/hyperlinkcolor" val="tx"/>
                  </a:ext>
                </a:extLst>
              </a:hlinkClick>
            </a:rPr>
            <a:t>)</a:t>
          </a:r>
          <a:endParaRPr lang="en-GB" sz="2100" b="1" dirty="0">
            <a:solidFill>
              <a:srgbClr val="002060"/>
            </a:solidFill>
            <a:latin typeface="Century Gothic" panose="020B0502020202020204" pitchFamily="34" charset="0"/>
          </a:endParaRPr>
        </a:p>
      </dgm:t>
    </dgm:pt>
    <dgm:pt modelId="{2CEA6C9A-95FA-4D27-80C2-193B7E8BF175}" type="parTrans" cxnId="{470A107B-178F-4808-B2B9-7403451450EF}">
      <dgm:prSet/>
      <dgm:spPr/>
      <dgm:t>
        <a:bodyPr/>
        <a:lstStyle/>
        <a:p>
          <a:endParaRPr lang="en-GB"/>
        </a:p>
      </dgm:t>
    </dgm:pt>
    <dgm:pt modelId="{F565B004-FC32-4159-881C-D149C9292CD8}" type="sibTrans" cxnId="{470A107B-178F-4808-B2B9-7403451450EF}">
      <dgm:prSet/>
      <dgm:spPr/>
      <dgm:t>
        <a:bodyPr/>
        <a:lstStyle/>
        <a:p>
          <a:endParaRPr lang="en-GB"/>
        </a:p>
      </dgm:t>
    </dgm:pt>
    <dgm:pt modelId="{C3AA1389-B287-4427-9EED-12FD3CEDC9DB}" type="pres">
      <dgm:prSet presAssocID="{00FED2F3-FE4F-483D-B857-D6CD71EDDE79}" presName="diagram" presStyleCnt="0">
        <dgm:presLayoutVars>
          <dgm:dir/>
          <dgm:resizeHandles val="exact"/>
        </dgm:presLayoutVars>
      </dgm:prSet>
      <dgm:spPr/>
      <dgm:t>
        <a:bodyPr/>
        <a:lstStyle/>
        <a:p>
          <a:endParaRPr lang="en-US"/>
        </a:p>
      </dgm:t>
    </dgm:pt>
    <dgm:pt modelId="{76ABF089-ED8B-4F03-B4C5-533CA87E9322}" type="pres">
      <dgm:prSet presAssocID="{285E87D0-21E0-4AEE-B9F1-58922F3A6143}" presName="node" presStyleLbl="node1" presStyleIdx="0" presStyleCnt="9" custLinFactNeighborX="1479" custLinFactNeighborY="3287">
        <dgm:presLayoutVars>
          <dgm:bulletEnabled val="1"/>
        </dgm:presLayoutVars>
      </dgm:prSet>
      <dgm:spPr/>
      <dgm:t>
        <a:bodyPr/>
        <a:lstStyle/>
        <a:p>
          <a:endParaRPr lang="en-US"/>
        </a:p>
      </dgm:t>
    </dgm:pt>
    <dgm:pt modelId="{7D280638-82FF-4C20-928D-324AE710A026}" type="pres">
      <dgm:prSet presAssocID="{2EBA4C1C-B136-4837-A4F3-AEEE3A1E3347}" presName="sibTrans" presStyleCnt="0"/>
      <dgm:spPr/>
    </dgm:pt>
    <dgm:pt modelId="{6DBD466D-6B0D-4D57-9F0F-D73090862AF9}" type="pres">
      <dgm:prSet presAssocID="{0AC2E8FE-9028-45E4-A818-A6E1CC937C80}" presName="node" presStyleLbl="node1" presStyleIdx="1" presStyleCnt="9" custLinFactNeighborX="1479" custLinFactNeighborY="3287">
        <dgm:presLayoutVars>
          <dgm:bulletEnabled val="1"/>
        </dgm:presLayoutVars>
      </dgm:prSet>
      <dgm:spPr/>
      <dgm:t>
        <a:bodyPr/>
        <a:lstStyle/>
        <a:p>
          <a:endParaRPr lang="en-US"/>
        </a:p>
      </dgm:t>
    </dgm:pt>
    <dgm:pt modelId="{772F9C93-2002-4659-BEBF-49699F9950A5}" type="pres">
      <dgm:prSet presAssocID="{C522BADF-4FAB-424C-AFF1-46A21396C346}" presName="sibTrans" presStyleCnt="0"/>
      <dgm:spPr/>
    </dgm:pt>
    <dgm:pt modelId="{AA7D1834-EE9A-48D0-AAE6-0B0AB86A6E36}" type="pres">
      <dgm:prSet presAssocID="{B98E9CFD-D011-4226-BA8E-EE8E70F33641}" presName="node" presStyleLbl="node1" presStyleIdx="2" presStyleCnt="9" custLinFactNeighborX="1479" custLinFactNeighborY="3287">
        <dgm:presLayoutVars>
          <dgm:bulletEnabled val="1"/>
        </dgm:presLayoutVars>
      </dgm:prSet>
      <dgm:spPr/>
      <dgm:t>
        <a:bodyPr/>
        <a:lstStyle/>
        <a:p>
          <a:endParaRPr lang="en-US"/>
        </a:p>
      </dgm:t>
    </dgm:pt>
    <dgm:pt modelId="{8E6EC072-12A1-4CEA-8315-2EEB901CA14E}" type="pres">
      <dgm:prSet presAssocID="{9051E6DE-5FD5-4D60-93AE-2515B50D961B}" presName="sibTrans" presStyleCnt="0"/>
      <dgm:spPr/>
    </dgm:pt>
    <dgm:pt modelId="{39ECF33B-F3D0-4E67-8F33-65FED966360E}" type="pres">
      <dgm:prSet presAssocID="{3AC0DC34-CCBD-44D6-9A63-CEFEDC120F5F}" presName="node" presStyleLbl="node1" presStyleIdx="3" presStyleCnt="9" custLinFactNeighborX="1479" custLinFactNeighborY="3287">
        <dgm:presLayoutVars>
          <dgm:bulletEnabled val="1"/>
        </dgm:presLayoutVars>
      </dgm:prSet>
      <dgm:spPr/>
      <dgm:t>
        <a:bodyPr/>
        <a:lstStyle/>
        <a:p>
          <a:endParaRPr lang="en-US"/>
        </a:p>
      </dgm:t>
    </dgm:pt>
    <dgm:pt modelId="{8F6ED101-8BF0-4217-851E-53FA7AE7B4D4}" type="pres">
      <dgm:prSet presAssocID="{F565B004-FC32-4159-881C-D149C9292CD8}" presName="sibTrans" presStyleCnt="0"/>
      <dgm:spPr/>
    </dgm:pt>
    <dgm:pt modelId="{97A1FB5D-DFA8-4FE2-95F0-6BC1CB3157F2}" type="pres">
      <dgm:prSet presAssocID="{7C633DDF-6EE9-48E8-AD12-A55F1E649F18}" presName="node" presStyleLbl="node1" presStyleIdx="4" presStyleCnt="9" custLinFactNeighborX="1479">
        <dgm:presLayoutVars>
          <dgm:bulletEnabled val="1"/>
        </dgm:presLayoutVars>
      </dgm:prSet>
      <dgm:spPr/>
      <dgm:t>
        <a:bodyPr/>
        <a:lstStyle/>
        <a:p>
          <a:endParaRPr lang="en-US"/>
        </a:p>
      </dgm:t>
    </dgm:pt>
    <dgm:pt modelId="{F8B15409-633D-4FF8-B8EA-997B0ADAC99F}" type="pres">
      <dgm:prSet presAssocID="{A9E8A2EC-7B1F-4789-A860-8DF2126A5C95}" presName="sibTrans" presStyleCnt="0"/>
      <dgm:spPr/>
    </dgm:pt>
    <dgm:pt modelId="{D1847A73-126D-46F6-8B1C-62AD87CE76DB}" type="pres">
      <dgm:prSet presAssocID="{23CBF2D9-C01A-455C-81FE-0071052CB57E}" presName="node" presStyleLbl="node1" presStyleIdx="5" presStyleCnt="9" custLinFactNeighborX="1479">
        <dgm:presLayoutVars>
          <dgm:bulletEnabled val="1"/>
        </dgm:presLayoutVars>
      </dgm:prSet>
      <dgm:spPr/>
      <dgm:t>
        <a:bodyPr/>
        <a:lstStyle/>
        <a:p>
          <a:endParaRPr lang="en-US"/>
        </a:p>
      </dgm:t>
    </dgm:pt>
    <dgm:pt modelId="{1327052A-677F-4CDC-9F97-7C7EFADA57C5}" type="pres">
      <dgm:prSet presAssocID="{8420E164-E4BD-4191-8B0E-F267F9AEF613}" presName="sibTrans" presStyleCnt="0"/>
      <dgm:spPr/>
    </dgm:pt>
    <dgm:pt modelId="{62664B1A-2924-4FA7-8ABD-D3D2E2065787}" type="pres">
      <dgm:prSet presAssocID="{89FD5699-E015-41BE-BC15-D29E141DC133}" presName="node" presStyleLbl="node1" presStyleIdx="6" presStyleCnt="9" custLinFactNeighborX="1479">
        <dgm:presLayoutVars>
          <dgm:bulletEnabled val="1"/>
        </dgm:presLayoutVars>
      </dgm:prSet>
      <dgm:spPr/>
      <dgm:t>
        <a:bodyPr/>
        <a:lstStyle/>
        <a:p>
          <a:endParaRPr lang="en-US"/>
        </a:p>
      </dgm:t>
    </dgm:pt>
    <dgm:pt modelId="{36815AFD-71FB-4E08-9BBF-29167F609DE8}" type="pres">
      <dgm:prSet presAssocID="{B3E25053-6C3C-422F-AEE6-30A3DF80AF67}" presName="sibTrans" presStyleCnt="0"/>
      <dgm:spPr/>
    </dgm:pt>
    <dgm:pt modelId="{09FD8D57-9AD7-4676-AB1A-D4F29C48C66F}" type="pres">
      <dgm:prSet presAssocID="{B33AC9CF-5B38-45BB-AACA-7F8EC806D552}" presName="node" presStyleLbl="node1" presStyleIdx="7" presStyleCnt="9" custLinFactNeighborX="1479">
        <dgm:presLayoutVars>
          <dgm:bulletEnabled val="1"/>
        </dgm:presLayoutVars>
      </dgm:prSet>
      <dgm:spPr/>
      <dgm:t>
        <a:bodyPr/>
        <a:lstStyle/>
        <a:p>
          <a:endParaRPr lang="en-US"/>
        </a:p>
      </dgm:t>
    </dgm:pt>
    <dgm:pt modelId="{842BDD4D-42DC-46A2-9E75-5AD8F3A033B9}" type="pres">
      <dgm:prSet presAssocID="{3A539C64-41F9-463B-A6BB-44B31E05AAF7}" presName="sibTrans" presStyleCnt="0"/>
      <dgm:spPr/>
    </dgm:pt>
    <dgm:pt modelId="{BE58A305-2B20-49A6-BD32-A9447F98600C}" type="pres">
      <dgm:prSet presAssocID="{93C7C53F-460B-40E5-8ECF-2E7261DA139F}" presName="node" presStyleLbl="node1" presStyleIdx="8" presStyleCnt="9">
        <dgm:presLayoutVars>
          <dgm:bulletEnabled val="1"/>
        </dgm:presLayoutVars>
      </dgm:prSet>
      <dgm:spPr/>
      <dgm:t>
        <a:bodyPr/>
        <a:lstStyle/>
        <a:p>
          <a:endParaRPr lang="en-US"/>
        </a:p>
      </dgm:t>
    </dgm:pt>
  </dgm:ptLst>
  <dgm:cxnLst>
    <dgm:cxn modelId="{C29A4A8C-BB7B-44F3-A6AE-7FDEFF5F266B}" srcId="{00FED2F3-FE4F-483D-B857-D6CD71EDDE79}" destId="{285E87D0-21E0-4AEE-B9F1-58922F3A6143}" srcOrd="0" destOrd="0" parTransId="{C5ADF1CC-6544-434F-9FBA-CA96D0BD2539}" sibTransId="{2EBA4C1C-B136-4837-A4F3-AEEE3A1E3347}"/>
    <dgm:cxn modelId="{D25B1BD6-2712-4796-850F-D9979987258B}" type="presOf" srcId="{285E87D0-21E0-4AEE-B9F1-58922F3A6143}" destId="{76ABF089-ED8B-4F03-B4C5-533CA87E9322}" srcOrd="0" destOrd="0" presId="urn:microsoft.com/office/officeart/2005/8/layout/default"/>
    <dgm:cxn modelId="{4947C085-29A2-4378-A282-A8A0C00CAB20}" srcId="{00FED2F3-FE4F-483D-B857-D6CD71EDDE79}" destId="{23CBF2D9-C01A-455C-81FE-0071052CB57E}" srcOrd="5" destOrd="0" parTransId="{059BA0CC-920C-4DED-8363-1E6EF2DA6C35}" sibTransId="{8420E164-E4BD-4191-8B0E-F267F9AEF613}"/>
    <dgm:cxn modelId="{3D95FE6B-5B3E-43F8-954E-E1232183465D}" srcId="{00FED2F3-FE4F-483D-B857-D6CD71EDDE79}" destId="{93C7C53F-460B-40E5-8ECF-2E7261DA139F}" srcOrd="8" destOrd="0" parTransId="{8315A9D6-D546-4CAA-B7E6-96E569A83A85}" sibTransId="{3D8E6C7E-BC38-48AF-A5C1-A0A7A753A6FE}"/>
    <dgm:cxn modelId="{5D20956A-2A60-4922-99CB-B533BFDC087F}" type="presOf" srcId="{23CBF2D9-C01A-455C-81FE-0071052CB57E}" destId="{D1847A73-126D-46F6-8B1C-62AD87CE76DB}" srcOrd="0" destOrd="0" presId="urn:microsoft.com/office/officeart/2005/8/layout/default"/>
    <dgm:cxn modelId="{36B195D4-88F9-45D4-9B42-7DB206E65B62}" type="presOf" srcId="{0AC2E8FE-9028-45E4-A818-A6E1CC937C80}" destId="{6DBD466D-6B0D-4D57-9F0F-D73090862AF9}" srcOrd="0" destOrd="0" presId="urn:microsoft.com/office/officeart/2005/8/layout/default"/>
    <dgm:cxn modelId="{79C7E3AC-A90A-4474-B030-877B8471AA2A}" srcId="{00FED2F3-FE4F-483D-B857-D6CD71EDDE79}" destId="{7C633DDF-6EE9-48E8-AD12-A55F1E649F18}" srcOrd="4" destOrd="0" parTransId="{D8211EF6-5202-41A1-8488-7A3FA85FB73D}" sibTransId="{A9E8A2EC-7B1F-4789-A860-8DF2126A5C95}"/>
    <dgm:cxn modelId="{46919E3A-5CBC-4208-94C8-978B8DCC04CB}" srcId="{00FED2F3-FE4F-483D-B857-D6CD71EDDE79}" destId="{89FD5699-E015-41BE-BC15-D29E141DC133}" srcOrd="6" destOrd="0" parTransId="{1985FFD4-1494-4CDE-B010-67373714859E}" sibTransId="{B3E25053-6C3C-422F-AEE6-30A3DF80AF67}"/>
    <dgm:cxn modelId="{5675FD3E-D4D9-469F-83F9-E5739BACEA31}" type="presOf" srcId="{B98E9CFD-D011-4226-BA8E-EE8E70F33641}" destId="{AA7D1834-EE9A-48D0-AAE6-0B0AB86A6E36}" srcOrd="0" destOrd="0" presId="urn:microsoft.com/office/officeart/2005/8/layout/default"/>
    <dgm:cxn modelId="{C1097732-5EB1-48C0-A939-767C00B22D82}" type="presOf" srcId="{B33AC9CF-5B38-45BB-AACA-7F8EC806D552}" destId="{09FD8D57-9AD7-4676-AB1A-D4F29C48C66F}" srcOrd="0" destOrd="0" presId="urn:microsoft.com/office/officeart/2005/8/layout/default"/>
    <dgm:cxn modelId="{5A9501C2-8886-4BE5-B3F2-CB95DBBBFBBB}" srcId="{00FED2F3-FE4F-483D-B857-D6CD71EDDE79}" destId="{0AC2E8FE-9028-45E4-A818-A6E1CC937C80}" srcOrd="1" destOrd="0" parTransId="{2BF46B07-BC39-4F0C-B06D-7A2A79BC3CFB}" sibTransId="{C522BADF-4FAB-424C-AFF1-46A21396C346}"/>
    <dgm:cxn modelId="{F00212D2-3646-419D-9756-30731FBFA8BD}" type="presOf" srcId="{89FD5699-E015-41BE-BC15-D29E141DC133}" destId="{62664B1A-2924-4FA7-8ABD-D3D2E2065787}" srcOrd="0" destOrd="0" presId="urn:microsoft.com/office/officeart/2005/8/layout/default"/>
    <dgm:cxn modelId="{A227A34A-575A-409A-AB93-44F2DDC7729A}" srcId="{00FED2F3-FE4F-483D-B857-D6CD71EDDE79}" destId="{B33AC9CF-5B38-45BB-AACA-7F8EC806D552}" srcOrd="7" destOrd="0" parTransId="{6776706E-1C99-439A-ACB6-9733E747343C}" sibTransId="{3A539C64-41F9-463B-A6BB-44B31E05AAF7}"/>
    <dgm:cxn modelId="{A676F1D0-225C-4179-9BE4-A4AAB87C2225}" srcId="{00FED2F3-FE4F-483D-B857-D6CD71EDDE79}" destId="{B98E9CFD-D011-4226-BA8E-EE8E70F33641}" srcOrd="2" destOrd="0" parTransId="{720201B2-94F0-4AC6-AD37-2AA28363D206}" sibTransId="{9051E6DE-5FD5-4D60-93AE-2515B50D961B}"/>
    <dgm:cxn modelId="{010ECD0A-7C95-4F15-9AC5-6709B5499ADF}" type="presOf" srcId="{93C7C53F-460B-40E5-8ECF-2E7261DA139F}" destId="{BE58A305-2B20-49A6-BD32-A9447F98600C}" srcOrd="0" destOrd="0" presId="urn:microsoft.com/office/officeart/2005/8/layout/default"/>
    <dgm:cxn modelId="{15001C82-5F03-4CE3-A4F8-1277709AB7AE}" type="presOf" srcId="{00FED2F3-FE4F-483D-B857-D6CD71EDDE79}" destId="{C3AA1389-B287-4427-9EED-12FD3CEDC9DB}" srcOrd="0" destOrd="0" presId="urn:microsoft.com/office/officeart/2005/8/layout/default"/>
    <dgm:cxn modelId="{176B57B4-951A-49E2-BBA6-F063DB4A37CD}" type="presOf" srcId="{7C633DDF-6EE9-48E8-AD12-A55F1E649F18}" destId="{97A1FB5D-DFA8-4FE2-95F0-6BC1CB3157F2}" srcOrd="0" destOrd="0" presId="urn:microsoft.com/office/officeart/2005/8/layout/default"/>
    <dgm:cxn modelId="{470A107B-178F-4808-B2B9-7403451450EF}" srcId="{00FED2F3-FE4F-483D-B857-D6CD71EDDE79}" destId="{3AC0DC34-CCBD-44D6-9A63-CEFEDC120F5F}" srcOrd="3" destOrd="0" parTransId="{2CEA6C9A-95FA-4D27-80C2-193B7E8BF175}" sibTransId="{F565B004-FC32-4159-881C-D149C9292CD8}"/>
    <dgm:cxn modelId="{8CFB8523-D15F-4CDF-8402-84F968B56620}" type="presOf" srcId="{3AC0DC34-CCBD-44D6-9A63-CEFEDC120F5F}" destId="{39ECF33B-F3D0-4E67-8F33-65FED966360E}" srcOrd="0" destOrd="0" presId="urn:microsoft.com/office/officeart/2005/8/layout/default"/>
    <dgm:cxn modelId="{9D98990A-9353-4766-B993-49959A09D319}" type="presParOf" srcId="{C3AA1389-B287-4427-9EED-12FD3CEDC9DB}" destId="{76ABF089-ED8B-4F03-B4C5-533CA87E9322}" srcOrd="0" destOrd="0" presId="urn:microsoft.com/office/officeart/2005/8/layout/default"/>
    <dgm:cxn modelId="{13538B6D-59F7-44B6-829A-D0DA8E4DF052}" type="presParOf" srcId="{C3AA1389-B287-4427-9EED-12FD3CEDC9DB}" destId="{7D280638-82FF-4C20-928D-324AE710A026}" srcOrd="1" destOrd="0" presId="urn:microsoft.com/office/officeart/2005/8/layout/default"/>
    <dgm:cxn modelId="{0453321B-BACF-4399-BE59-FE8AE6320129}" type="presParOf" srcId="{C3AA1389-B287-4427-9EED-12FD3CEDC9DB}" destId="{6DBD466D-6B0D-4D57-9F0F-D73090862AF9}" srcOrd="2" destOrd="0" presId="urn:microsoft.com/office/officeart/2005/8/layout/default"/>
    <dgm:cxn modelId="{5C28D890-8164-45B5-A6A1-827CA81555DC}" type="presParOf" srcId="{C3AA1389-B287-4427-9EED-12FD3CEDC9DB}" destId="{772F9C93-2002-4659-BEBF-49699F9950A5}" srcOrd="3" destOrd="0" presId="urn:microsoft.com/office/officeart/2005/8/layout/default"/>
    <dgm:cxn modelId="{020AC744-29DB-4F9C-8EBF-C4A71AFC1644}" type="presParOf" srcId="{C3AA1389-B287-4427-9EED-12FD3CEDC9DB}" destId="{AA7D1834-EE9A-48D0-AAE6-0B0AB86A6E36}" srcOrd="4" destOrd="0" presId="urn:microsoft.com/office/officeart/2005/8/layout/default"/>
    <dgm:cxn modelId="{F47E2EEF-4B38-4334-8D94-6BE233378D2C}" type="presParOf" srcId="{C3AA1389-B287-4427-9EED-12FD3CEDC9DB}" destId="{8E6EC072-12A1-4CEA-8315-2EEB901CA14E}" srcOrd="5" destOrd="0" presId="urn:microsoft.com/office/officeart/2005/8/layout/default"/>
    <dgm:cxn modelId="{1EDD34E4-DCCB-4031-86BB-E2E45E869B33}" type="presParOf" srcId="{C3AA1389-B287-4427-9EED-12FD3CEDC9DB}" destId="{39ECF33B-F3D0-4E67-8F33-65FED966360E}" srcOrd="6" destOrd="0" presId="urn:microsoft.com/office/officeart/2005/8/layout/default"/>
    <dgm:cxn modelId="{7C158385-D383-4E65-9D85-D85E9C447039}" type="presParOf" srcId="{C3AA1389-B287-4427-9EED-12FD3CEDC9DB}" destId="{8F6ED101-8BF0-4217-851E-53FA7AE7B4D4}" srcOrd="7" destOrd="0" presId="urn:microsoft.com/office/officeart/2005/8/layout/default"/>
    <dgm:cxn modelId="{D899F279-657B-4269-914B-2696A8ECA0CD}" type="presParOf" srcId="{C3AA1389-B287-4427-9EED-12FD3CEDC9DB}" destId="{97A1FB5D-DFA8-4FE2-95F0-6BC1CB3157F2}" srcOrd="8" destOrd="0" presId="urn:microsoft.com/office/officeart/2005/8/layout/default"/>
    <dgm:cxn modelId="{A7FB937A-BF27-4B55-B7CA-46B895F99CB0}" type="presParOf" srcId="{C3AA1389-B287-4427-9EED-12FD3CEDC9DB}" destId="{F8B15409-633D-4FF8-B8EA-997B0ADAC99F}" srcOrd="9" destOrd="0" presId="urn:microsoft.com/office/officeart/2005/8/layout/default"/>
    <dgm:cxn modelId="{DDFE19F7-F32D-46E6-8249-903F164FC0C7}" type="presParOf" srcId="{C3AA1389-B287-4427-9EED-12FD3CEDC9DB}" destId="{D1847A73-126D-46F6-8B1C-62AD87CE76DB}" srcOrd="10" destOrd="0" presId="urn:microsoft.com/office/officeart/2005/8/layout/default"/>
    <dgm:cxn modelId="{9DD6C57D-3782-400C-B873-085B4644D01B}" type="presParOf" srcId="{C3AA1389-B287-4427-9EED-12FD3CEDC9DB}" destId="{1327052A-677F-4CDC-9F97-7C7EFADA57C5}" srcOrd="11" destOrd="0" presId="urn:microsoft.com/office/officeart/2005/8/layout/default"/>
    <dgm:cxn modelId="{C642E959-21F5-4D39-AF93-58A2236C80C8}" type="presParOf" srcId="{C3AA1389-B287-4427-9EED-12FD3CEDC9DB}" destId="{62664B1A-2924-4FA7-8ABD-D3D2E2065787}" srcOrd="12" destOrd="0" presId="urn:microsoft.com/office/officeart/2005/8/layout/default"/>
    <dgm:cxn modelId="{E90C7935-59A6-45F6-B882-0677CA573878}" type="presParOf" srcId="{C3AA1389-B287-4427-9EED-12FD3CEDC9DB}" destId="{36815AFD-71FB-4E08-9BBF-29167F609DE8}" srcOrd="13" destOrd="0" presId="urn:microsoft.com/office/officeart/2005/8/layout/default"/>
    <dgm:cxn modelId="{71626207-C4D5-46AF-A00B-0F391717448C}" type="presParOf" srcId="{C3AA1389-B287-4427-9EED-12FD3CEDC9DB}" destId="{09FD8D57-9AD7-4676-AB1A-D4F29C48C66F}" srcOrd="14" destOrd="0" presId="urn:microsoft.com/office/officeart/2005/8/layout/default"/>
    <dgm:cxn modelId="{E12F99B3-85A3-47F0-87BB-E9F1B2C3DF40}" type="presParOf" srcId="{C3AA1389-B287-4427-9EED-12FD3CEDC9DB}" destId="{842BDD4D-42DC-46A2-9E75-5AD8F3A033B9}" srcOrd="15" destOrd="0" presId="urn:microsoft.com/office/officeart/2005/8/layout/default"/>
    <dgm:cxn modelId="{8EF48355-A0E4-4579-A357-AC00D787F8A6}" type="presParOf" srcId="{C3AA1389-B287-4427-9EED-12FD3CEDC9DB}" destId="{BE58A305-2B20-49A6-BD32-A9447F98600C}"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DC5355A-4625-47B0-B0DA-518A36F923EB}" type="doc">
      <dgm:prSet loTypeId="urn:microsoft.com/office/officeart/2009/layout/CircleArrowProcess" loCatId="process" qsTypeId="urn:microsoft.com/office/officeart/2005/8/quickstyle/3d2" qsCatId="3D" csTypeId="urn:microsoft.com/office/officeart/2005/8/colors/accent1_2" csCatId="accent1" phldr="1"/>
      <dgm:spPr/>
      <dgm:t>
        <a:bodyPr/>
        <a:lstStyle/>
        <a:p>
          <a:endParaRPr lang="en-GB"/>
        </a:p>
      </dgm:t>
    </dgm:pt>
    <dgm:pt modelId="{0F2F1644-C0FE-4AA3-92BB-5BC199007F79}">
      <dgm:prSet phldrT="[Text]"/>
      <dgm:spPr/>
      <dgm:t>
        <a:bodyPr/>
        <a:lstStyle/>
        <a:p>
          <a:r>
            <a:rPr lang="en-GB" b="1" dirty="0">
              <a:latin typeface="Century Gothic" panose="020B0502020202020204" pitchFamily="34" charset="0"/>
            </a:rPr>
            <a:t>Targeting</a:t>
          </a:r>
        </a:p>
      </dgm:t>
    </dgm:pt>
    <dgm:pt modelId="{D53BE51B-9BFE-4C8D-818B-096A1558C745}" type="parTrans" cxnId="{8F9FF46A-44DA-4719-974D-2FD6239961EF}">
      <dgm:prSet/>
      <dgm:spPr/>
      <dgm:t>
        <a:bodyPr/>
        <a:lstStyle/>
        <a:p>
          <a:endParaRPr lang="en-GB"/>
        </a:p>
      </dgm:t>
    </dgm:pt>
    <dgm:pt modelId="{E815D50E-C731-4B35-8A9C-0BEFE3E95CBE}" type="sibTrans" cxnId="{8F9FF46A-44DA-4719-974D-2FD6239961EF}">
      <dgm:prSet/>
      <dgm:spPr/>
      <dgm:t>
        <a:bodyPr/>
        <a:lstStyle/>
        <a:p>
          <a:endParaRPr lang="en-GB"/>
        </a:p>
      </dgm:t>
    </dgm:pt>
    <dgm:pt modelId="{90D83F2D-6297-425C-91A9-C5740F311F20}">
      <dgm:prSet phldrT="[Text]"/>
      <dgm:spPr/>
      <dgm:t>
        <a:bodyPr/>
        <a:lstStyle/>
        <a:p>
          <a:r>
            <a:rPr lang="en-GB" b="1" dirty="0">
              <a:latin typeface="Century Gothic" panose="020B0502020202020204" pitchFamily="34" charset="0"/>
            </a:rPr>
            <a:t>Friendship</a:t>
          </a:r>
        </a:p>
      </dgm:t>
    </dgm:pt>
    <dgm:pt modelId="{14107560-1B1D-4B9A-BC3F-E0172130642A}" type="parTrans" cxnId="{B6D90BD9-11DC-478F-9D29-F893240D7684}">
      <dgm:prSet/>
      <dgm:spPr/>
      <dgm:t>
        <a:bodyPr/>
        <a:lstStyle/>
        <a:p>
          <a:endParaRPr lang="en-GB"/>
        </a:p>
      </dgm:t>
    </dgm:pt>
    <dgm:pt modelId="{49D85791-BDAB-4DAD-A163-1B07C038070D}" type="sibTrans" cxnId="{B6D90BD9-11DC-478F-9D29-F893240D7684}">
      <dgm:prSet/>
      <dgm:spPr/>
      <dgm:t>
        <a:bodyPr/>
        <a:lstStyle/>
        <a:p>
          <a:endParaRPr lang="en-GB"/>
        </a:p>
      </dgm:t>
    </dgm:pt>
    <dgm:pt modelId="{249C1965-92D7-4E89-8D14-AE3584814608}">
      <dgm:prSet phldrT="[Text]"/>
      <dgm:spPr/>
      <dgm:t>
        <a:bodyPr/>
        <a:lstStyle/>
        <a:p>
          <a:r>
            <a:rPr lang="en-GB" b="1" dirty="0">
              <a:latin typeface="Century Gothic" panose="020B0502020202020204" pitchFamily="34" charset="0"/>
            </a:rPr>
            <a:t>Special Friendship</a:t>
          </a:r>
        </a:p>
      </dgm:t>
    </dgm:pt>
    <dgm:pt modelId="{EB88BCFB-1A94-4E8E-A5A9-E48B120C9DBF}" type="parTrans" cxnId="{0AECBEE8-1B6D-4FEC-A480-33A3D08076D4}">
      <dgm:prSet/>
      <dgm:spPr/>
      <dgm:t>
        <a:bodyPr/>
        <a:lstStyle/>
        <a:p>
          <a:endParaRPr lang="en-GB"/>
        </a:p>
      </dgm:t>
    </dgm:pt>
    <dgm:pt modelId="{66DFDB22-5560-425F-B5FD-C27D4F9A1AD4}" type="sibTrans" cxnId="{0AECBEE8-1B6D-4FEC-A480-33A3D08076D4}">
      <dgm:prSet/>
      <dgm:spPr/>
      <dgm:t>
        <a:bodyPr/>
        <a:lstStyle/>
        <a:p>
          <a:endParaRPr lang="en-GB"/>
        </a:p>
      </dgm:t>
    </dgm:pt>
    <dgm:pt modelId="{47BF0B98-681E-4928-85BA-F9A9C8373F9B}">
      <dgm:prSet phldrT="[Text]"/>
      <dgm:spPr/>
      <dgm:t>
        <a:bodyPr/>
        <a:lstStyle/>
        <a:p>
          <a:r>
            <a:rPr lang="en-GB" b="1" dirty="0">
              <a:latin typeface="Century Gothic" panose="020B0502020202020204" pitchFamily="34" charset="0"/>
            </a:rPr>
            <a:t>Abuse</a:t>
          </a:r>
        </a:p>
      </dgm:t>
    </dgm:pt>
    <dgm:pt modelId="{3A6136E9-BF16-4EAF-9935-045A68182E32}" type="parTrans" cxnId="{62E7D3B1-BA3A-476E-A175-B2DEE05D58D4}">
      <dgm:prSet/>
      <dgm:spPr/>
      <dgm:t>
        <a:bodyPr/>
        <a:lstStyle/>
        <a:p>
          <a:endParaRPr lang="en-GB"/>
        </a:p>
      </dgm:t>
    </dgm:pt>
    <dgm:pt modelId="{85D0830F-F21F-4C8F-8D4A-F451071FAD0C}" type="sibTrans" cxnId="{62E7D3B1-BA3A-476E-A175-B2DEE05D58D4}">
      <dgm:prSet/>
      <dgm:spPr/>
      <dgm:t>
        <a:bodyPr/>
        <a:lstStyle/>
        <a:p>
          <a:endParaRPr lang="en-GB"/>
        </a:p>
      </dgm:t>
    </dgm:pt>
    <dgm:pt modelId="{FF5149EF-FF5C-4462-9D32-1D7B73E71DD6}" type="pres">
      <dgm:prSet presAssocID="{ADC5355A-4625-47B0-B0DA-518A36F923EB}" presName="Name0" presStyleCnt="0">
        <dgm:presLayoutVars>
          <dgm:chMax val="7"/>
          <dgm:chPref val="7"/>
          <dgm:dir/>
          <dgm:animLvl val="lvl"/>
        </dgm:presLayoutVars>
      </dgm:prSet>
      <dgm:spPr/>
      <dgm:t>
        <a:bodyPr/>
        <a:lstStyle/>
        <a:p>
          <a:endParaRPr lang="en-US"/>
        </a:p>
      </dgm:t>
    </dgm:pt>
    <dgm:pt modelId="{31C86ACC-B048-46BD-83B0-7656F3599DBA}" type="pres">
      <dgm:prSet presAssocID="{0F2F1644-C0FE-4AA3-92BB-5BC199007F79}" presName="Accent1" presStyleCnt="0"/>
      <dgm:spPr/>
    </dgm:pt>
    <dgm:pt modelId="{DFF9B545-8F1E-4F96-8ECE-8AFC53466A03}" type="pres">
      <dgm:prSet presAssocID="{0F2F1644-C0FE-4AA3-92BB-5BC199007F79}" presName="Accent" presStyleLbl="node1" presStyleIdx="0" presStyleCnt="4" custLinFactX="31666" custLinFactNeighborX="100000" custLinFactNeighborY="20114"/>
      <dgm:spPr>
        <a:gradFill rotWithShape="0">
          <a:gsLst>
            <a:gs pos="0">
              <a:srgbClr val="FF0000"/>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pt>
    <dgm:pt modelId="{5CF0B519-C7C1-42C6-B6E1-ABE1E8C72D75}" type="pres">
      <dgm:prSet presAssocID="{0F2F1644-C0FE-4AA3-92BB-5BC199007F79}" presName="Parent1" presStyleLbl="revTx" presStyleIdx="0" presStyleCnt="4" custLinFactX="100000" custLinFactNeighborX="133481" custLinFactNeighborY="73740">
        <dgm:presLayoutVars>
          <dgm:chMax val="1"/>
          <dgm:chPref val="1"/>
          <dgm:bulletEnabled val="1"/>
        </dgm:presLayoutVars>
      </dgm:prSet>
      <dgm:spPr/>
      <dgm:t>
        <a:bodyPr/>
        <a:lstStyle/>
        <a:p>
          <a:endParaRPr lang="en-US"/>
        </a:p>
      </dgm:t>
    </dgm:pt>
    <dgm:pt modelId="{AB4823B2-E0B5-44CE-B11C-13EFE7720DEA}" type="pres">
      <dgm:prSet presAssocID="{90D83F2D-6297-425C-91A9-C5740F311F20}" presName="Accent2" presStyleCnt="0"/>
      <dgm:spPr/>
    </dgm:pt>
    <dgm:pt modelId="{F475147D-EA02-410B-850A-A5965BFA68C0}" type="pres">
      <dgm:prSet presAssocID="{90D83F2D-6297-425C-91A9-C5740F311F20}" presName="Accent" presStyleLbl="node1" presStyleIdx="1" presStyleCnt="4" custLinFactX="30296" custLinFactNeighborX="100000" custLinFactNeighborY="20571"/>
      <dgm:spPr>
        <a:gradFill rotWithShape="0">
          <a:gsLst>
            <a:gs pos="0">
              <a:srgbClr val="00B050"/>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pt>
    <dgm:pt modelId="{CC4ACE63-9C2A-43DD-BD0B-0314B27F1F5E}" type="pres">
      <dgm:prSet presAssocID="{90D83F2D-6297-425C-91A9-C5740F311F20}" presName="Parent2" presStyleLbl="revTx" presStyleIdx="1" presStyleCnt="4" custLinFactX="100000" custLinFactNeighborX="133481" custLinFactNeighborY="73740">
        <dgm:presLayoutVars>
          <dgm:chMax val="1"/>
          <dgm:chPref val="1"/>
          <dgm:bulletEnabled val="1"/>
        </dgm:presLayoutVars>
      </dgm:prSet>
      <dgm:spPr/>
      <dgm:t>
        <a:bodyPr/>
        <a:lstStyle/>
        <a:p>
          <a:endParaRPr lang="en-US"/>
        </a:p>
      </dgm:t>
    </dgm:pt>
    <dgm:pt modelId="{38E1781C-DD71-4EBA-9C3B-E45BAECF586A}" type="pres">
      <dgm:prSet presAssocID="{249C1965-92D7-4E89-8D14-AE3584814608}" presName="Accent3" presStyleCnt="0"/>
      <dgm:spPr/>
    </dgm:pt>
    <dgm:pt modelId="{FC67B706-E30B-4592-AB90-5264FBFF4E5A}" type="pres">
      <dgm:prSet presAssocID="{249C1965-92D7-4E89-8D14-AE3584814608}" presName="Accent" presStyleLbl="node1" presStyleIdx="2" presStyleCnt="4" custLinFactX="30296" custLinFactNeighborX="100000" custLinFactNeighborY="20571"/>
      <dgm:spPr>
        <a:gradFill rotWithShape="0">
          <a:gsLst>
            <a:gs pos="0">
              <a:srgbClr val="FFC000"/>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pt>
    <dgm:pt modelId="{60D3B2B1-6C9C-47F4-9689-31CC7318FA44}" type="pres">
      <dgm:prSet presAssocID="{249C1965-92D7-4E89-8D14-AE3584814608}" presName="Parent3" presStyleLbl="revTx" presStyleIdx="2" presStyleCnt="4" custLinFactX="100000" custLinFactNeighborX="133481" custLinFactNeighborY="73740">
        <dgm:presLayoutVars>
          <dgm:chMax val="1"/>
          <dgm:chPref val="1"/>
          <dgm:bulletEnabled val="1"/>
        </dgm:presLayoutVars>
      </dgm:prSet>
      <dgm:spPr/>
      <dgm:t>
        <a:bodyPr/>
        <a:lstStyle/>
        <a:p>
          <a:endParaRPr lang="en-US"/>
        </a:p>
      </dgm:t>
    </dgm:pt>
    <dgm:pt modelId="{4EE45688-83EB-4F27-AC75-9132A271FFC8}" type="pres">
      <dgm:prSet presAssocID="{47BF0B98-681E-4928-85BA-F9A9C8373F9B}" presName="Accent4" presStyleCnt="0"/>
      <dgm:spPr/>
    </dgm:pt>
    <dgm:pt modelId="{B0CA6209-125D-4E48-A854-6FA380BFE9F2}" type="pres">
      <dgm:prSet presAssocID="{47BF0B98-681E-4928-85BA-F9A9C8373F9B}" presName="Accent" presStyleLbl="node1" presStyleIdx="3" presStyleCnt="4" custLinFactX="51661" custLinFactNeighborX="100000" custLinFactNeighborY="23936"/>
      <dgm:spPr>
        <a:gradFill rotWithShape="0">
          <a:gsLst>
            <a:gs pos="0">
              <a:schemeClr val="tx1"/>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pt>
    <dgm:pt modelId="{944DA7F2-41E5-4667-9682-26C7DFBEBAA8}" type="pres">
      <dgm:prSet presAssocID="{47BF0B98-681E-4928-85BA-F9A9C8373F9B}" presName="Parent4" presStyleLbl="revTx" presStyleIdx="3" presStyleCnt="4" custLinFactX="100000" custLinFactNeighborX="133481" custLinFactNeighborY="73740">
        <dgm:presLayoutVars>
          <dgm:chMax val="1"/>
          <dgm:chPref val="1"/>
          <dgm:bulletEnabled val="1"/>
        </dgm:presLayoutVars>
      </dgm:prSet>
      <dgm:spPr/>
      <dgm:t>
        <a:bodyPr/>
        <a:lstStyle/>
        <a:p>
          <a:endParaRPr lang="en-US"/>
        </a:p>
      </dgm:t>
    </dgm:pt>
  </dgm:ptLst>
  <dgm:cxnLst>
    <dgm:cxn modelId="{2975383C-1D66-4940-A7D6-C1B032EF93D4}" type="presOf" srcId="{47BF0B98-681E-4928-85BA-F9A9C8373F9B}" destId="{944DA7F2-41E5-4667-9682-26C7DFBEBAA8}" srcOrd="0" destOrd="0" presId="urn:microsoft.com/office/officeart/2009/layout/CircleArrowProcess"/>
    <dgm:cxn modelId="{3AD442E2-665A-4EAD-AB50-679C13AD2459}" type="presOf" srcId="{ADC5355A-4625-47B0-B0DA-518A36F923EB}" destId="{FF5149EF-FF5C-4462-9D32-1D7B73E71DD6}" srcOrd="0" destOrd="0" presId="urn:microsoft.com/office/officeart/2009/layout/CircleArrowProcess"/>
    <dgm:cxn modelId="{8737BA23-FB51-4CDE-AE3D-DAAFD9474868}" type="presOf" srcId="{90D83F2D-6297-425C-91A9-C5740F311F20}" destId="{CC4ACE63-9C2A-43DD-BD0B-0314B27F1F5E}" srcOrd="0" destOrd="0" presId="urn:microsoft.com/office/officeart/2009/layout/CircleArrowProcess"/>
    <dgm:cxn modelId="{8F9FF46A-44DA-4719-974D-2FD6239961EF}" srcId="{ADC5355A-4625-47B0-B0DA-518A36F923EB}" destId="{0F2F1644-C0FE-4AA3-92BB-5BC199007F79}" srcOrd="0" destOrd="0" parTransId="{D53BE51B-9BFE-4C8D-818B-096A1558C745}" sibTransId="{E815D50E-C731-4B35-8A9C-0BEFE3E95CBE}"/>
    <dgm:cxn modelId="{74816BD1-4CCD-435B-9905-F4F5AD0AC7A2}" type="presOf" srcId="{249C1965-92D7-4E89-8D14-AE3584814608}" destId="{60D3B2B1-6C9C-47F4-9689-31CC7318FA44}" srcOrd="0" destOrd="0" presId="urn:microsoft.com/office/officeart/2009/layout/CircleArrowProcess"/>
    <dgm:cxn modelId="{62E7D3B1-BA3A-476E-A175-B2DEE05D58D4}" srcId="{ADC5355A-4625-47B0-B0DA-518A36F923EB}" destId="{47BF0B98-681E-4928-85BA-F9A9C8373F9B}" srcOrd="3" destOrd="0" parTransId="{3A6136E9-BF16-4EAF-9935-045A68182E32}" sibTransId="{85D0830F-F21F-4C8F-8D4A-F451071FAD0C}"/>
    <dgm:cxn modelId="{0AECBEE8-1B6D-4FEC-A480-33A3D08076D4}" srcId="{ADC5355A-4625-47B0-B0DA-518A36F923EB}" destId="{249C1965-92D7-4E89-8D14-AE3584814608}" srcOrd="2" destOrd="0" parTransId="{EB88BCFB-1A94-4E8E-A5A9-E48B120C9DBF}" sibTransId="{66DFDB22-5560-425F-B5FD-C27D4F9A1AD4}"/>
    <dgm:cxn modelId="{9AA213B8-E1E5-4EB8-9720-F4499320E4CA}" type="presOf" srcId="{0F2F1644-C0FE-4AA3-92BB-5BC199007F79}" destId="{5CF0B519-C7C1-42C6-B6E1-ABE1E8C72D75}" srcOrd="0" destOrd="0" presId="urn:microsoft.com/office/officeart/2009/layout/CircleArrowProcess"/>
    <dgm:cxn modelId="{B6D90BD9-11DC-478F-9D29-F893240D7684}" srcId="{ADC5355A-4625-47B0-B0DA-518A36F923EB}" destId="{90D83F2D-6297-425C-91A9-C5740F311F20}" srcOrd="1" destOrd="0" parTransId="{14107560-1B1D-4B9A-BC3F-E0172130642A}" sibTransId="{49D85791-BDAB-4DAD-A163-1B07C038070D}"/>
    <dgm:cxn modelId="{51AF0B33-CCFE-4711-8FFD-1D8675E44862}" type="presParOf" srcId="{FF5149EF-FF5C-4462-9D32-1D7B73E71DD6}" destId="{31C86ACC-B048-46BD-83B0-7656F3599DBA}" srcOrd="0" destOrd="0" presId="urn:microsoft.com/office/officeart/2009/layout/CircleArrowProcess"/>
    <dgm:cxn modelId="{C16F78BF-2638-4F72-8B22-3FD39748005D}" type="presParOf" srcId="{31C86ACC-B048-46BD-83B0-7656F3599DBA}" destId="{DFF9B545-8F1E-4F96-8ECE-8AFC53466A03}" srcOrd="0" destOrd="0" presId="urn:microsoft.com/office/officeart/2009/layout/CircleArrowProcess"/>
    <dgm:cxn modelId="{334C122C-6533-4F3C-8180-C0DAE34DE515}" type="presParOf" srcId="{FF5149EF-FF5C-4462-9D32-1D7B73E71DD6}" destId="{5CF0B519-C7C1-42C6-B6E1-ABE1E8C72D75}" srcOrd="1" destOrd="0" presId="urn:microsoft.com/office/officeart/2009/layout/CircleArrowProcess"/>
    <dgm:cxn modelId="{A6CAF669-8D7B-4D02-8433-FEADA6409839}" type="presParOf" srcId="{FF5149EF-FF5C-4462-9D32-1D7B73E71DD6}" destId="{AB4823B2-E0B5-44CE-B11C-13EFE7720DEA}" srcOrd="2" destOrd="0" presId="urn:microsoft.com/office/officeart/2009/layout/CircleArrowProcess"/>
    <dgm:cxn modelId="{096C6E4A-BB24-45FD-ADF5-FAF00FA5350C}" type="presParOf" srcId="{AB4823B2-E0B5-44CE-B11C-13EFE7720DEA}" destId="{F475147D-EA02-410B-850A-A5965BFA68C0}" srcOrd="0" destOrd="0" presId="urn:microsoft.com/office/officeart/2009/layout/CircleArrowProcess"/>
    <dgm:cxn modelId="{1FC91E5A-EE05-4992-ACB6-C935A492C759}" type="presParOf" srcId="{FF5149EF-FF5C-4462-9D32-1D7B73E71DD6}" destId="{CC4ACE63-9C2A-43DD-BD0B-0314B27F1F5E}" srcOrd="3" destOrd="0" presId="urn:microsoft.com/office/officeart/2009/layout/CircleArrowProcess"/>
    <dgm:cxn modelId="{93268912-BA24-4DBC-8552-B9646019B174}" type="presParOf" srcId="{FF5149EF-FF5C-4462-9D32-1D7B73E71DD6}" destId="{38E1781C-DD71-4EBA-9C3B-E45BAECF586A}" srcOrd="4" destOrd="0" presId="urn:microsoft.com/office/officeart/2009/layout/CircleArrowProcess"/>
    <dgm:cxn modelId="{B60A9BA4-101C-4A47-8830-BD938E9AB367}" type="presParOf" srcId="{38E1781C-DD71-4EBA-9C3B-E45BAECF586A}" destId="{FC67B706-E30B-4592-AB90-5264FBFF4E5A}" srcOrd="0" destOrd="0" presId="urn:microsoft.com/office/officeart/2009/layout/CircleArrowProcess"/>
    <dgm:cxn modelId="{1759213D-4D02-4E93-B7A6-144A607F87AB}" type="presParOf" srcId="{FF5149EF-FF5C-4462-9D32-1D7B73E71DD6}" destId="{60D3B2B1-6C9C-47F4-9689-31CC7318FA44}" srcOrd="5" destOrd="0" presId="urn:microsoft.com/office/officeart/2009/layout/CircleArrowProcess"/>
    <dgm:cxn modelId="{9FB42207-CF67-458C-A111-708341C1C9B8}" type="presParOf" srcId="{FF5149EF-FF5C-4462-9D32-1D7B73E71DD6}" destId="{4EE45688-83EB-4F27-AC75-9132A271FFC8}" srcOrd="6" destOrd="0" presId="urn:microsoft.com/office/officeart/2009/layout/CircleArrowProcess"/>
    <dgm:cxn modelId="{661FC6DD-A361-48B9-8F1B-2190F6A8C211}" type="presParOf" srcId="{4EE45688-83EB-4F27-AC75-9132A271FFC8}" destId="{B0CA6209-125D-4E48-A854-6FA380BFE9F2}" srcOrd="0" destOrd="0" presId="urn:microsoft.com/office/officeart/2009/layout/CircleArrowProcess"/>
    <dgm:cxn modelId="{503C6A50-5584-4284-B075-D70FB66B3ACA}" type="presParOf" srcId="{FF5149EF-FF5C-4462-9D32-1D7B73E71DD6}" destId="{944DA7F2-41E5-4667-9682-26C7DFBEBAA8}" srcOrd="7"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B500302-E9E5-4AF1-834B-00BA9DC232CF}" type="doc">
      <dgm:prSet loTypeId="urn:microsoft.com/office/officeart/2005/8/layout/radial3" loCatId="cycle" qsTypeId="urn:microsoft.com/office/officeart/2005/8/quickstyle/3d3" qsCatId="3D" csTypeId="urn:microsoft.com/office/officeart/2005/8/colors/accent6_2" csCatId="accent6" phldr="1"/>
      <dgm:spPr/>
      <dgm:t>
        <a:bodyPr/>
        <a:lstStyle/>
        <a:p>
          <a:endParaRPr lang="en-GB"/>
        </a:p>
      </dgm:t>
    </dgm:pt>
    <dgm:pt modelId="{A9AB2F69-56E3-4079-80C8-61C33E39E3A5}">
      <dgm:prSet phldrT="[Text]"/>
      <dgm:spPr/>
      <dgm:t>
        <a:bodyPr/>
        <a:lstStyle/>
        <a:p>
          <a:r>
            <a:rPr lang="en-GB" dirty="0"/>
            <a:t>Vulnerability Factors</a:t>
          </a:r>
        </a:p>
      </dgm:t>
    </dgm:pt>
    <dgm:pt modelId="{1EA0FEB3-78C1-4FF8-80AE-C9D3D180666E}" type="parTrans" cxnId="{A96AA941-D162-4508-9AF7-D1D9ED518FBC}">
      <dgm:prSet/>
      <dgm:spPr/>
      <dgm:t>
        <a:bodyPr/>
        <a:lstStyle/>
        <a:p>
          <a:endParaRPr lang="en-GB"/>
        </a:p>
      </dgm:t>
    </dgm:pt>
    <dgm:pt modelId="{54DC6EA1-36BB-4DB9-B5BF-0E12BDFD6459}" type="sibTrans" cxnId="{A96AA941-D162-4508-9AF7-D1D9ED518FBC}">
      <dgm:prSet/>
      <dgm:spPr/>
      <dgm:t>
        <a:bodyPr/>
        <a:lstStyle/>
        <a:p>
          <a:endParaRPr lang="en-GB"/>
        </a:p>
      </dgm:t>
    </dgm:pt>
    <dgm:pt modelId="{3A6A2909-1769-41B5-925A-E6C743D45FFE}">
      <dgm:prSet phldrT="[Text]" custT="1"/>
      <dgm:spPr/>
      <dgm:t>
        <a:bodyPr/>
        <a:lstStyle/>
        <a:p>
          <a:r>
            <a:rPr lang="en-GB" sz="1100" b="1" dirty="0">
              <a:latin typeface="Century Gothic" panose="020B0502020202020204" pitchFamily="34" charset="0"/>
            </a:rPr>
            <a:t>Having older boyfriends/girlfriends</a:t>
          </a:r>
          <a:endParaRPr lang="en-GB" sz="1100" dirty="0"/>
        </a:p>
      </dgm:t>
    </dgm:pt>
    <dgm:pt modelId="{6BD70762-ABA3-4487-944F-5938A8756BFE}" type="parTrans" cxnId="{7F821432-9057-4374-9BD3-F0220A158625}">
      <dgm:prSet/>
      <dgm:spPr/>
      <dgm:t>
        <a:bodyPr/>
        <a:lstStyle/>
        <a:p>
          <a:endParaRPr lang="en-GB"/>
        </a:p>
      </dgm:t>
    </dgm:pt>
    <dgm:pt modelId="{F36F0492-CD3C-4C0D-9445-7E6926058C22}" type="sibTrans" cxnId="{7F821432-9057-4374-9BD3-F0220A158625}">
      <dgm:prSet/>
      <dgm:spPr/>
      <dgm:t>
        <a:bodyPr/>
        <a:lstStyle/>
        <a:p>
          <a:endParaRPr lang="en-GB"/>
        </a:p>
      </dgm:t>
    </dgm:pt>
    <dgm:pt modelId="{E3952571-3BC8-41C3-BCEB-E6DAE77A805F}">
      <dgm:prSet phldrT="[Text]" custT="1"/>
      <dgm:spPr/>
      <dgm:t>
        <a:bodyPr/>
        <a:lstStyle/>
        <a:p>
          <a:r>
            <a:rPr lang="en-GB" sz="1100" b="1">
              <a:latin typeface="Century Gothic" panose="020B0502020202020204" pitchFamily="34" charset="0"/>
            </a:rPr>
            <a:t>Poor health and well-being</a:t>
          </a:r>
          <a:endParaRPr lang="en-GB" sz="1100" dirty="0"/>
        </a:p>
      </dgm:t>
    </dgm:pt>
    <dgm:pt modelId="{B05B1CF2-3666-4C19-BC1C-1B6057D5BC17}" type="parTrans" cxnId="{7D9E448D-4FE6-45EC-95D8-421F852BD83A}">
      <dgm:prSet/>
      <dgm:spPr/>
      <dgm:t>
        <a:bodyPr/>
        <a:lstStyle/>
        <a:p>
          <a:endParaRPr lang="en-GB"/>
        </a:p>
      </dgm:t>
    </dgm:pt>
    <dgm:pt modelId="{915A58DE-FED2-4A03-A092-77C22B4C3969}" type="sibTrans" cxnId="{7D9E448D-4FE6-45EC-95D8-421F852BD83A}">
      <dgm:prSet/>
      <dgm:spPr/>
      <dgm:t>
        <a:bodyPr/>
        <a:lstStyle/>
        <a:p>
          <a:endParaRPr lang="en-GB"/>
        </a:p>
      </dgm:t>
    </dgm:pt>
    <dgm:pt modelId="{0C467ABD-4BEE-44A2-890C-AF4B5768B047}">
      <dgm:prSet phldrT="[Text]" custT="1"/>
      <dgm:spPr/>
      <dgm:t>
        <a:bodyPr/>
        <a:lstStyle/>
        <a:p>
          <a:r>
            <a:rPr lang="en-GB" sz="1100" b="1" dirty="0">
              <a:latin typeface="Century Gothic" panose="020B0502020202020204" pitchFamily="34" charset="0"/>
            </a:rPr>
            <a:t>Problematic parenting, lack of or no adult guidance/</a:t>
          </a:r>
        </a:p>
        <a:p>
          <a:r>
            <a:rPr lang="en-GB" sz="1100" b="1" dirty="0">
              <a:latin typeface="Century Gothic" panose="020B0502020202020204" pitchFamily="34" charset="0"/>
            </a:rPr>
            <a:t>supervision</a:t>
          </a:r>
          <a:endParaRPr lang="en-GB" sz="1100" dirty="0"/>
        </a:p>
      </dgm:t>
    </dgm:pt>
    <dgm:pt modelId="{2E43A560-7260-4BE0-9422-D0BE2F3DA3F2}" type="parTrans" cxnId="{4060572B-356F-45BE-836F-95A86AA3CB60}">
      <dgm:prSet/>
      <dgm:spPr/>
      <dgm:t>
        <a:bodyPr/>
        <a:lstStyle/>
        <a:p>
          <a:endParaRPr lang="en-GB"/>
        </a:p>
      </dgm:t>
    </dgm:pt>
    <dgm:pt modelId="{201589D5-6317-4B0B-9AE4-F597542999BF}" type="sibTrans" cxnId="{4060572B-356F-45BE-836F-95A86AA3CB60}">
      <dgm:prSet/>
      <dgm:spPr/>
      <dgm:t>
        <a:bodyPr/>
        <a:lstStyle/>
        <a:p>
          <a:endParaRPr lang="en-GB"/>
        </a:p>
      </dgm:t>
    </dgm:pt>
    <dgm:pt modelId="{727E8D8A-46F4-441C-9208-6BA402C1DB4A}">
      <dgm:prSet custT="1"/>
      <dgm:spPr/>
      <dgm:t>
        <a:bodyPr/>
        <a:lstStyle/>
        <a:p>
          <a:r>
            <a:rPr lang="en-GB" sz="1100" b="1">
              <a:latin typeface="Century Gothic" panose="020B0502020202020204" pitchFamily="34" charset="0"/>
            </a:rPr>
            <a:t>History of abuse and disadvantage</a:t>
          </a:r>
          <a:endParaRPr lang="en-GB" sz="1100" b="1" dirty="0">
            <a:latin typeface="Century Gothic" panose="020B0502020202020204" pitchFamily="34" charset="0"/>
          </a:endParaRPr>
        </a:p>
      </dgm:t>
    </dgm:pt>
    <dgm:pt modelId="{C715CB76-20EA-49A2-A36B-6261A1B32C33}" type="parTrans" cxnId="{27189534-D3FA-4AAD-8022-E20595BA7C5B}">
      <dgm:prSet/>
      <dgm:spPr/>
      <dgm:t>
        <a:bodyPr/>
        <a:lstStyle/>
        <a:p>
          <a:endParaRPr lang="en-GB"/>
        </a:p>
      </dgm:t>
    </dgm:pt>
    <dgm:pt modelId="{D54FAB7A-A7BD-4E0B-98F4-0ADD43C9271C}" type="sibTrans" cxnId="{27189534-D3FA-4AAD-8022-E20595BA7C5B}">
      <dgm:prSet/>
      <dgm:spPr/>
      <dgm:t>
        <a:bodyPr/>
        <a:lstStyle/>
        <a:p>
          <a:endParaRPr lang="en-GB"/>
        </a:p>
      </dgm:t>
    </dgm:pt>
    <dgm:pt modelId="{74BB6DF9-E35A-41B8-8C71-0F2DFA0CB4E1}">
      <dgm:prSet custT="1"/>
      <dgm:spPr/>
      <dgm:t>
        <a:bodyPr/>
        <a:lstStyle/>
        <a:p>
          <a:r>
            <a:rPr lang="en-GB" sz="1100" b="1" dirty="0">
              <a:latin typeface="Century Gothic" panose="020B0502020202020204" pitchFamily="34" charset="0"/>
            </a:rPr>
            <a:t>Experience of bullying</a:t>
          </a:r>
        </a:p>
      </dgm:t>
    </dgm:pt>
    <dgm:pt modelId="{100F5C1B-5E97-46D3-8B46-D570D0A50B77}" type="parTrans" cxnId="{70B69F9A-348C-4E84-9539-E455D0908C2F}">
      <dgm:prSet/>
      <dgm:spPr/>
      <dgm:t>
        <a:bodyPr/>
        <a:lstStyle/>
        <a:p>
          <a:endParaRPr lang="en-GB"/>
        </a:p>
      </dgm:t>
    </dgm:pt>
    <dgm:pt modelId="{79F91083-E540-4036-8AF5-CAA7B9CB080E}" type="sibTrans" cxnId="{70B69F9A-348C-4E84-9539-E455D0908C2F}">
      <dgm:prSet/>
      <dgm:spPr/>
      <dgm:t>
        <a:bodyPr/>
        <a:lstStyle/>
        <a:p>
          <a:endParaRPr lang="en-GB"/>
        </a:p>
      </dgm:t>
    </dgm:pt>
    <dgm:pt modelId="{A2E0A061-E682-49DF-A26F-F75C57B16FDE}">
      <dgm:prSet custT="1"/>
      <dgm:spPr/>
      <dgm:t>
        <a:bodyPr/>
        <a:lstStyle/>
        <a:p>
          <a:r>
            <a:rPr lang="en-GB" sz="1050" b="1" dirty="0">
              <a:latin typeface="Century Gothic" panose="020B0502020202020204" pitchFamily="34" charset="0"/>
            </a:rPr>
            <a:t>Disengagement from Education</a:t>
          </a:r>
        </a:p>
      </dgm:t>
    </dgm:pt>
    <dgm:pt modelId="{84470F95-9459-4D1A-8CF0-B1FB379AAEB2}" type="parTrans" cxnId="{36A4D18A-944E-4772-8539-C0B84AA52689}">
      <dgm:prSet/>
      <dgm:spPr/>
      <dgm:t>
        <a:bodyPr/>
        <a:lstStyle/>
        <a:p>
          <a:endParaRPr lang="en-GB"/>
        </a:p>
      </dgm:t>
    </dgm:pt>
    <dgm:pt modelId="{D3071AA5-568B-40FB-8736-2809BAE2A401}" type="sibTrans" cxnId="{36A4D18A-944E-4772-8539-C0B84AA52689}">
      <dgm:prSet/>
      <dgm:spPr/>
      <dgm:t>
        <a:bodyPr/>
        <a:lstStyle/>
        <a:p>
          <a:endParaRPr lang="en-GB"/>
        </a:p>
      </dgm:t>
    </dgm:pt>
    <dgm:pt modelId="{C10F5F47-8AE8-4FBC-8D11-91A325D9BCF0}">
      <dgm:prSet custT="1"/>
      <dgm:spPr/>
      <dgm:t>
        <a:bodyPr/>
        <a:lstStyle/>
        <a:p>
          <a:r>
            <a:rPr lang="en-GB" sz="1000" b="1" dirty="0">
              <a:latin typeface="Century Gothic" panose="020B0502020202020204" pitchFamily="34" charset="0"/>
            </a:rPr>
            <a:t>Looked after and accommodated</a:t>
          </a:r>
        </a:p>
      </dgm:t>
    </dgm:pt>
    <dgm:pt modelId="{5405097A-08EF-4128-9387-F124D421F4D4}" type="parTrans" cxnId="{38C1AA8D-D436-4489-A693-1939AD550699}">
      <dgm:prSet/>
      <dgm:spPr/>
      <dgm:t>
        <a:bodyPr/>
        <a:lstStyle/>
        <a:p>
          <a:endParaRPr lang="en-GB"/>
        </a:p>
      </dgm:t>
    </dgm:pt>
    <dgm:pt modelId="{82D0FB93-FF6A-42A0-90F1-991F52A41AA3}" type="sibTrans" cxnId="{38C1AA8D-D436-4489-A693-1939AD550699}">
      <dgm:prSet/>
      <dgm:spPr/>
      <dgm:t>
        <a:bodyPr/>
        <a:lstStyle/>
        <a:p>
          <a:endParaRPr lang="en-GB"/>
        </a:p>
      </dgm:t>
    </dgm:pt>
    <dgm:pt modelId="{3173BD7D-11DE-4C30-8077-A179EC53C463}">
      <dgm:prSet custT="1"/>
      <dgm:spPr/>
      <dgm:t>
        <a:bodyPr/>
        <a:lstStyle/>
        <a:p>
          <a:r>
            <a:rPr lang="en-GB" sz="1100" b="1">
              <a:latin typeface="Century Gothic" panose="020B0502020202020204" pitchFamily="34" charset="0"/>
            </a:rPr>
            <a:t>Substance, drug, alcohol misuse</a:t>
          </a:r>
          <a:endParaRPr lang="en-GB" sz="1100" b="1" dirty="0">
            <a:latin typeface="Century Gothic" panose="020B0502020202020204" pitchFamily="34" charset="0"/>
          </a:endParaRPr>
        </a:p>
      </dgm:t>
    </dgm:pt>
    <dgm:pt modelId="{82367A21-4BFF-45E5-B04C-444AB66EF1CD}" type="parTrans" cxnId="{2D213AF3-4B24-41C4-8F53-FD51E3399CBA}">
      <dgm:prSet/>
      <dgm:spPr/>
      <dgm:t>
        <a:bodyPr/>
        <a:lstStyle/>
        <a:p>
          <a:endParaRPr lang="en-GB"/>
        </a:p>
      </dgm:t>
    </dgm:pt>
    <dgm:pt modelId="{9DE5D37B-F996-452B-9003-5C1094817343}" type="sibTrans" cxnId="{2D213AF3-4B24-41C4-8F53-FD51E3399CBA}">
      <dgm:prSet/>
      <dgm:spPr/>
      <dgm:t>
        <a:bodyPr/>
        <a:lstStyle/>
        <a:p>
          <a:endParaRPr lang="en-GB"/>
        </a:p>
      </dgm:t>
    </dgm:pt>
    <dgm:pt modelId="{8E7F000B-D165-444F-A085-407699ABB662}">
      <dgm:prSet custT="1"/>
      <dgm:spPr/>
      <dgm:t>
        <a:bodyPr/>
        <a:lstStyle/>
        <a:p>
          <a:r>
            <a:rPr lang="en-GB" sz="1100" b="1">
              <a:latin typeface="Century Gothic" panose="020B0502020202020204" pitchFamily="34" charset="0"/>
            </a:rPr>
            <a:t>Hanging out in areas know to be risky</a:t>
          </a:r>
          <a:endParaRPr lang="en-GB" sz="1100" b="1" dirty="0">
            <a:latin typeface="Century Gothic" panose="020B0502020202020204" pitchFamily="34" charset="0"/>
          </a:endParaRPr>
        </a:p>
      </dgm:t>
    </dgm:pt>
    <dgm:pt modelId="{3A0F5163-9F70-4E22-B5C0-9E1462F74B5E}" type="parTrans" cxnId="{732E42EC-863B-4957-BAD8-8F7DC223C922}">
      <dgm:prSet/>
      <dgm:spPr/>
      <dgm:t>
        <a:bodyPr/>
        <a:lstStyle/>
        <a:p>
          <a:endParaRPr lang="en-GB"/>
        </a:p>
      </dgm:t>
    </dgm:pt>
    <dgm:pt modelId="{FEC9B0A4-8AD8-4978-8BCC-02B910741C48}" type="sibTrans" cxnId="{732E42EC-863B-4957-BAD8-8F7DC223C922}">
      <dgm:prSet/>
      <dgm:spPr/>
      <dgm:t>
        <a:bodyPr/>
        <a:lstStyle/>
        <a:p>
          <a:endParaRPr lang="en-GB"/>
        </a:p>
      </dgm:t>
    </dgm:pt>
    <dgm:pt modelId="{0790C887-C112-42A3-AF41-DE19B9CB6E32}">
      <dgm:prSet custT="1"/>
      <dgm:spPr/>
      <dgm:t>
        <a:bodyPr/>
        <a:lstStyle/>
        <a:p>
          <a:r>
            <a:rPr lang="en-GB" sz="1100" b="1" dirty="0">
              <a:latin typeface="Century Gothic" panose="020B0502020202020204" pitchFamily="34" charset="0"/>
            </a:rPr>
            <a:t>History of missing episodes</a:t>
          </a:r>
        </a:p>
      </dgm:t>
    </dgm:pt>
    <dgm:pt modelId="{219A148F-C109-4424-8567-10AADFD238C2}" type="parTrans" cxnId="{217C7E8E-C4EA-4E6C-A1F6-D0F8C7979E71}">
      <dgm:prSet/>
      <dgm:spPr/>
      <dgm:t>
        <a:bodyPr/>
        <a:lstStyle/>
        <a:p>
          <a:endParaRPr lang="en-GB"/>
        </a:p>
      </dgm:t>
    </dgm:pt>
    <dgm:pt modelId="{10969C11-3407-49A4-8AE4-1EB15ED5D190}" type="sibTrans" cxnId="{217C7E8E-C4EA-4E6C-A1F6-D0F8C7979E71}">
      <dgm:prSet/>
      <dgm:spPr/>
      <dgm:t>
        <a:bodyPr/>
        <a:lstStyle/>
        <a:p>
          <a:endParaRPr lang="en-GB"/>
        </a:p>
      </dgm:t>
    </dgm:pt>
    <dgm:pt modelId="{51D18AD5-C3BF-41BB-A828-A1953E4997BA}">
      <dgm:prSet custT="1"/>
      <dgm:spPr/>
      <dgm:t>
        <a:bodyPr/>
        <a:lstStyle/>
        <a:p>
          <a:r>
            <a:rPr lang="en-GB" sz="1100" b="1">
              <a:latin typeface="Century Gothic" panose="020B0502020202020204" pitchFamily="34" charset="0"/>
            </a:rPr>
            <a:t>Disrupted family life and violence</a:t>
          </a:r>
          <a:endParaRPr lang="en-GB" sz="1100" b="1" dirty="0">
            <a:latin typeface="Century Gothic" panose="020B0502020202020204" pitchFamily="34" charset="0"/>
          </a:endParaRPr>
        </a:p>
      </dgm:t>
    </dgm:pt>
    <dgm:pt modelId="{9FA36AB3-B4DA-4463-AA30-1337A1027AB1}" type="parTrans" cxnId="{CDAE7FC0-9E50-431A-A0AB-C9D10ABF6694}">
      <dgm:prSet/>
      <dgm:spPr/>
      <dgm:t>
        <a:bodyPr/>
        <a:lstStyle/>
        <a:p>
          <a:endParaRPr lang="en-GB"/>
        </a:p>
      </dgm:t>
    </dgm:pt>
    <dgm:pt modelId="{11140427-5CCA-4104-AC25-F4DE8EA8C012}" type="sibTrans" cxnId="{CDAE7FC0-9E50-431A-A0AB-C9D10ABF6694}">
      <dgm:prSet/>
      <dgm:spPr/>
      <dgm:t>
        <a:bodyPr/>
        <a:lstStyle/>
        <a:p>
          <a:endParaRPr lang="en-GB"/>
        </a:p>
      </dgm:t>
    </dgm:pt>
    <dgm:pt modelId="{1319D425-3326-403B-AE62-B95154789DF2}">
      <dgm:prSet custT="1"/>
      <dgm:spPr/>
      <dgm:t>
        <a:bodyPr/>
        <a:lstStyle/>
        <a:p>
          <a:r>
            <a:rPr lang="en-GB" sz="1100" b="1">
              <a:latin typeface="Century Gothic" panose="020B0502020202020204" pitchFamily="34" charset="0"/>
            </a:rPr>
            <a:t>Associating with other young people involved in exploitation </a:t>
          </a:r>
          <a:endParaRPr lang="en-GB" sz="1100" b="1" dirty="0">
            <a:latin typeface="Century Gothic" panose="020B0502020202020204" pitchFamily="34" charset="0"/>
          </a:endParaRPr>
        </a:p>
      </dgm:t>
    </dgm:pt>
    <dgm:pt modelId="{89492BDE-405A-40B6-ADF9-3451543D1C11}" type="parTrans" cxnId="{93463822-C193-40FA-8257-173F9FE8C0D3}">
      <dgm:prSet/>
      <dgm:spPr/>
      <dgm:t>
        <a:bodyPr/>
        <a:lstStyle/>
        <a:p>
          <a:endParaRPr lang="en-GB"/>
        </a:p>
      </dgm:t>
    </dgm:pt>
    <dgm:pt modelId="{D9FEB896-0E03-4A77-84AE-3E86F04D2FD6}" type="sibTrans" cxnId="{93463822-C193-40FA-8257-173F9FE8C0D3}">
      <dgm:prSet/>
      <dgm:spPr/>
      <dgm:t>
        <a:bodyPr/>
        <a:lstStyle/>
        <a:p>
          <a:endParaRPr lang="en-GB"/>
        </a:p>
      </dgm:t>
    </dgm:pt>
    <dgm:pt modelId="{F94F71FF-BA5A-4DC6-81DD-BFEA5FB168F6}" type="pres">
      <dgm:prSet presAssocID="{6B500302-E9E5-4AF1-834B-00BA9DC232CF}" presName="composite" presStyleCnt="0">
        <dgm:presLayoutVars>
          <dgm:chMax val="1"/>
          <dgm:dir/>
          <dgm:resizeHandles val="exact"/>
        </dgm:presLayoutVars>
      </dgm:prSet>
      <dgm:spPr/>
      <dgm:t>
        <a:bodyPr/>
        <a:lstStyle/>
        <a:p>
          <a:endParaRPr lang="en-US"/>
        </a:p>
      </dgm:t>
    </dgm:pt>
    <dgm:pt modelId="{A0FC248B-B12D-4A9A-95C9-B657B13E235D}" type="pres">
      <dgm:prSet presAssocID="{6B500302-E9E5-4AF1-834B-00BA9DC232CF}" presName="radial" presStyleCnt="0">
        <dgm:presLayoutVars>
          <dgm:animLvl val="ctr"/>
        </dgm:presLayoutVars>
      </dgm:prSet>
      <dgm:spPr/>
    </dgm:pt>
    <dgm:pt modelId="{F4669D76-EFBC-45B0-A140-D100BD403990}" type="pres">
      <dgm:prSet presAssocID="{A9AB2F69-56E3-4079-80C8-61C33E39E3A5}" presName="centerShape" presStyleLbl="vennNode1" presStyleIdx="0" presStyleCnt="13"/>
      <dgm:spPr/>
      <dgm:t>
        <a:bodyPr/>
        <a:lstStyle/>
        <a:p>
          <a:endParaRPr lang="en-US"/>
        </a:p>
      </dgm:t>
    </dgm:pt>
    <dgm:pt modelId="{BFC22ED8-4963-4F5E-B108-37438D2FE141}" type="pres">
      <dgm:prSet presAssocID="{3A6A2909-1769-41B5-925A-E6C743D45FFE}" presName="node" presStyleLbl="vennNode1" presStyleIdx="1" presStyleCnt="13">
        <dgm:presLayoutVars>
          <dgm:bulletEnabled val="1"/>
        </dgm:presLayoutVars>
      </dgm:prSet>
      <dgm:spPr/>
      <dgm:t>
        <a:bodyPr/>
        <a:lstStyle/>
        <a:p>
          <a:endParaRPr lang="en-US"/>
        </a:p>
      </dgm:t>
    </dgm:pt>
    <dgm:pt modelId="{B9A3F1D1-60BB-42E6-8E71-391B710F970C}" type="pres">
      <dgm:prSet presAssocID="{A2E0A061-E682-49DF-A26F-F75C57B16FDE}" presName="node" presStyleLbl="vennNode1" presStyleIdx="2" presStyleCnt="13">
        <dgm:presLayoutVars>
          <dgm:bulletEnabled val="1"/>
        </dgm:presLayoutVars>
      </dgm:prSet>
      <dgm:spPr/>
      <dgm:t>
        <a:bodyPr/>
        <a:lstStyle/>
        <a:p>
          <a:endParaRPr lang="en-US"/>
        </a:p>
      </dgm:t>
    </dgm:pt>
    <dgm:pt modelId="{6D5839B5-7298-46E0-9E45-A793386871DD}" type="pres">
      <dgm:prSet presAssocID="{1319D425-3326-403B-AE62-B95154789DF2}" presName="node" presStyleLbl="vennNode1" presStyleIdx="3" presStyleCnt="13">
        <dgm:presLayoutVars>
          <dgm:bulletEnabled val="1"/>
        </dgm:presLayoutVars>
      </dgm:prSet>
      <dgm:spPr/>
      <dgm:t>
        <a:bodyPr/>
        <a:lstStyle/>
        <a:p>
          <a:endParaRPr lang="en-US"/>
        </a:p>
      </dgm:t>
    </dgm:pt>
    <dgm:pt modelId="{19FF162B-52A4-413E-9DAA-04F492C08AB7}" type="pres">
      <dgm:prSet presAssocID="{51D18AD5-C3BF-41BB-A828-A1953E4997BA}" presName="node" presStyleLbl="vennNode1" presStyleIdx="4" presStyleCnt="13">
        <dgm:presLayoutVars>
          <dgm:bulletEnabled val="1"/>
        </dgm:presLayoutVars>
      </dgm:prSet>
      <dgm:spPr/>
      <dgm:t>
        <a:bodyPr/>
        <a:lstStyle/>
        <a:p>
          <a:endParaRPr lang="en-US"/>
        </a:p>
      </dgm:t>
    </dgm:pt>
    <dgm:pt modelId="{AF38E33C-6C7D-4AD0-8F85-18531440D381}" type="pres">
      <dgm:prSet presAssocID="{0790C887-C112-42A3-AF41-DE19B9CB6E32}" presName="node" presStyleLbl="vennNode1" presStyleIdx="5" presStyleCnt="13">
        <dgm:presLayoutVars>
          <dgm:bulletEnabled val="1"/>
        </dgm:presLayoutVars>
      </dgm:prSet>
      <dgm:spPr/>
      <dgm:t>
        <a:bodyPr/>
        <a:lstStyle/>
        <a:p>
          <a:endParaRPr lang="en-US"/>
        </a:p>
      </dgm:t>
    </dgm:pt>
    <dgm:pt modelId="{40350AB0-A97B-495E-9D05-BE4B4F42E985}" type="pres">
      <dgm:prSet presAssocID="{8E7F000B-D165-444F-A085-407699ABB662}" presName="node" presStyleLbl="vennNode1" presStyleIdx="6" presStyleCnt="13">
        <dgm:presLayoutVars>
          <dgm:bulletEnabled val="1"/>
        </dgm:presLayoutVars>
      </dgm:prSet>
      <dgm:spPr/>
      <dgm:t>
        <a:bodyPr/>
        <a:lstStyle/>
        <a:p>
          <a:endParaRPr lang="en-US"/>
        </a:p>
      </dgm:t>
    </dgm:pt>
    <dgm:pt modelId="{D50E2E07-6DF1-4894-819A-B00DDCFBE8E5}" type="pres">
      <dgm:prSet presAssocID="{3173BD7D-11DE-4C30-8077-A179EC53C463}" presName="node" presStyleLbl="vennNode1" presStyleIdx="7" presStyleCnt="13">
        <dgm:presLayoutVars>
          <dgm:bulletEnabled val="1"/>
        </dgm:presLayoutVars>
      </dgm:prSet>
      <dgm:spPr/>
      <dgm:t>
        <a:bodyPr/>
        <a:lstStyle/>
        <a:p>
          <a:endParaRPr lang="en-US"/>
        </a:p>
      </dgm:t>
    </dgm:pt>
    <dgm:pt modelId="{A83E2FF6-59A2-420D-9784-ECD33318A3A9}" type="pres">
      <dgm:prSet presAssocID="{C10F5F47-8AE8-4FBC-8D11-91A325D9BCF0}" presName="node" presStyleLbl="vennNode1" presStyleIdx="8" presStyleCnt="13">
        <dgm:presLayoutVars>
          <dgm:bulletEnabled val="1"/>
        </dgm:presLayoutVars>
      </dgm:prSet>
      <dgm:spPr/>
      <dgm:t>
        <a:bodyPr/>
        <a:lstStyle/>
        <a:p>
          <a:endParaRPr lang="en-US"/>
        </a:p>
      </dgm:t>
    </dgm:pt>
    <dgm:pt modelId="{AE6C689D-2C8C-4EBE-A368-B132F12D62C9}" type="pres">
      <dgm:prSet presAssocID="{727E8D8A-46F4-441C-9208-6BA402C1DB4A}" presName="node" presStyleLbl="vennNode1" presStyleIdx="9" presStyleCnt="13">
        <dgm:presLayoutVars>
          <dgm:bulletEnabled val="1"/>
        </dgm:presLayoutVars>
      </dgm:prSet>
      <dgm:spPr/>
      <dgm:t>
        <a:bodyPr/>
        <a:lstStyle/>
        <a:p>
          <a:endParaRPr lang="en-US"/>
        </a:p>
      </dgm:t>
    </dgm:pt>
    <dgm:pt modelId="{8BC6CBC1-535E-4C07-B0FB-97FFA75EECE4}" type="pres">
      <dgm:prSet presAssocID="{74BB6DF9-E35A-41B8-8C71-0F2DFA0CB4E1}" presName="node" presStyleLbl="vennNode1" presStyleIdx="10" presStyleCnt="13">
        <dgm:presLayoutVars>
          <dgm:bulletEnabled val="1"/>
        </dgm:presLayoutVars>
      </dgm:prSet>
      <dgm:spPr/>
      <dgm:t>
        <a:bodyPr/>
        <a:lstStyle/>
        <a:p>
          <a:endParaRPr lang="en-US"/>
        </a:p>
      </dgm:t>
    </dgm:pt>
    <dgm:pt modelId="{0239D231-C95E-4720-A78E-2B51CED2CB12}" type="pres">
      <dgm:prSet presAssocID="{E3952571-3BC8-41C3-BCEB-E6DAE77A805F}" presName="node" presStyleLbl="vennNode1" presStyleIdx="11" presStyleCnt="13">
        <dgm:presLayoutVars>
          <dgm:bulletEnabled val="1"/>
        </dgm:presLayoutVars>
      </dgm:prSet>
      <dgm:spPr/>
      <dgm:t>
        <a:bodyPr/>
        <a:lstStyle/>
        <a:p>
          <a:endParaRPr lang="en-US"/>
        </a:p>
      </dgm:t>
    </dgm:pt>
    <dgm:pt modelId="{B7A48538-F5D3-4CA2-AE56-C7AEBAA778F6}" type="pres">
      <dgm:prSet presAssocID="{0C467ABD-4BEE-44A2-890C-AF4B5768B047}" presName="node" presStyleLbl="vennNode1" presStyleIdx="12" presStyleCnt="13">
        <dgm:presLayoutVars>
          <dgm:bulletEnabled val="1"/>
        </dgm:presLayoutVars>
      </dgm:prSet>
      <dgm:spPr/>
      <dgm:t>
        <a:bodyPr/>
        <a:lstStyle/>
        <a:p>
          <a:endParaRPr lang="en-US"/>
        </a:p>
      </dgm:t>
    </dgm:pt>
  </dgm:ptLst>
  <dgm:cxnLst>
    <dgm:cxn modelId="{A5FE8766-AD58-4911-A132-6E6B24C832E0}" type="presOf" srcId="{51D18AD5-C3BF-41BB-A828-A1953E4997BA}" destId="{19FF162B-52A4-413E-9DAA-04F492C08AB7}" srcOrd="0" destOrd="0" presId="urn:microsoft.com/office/officeart/2005/8/layout/radial3"/>
    <dgm:cxn modelId="{A96AA941-D162-4508-9AF7-D1D9ED518FBC}" srcId="{6B500302-E9E5-4AF1-834B-00BA9DC232CF}" destId="{A9AB2F69-56E3-4079-80C8-61C33E39E3A5}" srcOrd="0" destOrd="0" parTransId="{1EA0FEB3-78C1-4FF8-80AE-C9D3D180666E}" sibTransId="{54DC6EA1-36BB-4DB9-B5BF-0E12BDFD6459}"/>
    <dgm:cxn modelId="{76E6C09A-6F67-4C55-941E-F9FC4D3AB94B}" type="presOf" srcId="{0C467ABD-4BEE-44A2-890C-AF4B5768B047}" destId="{B7A48538-F5D3-4CA2-AE56-C7AEBAA778F6}" srcOrd="0" destOrd="0" presId="urn:microsoft.com/office/officeart/2005/8/layout/radial3"/>
    <dgm:cxn modelId="{74B09A44-2B0D-46FE-9304-3004095B0445}" type="presOf" srcId="{0790C887-C112-42A3-AF41-DE19B9CB6E32}" destId="{AF38E33C-6C7D-4AD0-8F85-18531440D381}" srcOrd="0" destOrd="0" presId="urn:microsoft.com/office/officeart/2005/8/layout/radial3"/>
    <dgm:cxn modelId="{27189534-D3FA-4AAD-8022-E20595BA7C5B}" srcId="{A9AB2F69-56E3-4079-80C8-61C33E39E3A5}" destId="{727E8D8A-46F4-441C-9208-6BA402C1DB4A}" srcOrd="8" destOrd="0" parTransId="{C715CB76-20EA-49A2-A36B-6261A1B32C33}" sibTransId="{D54FAB7A-A7BD-4E0B-98F4-0ADD43C9271C}"/>
    <dgm:cxn modelId="{70B69F9A-348C-4E84-9539-E455D0908C2F}" srcId="{A9AB2F69-56E3-4079-80C8-61C33E39E3A5}" destId="{74BB6DF9-E35A-41B8-8C71-0F2DFA0CB4E1}" srcOrd="9" destOrd="0" parTransId="{100F5C1B-5E97-46D3-8B46-D570D0A50B77}" sibTransId="{79F91083-E540-4036-8AF5-CAA7B9CB080E}"/>
    <dgm:cxn modelId="{D26D303E-DFCB-4EF6-863D-83BBB34E4474}" type="presOf" srcId="{6B500302-E9E5-4AF1-834B-00BA9DC232CF}" destId="{F94F71FF-BA5A-4DC6-81DD-BFEA5FB168F6}" srcOrd="0" destOrd="0" presId="urn:microsoft.com/office/officeart/2005/8/layout/radial3"/>
    <dgm:cxn modelId="{732E42EC-863B-4957-BAD8-8F7DC223C922}" srcId="{A9AB2F69-56E3-4079-80C8-61C33E39E3A5}" destId="{8E7F000B-D165-444F-A085-407699ABB662}" srcOrd="5" destOrd="0" parTransId="{3A0F5163-9F70-4E22-B5C0-9E1462F74B5E}" sibTransId="{FEC9B0A4-8AD8-4978-8BCC-02B910741C48}"/>
    <dgm:cxn modelId="{93463822-C193-40FA-8257-173F9FE8C0D3}" srcId="{A9AB2F69-56E3-4079-80C8-61C33E39E3A5}" destId="{1319D425-3326-403B-AE62-B95154789DF2}" srcOrd="2" destOrd="0" parTransId="{89492BDE-405A-40B6-ADF9-3451543D1C11}" sibTransId="{D9FEB896-0E03-4A77-84AE-3E86F04D2FD6}"/>
    <dgm:cxn modelId="{502CE09D-80BA-4706-9F94-13168D0196FF}" type="presOf" srcId="{A9AB2F69-56E3-4079-80C8-61C33E39E3A5}" destId="{F4669D76-EFBC-45B0-A140-D100BD403990}" srcOrd="0" destOrd="0" presId="urn:microsoft.com/office/officeart/2005/8/layout/radial3"/>
    <dgm:cxn modelId="{7D9E448D-4FE6-45EC-95D8-421F852BD83A}" srcId="{A9AB2F69-56E3-4079-80C8-61C33E39E3A5}" destId="{E3952571-3BC8-41C3-BCEB-E6DAE77A805F}" srcOrd="10" destOrd="0" parTransId="{B05B1CF2-3666-4C19-BC1C-1B6057D5BC17}" sibTransId="{915A58DE-FED2-4A03-A092-77C22B4C3969}"/>
    <dgm:cxn modelId="{9D06E6A9-0F3F-4501-A8EB-5F5EA27D4C59}" type="presOf" srcId="{A2E0A061-E682-49DF-A26F-F75C57B16FDE}" destId="{B9A3F1D1-60BB-42E6-8E71-391B710F970C}" srcOrd="0" destOrd="0" presId="urn:microsoft.com/office/officeart/2005/8/layout/radial3"/>
    <dgm:cxn modelId="{CDAE7FC0-9E50-431A-A0AB-C9D10ABF6694}" srcId="{A9AB2F69-56E3-4079-80C8-61C33E39E3A5}" destId="{51D18AD5-C3BF-41BB-A828-A1953E4997BA}" srcOrd="3" destOrd="0" parTransId="{9FA36AB3-B4DA-4463-AA30-1337A1027AB1}" sibTransId="{11140427-5CCA-4104-AC25-F4DE8EA8C012}"/>
    <dgm:cxn modelId="{6BEF0CD1-AD33-4ECF-A3EE-676C5C1319C9}" type="presOf" srcId="{74BB6DF9-E35A-41B8-8C71-0F2DFA0CB4E1}" destId="{8BC6CBC1-535E-4C07-B0FB-97FFA75EECE4}" srcOrd="0" destOrd="0" presId="urn:microsoft.com/office/officeart/2005/8/layout/radial3"/>
    <dgm:cxn modelId="{2D213AF3-4B24-41C4-8F53-FD51E3399CBA}" srcId="{A9AB2F69-56E3-4079-80C8-61C33E39E3A5}" destId="{3173BD7D-11DE-4C30-8077-A179EC53C463}" srcOrd="6" destOrd="0" parTransId="{82367A21-4BFF-45E5-B04C-444AB66EF1CD}" sibTransId="{9DE5D37B-F996-452B-9003-5C1094817343}"/>
    <dgm:cxn modelId="{2B701102-FFC0-45FD-B37F-341E3AD68EAB}" type="presOf" srcId="{1319D425-3326-403B-AE62-B95154789DF2}" destId="{6D5839B5-7298-46E0-9E45-A793386871DD}" srcOrd="0" destOrd="0" presId="urn:microsoft.com/office/officeart/2005/8/layout/radial3"/>
    <dgm:cxn modelId="{36A4D18A-944E-4772-8539-C0B84AA52689}" srcId="{A9AB2F69-56E3-4079-80C8-61C33E39E3A5}" destId="{A2E0A061-E682-49DF-A26F-F75C57B16FDE}" srcOrd="1" destOrd="0" parTransId="{84470F95-9459-4D1A-8CF0-B1FB379AAEB2}" sibTransId="{D3071AA5-568B-40FB-8736-2809BAE2A401}"/>
    <dgm:cxn modelId="{7F821432-9057-4374-9BD3-F0220A158625}" srcId="{A9AB2F69-56E3-4079-80C8-61C33E39E3A5}" destId="{3A6A2909-1769-41B5-925A-E6C743D45FFE}" srcOrd="0" destOrd="0" parTransId="{6BD70762-ABA3-4487-944F-5938A8756BFE}" sibTransId="{F36F0492-CD3C-4C0D-9445-7E6926058C22}"/>
    <dgm:cxn modelId="{16BEF3EA-D7B4-40DE-B49D-0C93A37A5B6F}" type="presOf" srcId="{C10F5F47-8AE8-4FBC-8D11-91A325D9BCF0}" destId="{A83E2FF6-59A2-420D-9784-ECD33318A3A9}" srcOrd="0" destOrd="0" presId="urn:microsoft.com/office/officeart/2005/8/layout/radial3"/>
    <dgm:cxn modelId="{92251C4C-AEFE-4256-8293-F79C247151DD}" type="presOf" srcId="{3173BD7D-11DE-4C30-8077-A179EC53C463}" destId="{D50E2E07-6DF1-4894-819A-B00DDCFBE8E5}" srcOrd="0" destOrd="0" presId="urn:microsoft.com/office/officeart/2005/8/layout/radial3"/>
    <dgm:cxn modelId="{E2464E7E-1BA0-4482-8EE1-CD8DBBB2BBD5}" type="presOf" srcId="{3A6A2909-1769-41B5-925A-E6C743D45FFE}" destId="{BFC22ED8-4963-4F5E-B108-37438D2FE141}" srcOrd="0" destOrd="0" presId="urn:microsoft.com/office/officeart/2005/8/layout/radial3"/>
    <dgm:cxn modelId="{77101615-8819-446A-8879-956BCE359D27}" type="presOf" srcId="{8E7F000B-D165-444F-A085-407699ABB662}" destId="{40350AB0-A97B-495E-9D05-BE4B4F42E985}" srcOrd="0" destOrd="0" presId="urn:microsoft.com/office/officeart/2005/8/layout/radial3"/>
    <dgm:cxn modelId="{217C7E8E-C4EA-4E6C-A1F6-D0F8C7979E71}" srcId="{A9AB2F69-56E3-4079-80C8-61C33E39E3A5}" destId="{0790C887-C112-42A3-AF41-DE19B9CB6E32}" srcOrd="4" destOrd="0" parTransId="{219A148F-C109-4424-8567-10AADFD238C2}" sibTransId="{10969C11-3407-49A4-8AE4-1EB15ED5D190}"/>
    <dgm:cxn modelId="{38C1AA8D-D436-4489-A693-1939AD550699}" srcId="{A9AB2F69-56E3-4079-80C8-61C33E39E3A5}" destId="{C10F5F47-8AE8-4FBC-8D11-91A325D9BCF0}" srcOrd="7" destOrd="0" parTransId="{5405097A-08EF-4128-9387-F124D421F4D4}" sibTransId="{82D0FB93-FF6A-42A0-90F1-991F52A41AA3}"/>
    <dgm:cxn modelId="{98CF3F27-7DF6-4E19-8E66-ADB600149E1D}" type="presOf" srcId="{E3952571-3BC8-41C3-BCEB-E6DAE77A805F}" destId="{0239D231-C95E-4720-A78E-2B51CED2CB12}" srcOrd="0" destOrd="0" presId="urn:microsoft.com/office/officeart/2005/8/layout/radial3"/>
    <dgm:cxn modelId="{8B0BB2AF-A9C1-408C-9A06-AAC90BC3BDA9}" type="presOf" srcId="{727E8D8A-46F4-441C-9208-6BA402C1DB4A}" destId="{AE6C689D-2C8C-4EBE-A368-B132F12D62C9}" srcOrd="0" destOrd="0" presId="urn:microsoft.com/office/officeart/2005/8/layout/radial3"/>
    <dgm:cxn modelId="{4060572B-356F-45BE-836F-95A86AA3CB60}" srcId="{A9AB2F69-56E3-4079-80C8-61C33E39E3A5}" destId="{0C467ABD-4BEE-44A2-890C-AF4B5768B047}" srcOrd="11" destOrd="0" parTransId="{2E43A560-7260-4BE0-9422-D0BE2F3DA3F2}" sibTransId="{201589D5-6317-4B0B-9AE4-F597542999BF}"/>
    <dgm:cxn modelId="{87C81E56-3E1C-4087-89E8-2F499950038C}" type="presParOf" srcId="{F94F71FF-BA5A-4DC6-81DD-BFEA5FB168F6}" destId="{A0FC248B-B12D-4A9A-95C9-B657B13E235D}" srcOrd="0" destOrd="0" presId="urn:microsoft.com/office/officeart/2005/8/layout/radial3"/>
    <dgm:cxn modelId="{273DD403-0E8E-4F15-B8A5-8517D77F2DF1}" type="presParOf" srcId="{A0FC248B-B12D-4A9A-95C9-B657B13E235D}" destId="{F4669D76-EFBC-45B0-A140-D100BD403990}" srcOrd="0" destOrd="0" presId="urn:microsoft.com/office/officeart/2005/8/layout/radial3"/>
    <dgm:cxn modelId="{F34EC8E1-1E65-41B1-8EBE-DA532A694AA3}" type="presParOf" srcId="{A0FC248B-B12D-4A9A-95C9-B657B13E235D}" destId="{BFC22ED8-4963-4F5E-B108-37438D2FE141}" srcOrd="1" destOrd="0" presId="urn:microsoft.com/office/officeart/2005/8/layout/radial3"/>
    <dgm:cxn modelId="{35C77AC7-9061-4151-990A-882D44704D25}" type="presParOf" srcId="{A0FC248B-B12D-4A9A-95C9-B657B13E235D}" destId="{B9A3F1D1-60BB-42E6-8E71-391B710F970C}" srcOrd="2" destOrd="0" presId="urn:microsoft.com/office/officeart/2005/8/layout/radial3"/>
    <dgm:cxn modelId="{6BCDA09C-2BD0-45EE-B5C1-AE12F6B8A2F7}" type="presParOf" srcId="{A0FC248B-B12D-4A9A-95C9-B657B13E235D}" destId="{6D5839B5-7298-46E0-9E45-A793386871DD}" srcOrd="3" destOrd="0" presId="urn:microsoft.com/office/officeart/2005/8/layout/radial3"/>
    <dgm:cxn modelId="{C80E7F08-ABA2-4BC5-B144-92FE55FB390B}" type="presParOf" srcId="{A0FC248B-B12D-4A9A-95C9-B657B13E235D}" destId="{19FF162B-52A4-413E-9DAA-04F492C08AB7}" srcOrd="4" destOrd="0" presId="urn:microsoft.com/office/officeart/2005/8/layout/radial3"/>
    <dgm:cxn modelId="{EBA6E1A3-3700-4493-90B9-9E171ABA82B1}" type="presParOf" srcId="{A0FC248B-B12D-4A9A-95C9-B657B13E235D}" destId="{AF38E33C-6C7D-4AD0-8F85-18531440D381}" srcOrd="5" destOrd="0" presId="urn:microsoft.com/office/officeart/2005/8/layout/radial3"/>
    <dgm:cxn modelId="{2F03F557-33E7-4877-A7FB-7921D9EF3C71}" type="presParOf" srcId="{A0FC248B-B12D-4A9A-95C9-B657B13E235D}" destId="{40350AB0-A97B-495E-9D05-BE4B4F42E985}" srcOrd="6" destOrd="0" presId="urn:microsoft.com/office/officeart/2005/8/layout/radial3"/>
    <dgm:cxn modelId="{6458941C-EC13-4482-978C-1F22F4675986}" type="presParOf" srcId="{A0FC248B-B12D-4A9A-95C9-B657B13E235D}" destId="{D50E2E07-6DF1-4894-819A-B00DDCFBE8E5}" srcOrd="7" destOrd="0" presId="urn:microsoft.com/office/officeart/2005/8/layout/radial3"/>
    <dgm:cxn modelId="{5C81C2C3-F83C-479E-B887-57706BD330AC}" type="presParOf" srcId="{A0FC248B-B12D-4A9A-95C9-B657B13E235D}" destId="{A83E2FF6-59A2-420D-9784-ECD33318A3A9}" srcOrd="8" destOrd="0" presId="urn:microsoft.com/office/officeart/2005/8/layout/radial3"/>
    <dgm:cxn modelId="{D4F74B44-057D-4F44-A49E-A338FAE2567C}" type="presParOf" srcId="{A0FC248B-B12D-4A9A-95C9-B657B13E235D}" destId="{AE6C689D-2C8C-4EBE-A368-B132F12D62C9}" srcOrd="9" destOrd="0" presId="urn:microsoft.com/office/officeart/2005/8/layout/radial3"/>
    <dgm:cxn modelId="{4223B246-4A59-4FCC-B98F-1AFDA77E116F}" type="presParOf" srcId="{A0FC248B-B12D-4A9A-95C9-B657B13E235D}" destId="{8BC6CBC1-535E-4C07-B0FB-97FFA75EECE4}" srcOrd="10" destOrd="0" presId="urn:microsoft.com/office/officeart/2005/8/layout/radial3"/>
    <dgm:cxn modelId="{817F020C-887C-4D4D-ADE2-DD24B30AD1C8}" type="presParOf" srcId="{A0FC248B-B12D-4A9A-95C9-B657B13E235D}" destId="{0239D231-C95E-4720-A78E-2B51CED2CB12}" srcOrd="11" destOrd="0" presId="urn:microsoft.com/office/officeart/2005/8/layout/radial3"/>
    <dgm:cxn modelId="{8EA56D01-4B4F-4DB8-8930-5824009FCFBD}" type="presParOf" srcId="{A0FC248B-B12D-4A9A-95C9-B657B13E235D}" destId="{B7A48538-F5D3-4CA2-AE56-C7AEBAA778F6}" srcOrd="12"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B500302-E9E5-4AF1-834B-00BA9DC232CF}" type="doc">
      <dgm:prSet loTypeId="urn:microsoft.com/office/officeart/2005/8/layout/radial3" loCatId="cycle" qsTypeId="urn:microsoft.com/office/officeart/2005/8/quickstyle/3d3" qsCatId="3D" csTypeId="urn:microsoft.com/office/officeart/2005/8/colors/accent6_2" csCatId="accent6" phldr="1"/>
      <dgm:spPr/>
      <dgm:t>
        <a:bodyPr/>
        <a:lstStyle/>
        <a:p>
          <a:endParaRPr lang="en-GB"/>
        </a:p>
      </dgm:t>
    </dgm:pt>
    <dgm:pt modelId="{A9AB2F69-56E3-4079-80C8-61C33E39E3A5}">
      <dgm:prSet phldrT="[Text]"/>
      <dgm:spPr/>
      <dgm:t>
        <a:bodyPr/>
        <a:lstStyle/>
        <a:p>
          <a:r>
            <a:rPr lang="en-GB" dirty="0"/>
            <a:t>Risk Indicators – Know the Signs</a:t>
          </a:r>
        </a:p>
      </dgm:t>
    </dgm:pt>
    <dgm:pt modelId="{1EA0FEB3-78C1-4FF8-80AE-C9D3D180666E}" type="parTrans" cxnId="{A96AA941-D162-4508-9AF7-D1D9ED518FBC}">
      <dgm:prSet/>
      <dgm:spPr/>
      <dgm:t>
        <a:bodyPr/>
        <a:lstStyle/>
        <a:p>
          <a:endParaRPr lang="en-GB"/>
        </a:p>
      </dgm:t>
    </dgm:pt>
    <dgm:pt modelId="{54DC6EA1-36BB-4DB9-B5BF-0E12BDFD6459}" type="sibTrans" cxnId="{A96AA941-D162-4508-9AF7-D1D9ED518FBC}">
      <dgm:prSet/>
      <dgm:spPr/>
      <dgm:t>
        <a:bodyPr/>
        <a:lstStyle/>
        <a:p>
          <a:endParaRPr lang="en-GB"/>
        </a:p>
      </dgm:t>
    </dgm:pt>
    <dgm:pt modelId="{3A6A2909-1769-41B5-925A-E6C743D45FFE}">
      <dgm:prSet phldrT="[Text]" custT="1"/>
      <dgm:spPr/>
      <dgm:t>
        <a:bodyPr/>
        <a:lstStyle/>
        <a:p>
          <a:r>
            <a:rPr lang="en-GB" sz="1200" b="1" dirty="0">
              <a:solidFill>
                <a:schemeClr val="tx1"/>
              </a:solidFill>
              <a:latin typeface="Century Gothic" panose="020B0502020202020204" pitchFamily="34" charset="0"/>
            </a:rPr>
            <a:t>Staying out late/missing episodes</a:t>
          </a:r>
          <a:endParaRPr lang="en-GB" sz="1200" dirty="0">
            <a:solidFill>
              <a:schemeClr val="tx1"/>
            </a:solidFill>
          </a:endParaRPr>
        </a:p>
      </dgm:t>
    </dgm:pt>
    <dgm:pt modelId="{6BD70762-ABA3-4487-944F-5938A8756BFE}" type="parTrans" cxnId="{7F821432-9057-4374-9BD3-F0220A158625}">
      <dgm:prSet/>
      <dgm:spPr/>
      <dgm:t>
        <a:bodyPr/>
        <a:lstStyle/>
        <a:p>
          <a:endParaRPr lang="en-GB"/>
        </a:p>
      </dgm:t>
    </dgm:pt>
    <dgm:pt modelId="{F36F0492-CD3C-4C0D-9445-7E6926058C22}" type="sibTrans" cxnId="{7F821432-9057-4374-9BD3-F0220A158625}">
      <dgm:prSet/>
      <dgm:spPr/>
      <dgm:t>
        <a:bodyPr/>
        <a:lstStyle/>
        <a:p>
          <a:endParaRPr lang="en-GB"/>
        </a:p>
      </dgm:t>
    </dgm:pt>
    <dgm:pt modelId="{43FEE034-6D36-4813-A0D5-FA191D4638D7}">
      <dgm:prSet custT="1"/>
      <dgm:spPr/>
      <dgm:t>
        <a:bodyPr/>
        <a:lstStyle/>
        <a:p>
          <a:r>
            <a:rPr lang="en-GB" sz="1200" b="1" dirty="0">
              <a:solidFill>
                <a:schemeClr val="tx1"/>
              </a:solidFill>
              <a:latin typeface="Century Gothic" panose="020B0502020202020204" pitchFamily="34" charset="0"/>
            </a:rPr>
            <a:t>Multiple callers</a:t>
          </a:r>
        </a:p>
      </dgm:t>
    </dgm:pt>
    <dgm:pt modelId="{0D308E21-9A1F-456F-A5C3-FFC59567E559}" type="parTrans" cxnId="{90416028-6FFB-48E5-8FCC-B64A8D0683E7}">
      <dgm:prSet/>
      <dgm:spPr/>
      <dgm:t>
        <a:bodyPr/>
        <a:lstStyle/>
        <a:p>
          <a:endParaRPr lang="en-GB"/>
        </a:p>
      </dgm:t>
    </dgm:pt>
    <dgm:pt modelId="{C51175EE-6B6F-4D7E-98DA-F7B637701521}" type="sibTrans" cxnId="{90416028-6FFB-48E5-8FCC-B64A8D0683E7}">
      <dgm:prSet/>
      <dgm:spPr/>
      <dgm:t>
        <a:bodyPr/>
        <a:lstStyle/>
        <a:p>
          <a:endParaRPr lang="en-GB"/>
        </a:p>
      </dgm:t>
    </dgm:pt>
    <dgm:pt modelId="{55D8B9D0-7AEE-4EF4-B6D4-A1921CA37498}">
      <dgm:prSet custT="1"/>
      <dgm:spPr/>
      <dgm:t>
        <a:bodyPr/>
        <a:lstStyle/>
        <a:p>
          <a:r>
            <a:rPr lang="en-GB" sz="1200" b="1" dirty="0">
              <a:solidFill>
                <a:schemeClr val="tx1"/>
              </a:solidFill>
              <a:latin typeface="Century Gothic" panose="020B0502020202020204" pitchFamily="34" charset="0"/>
            </a:rPr>
            <a:t>High number of sexual partners</a:t>
          </a:r>
        </a:p>
      </dgm:t>
    </dgm:pt>
    <dgm:pt modelId="{0C099F98-4593-414A-8217-D4F7EE76D81F}" type="parTrans" cxnId="{91540F0F-7BE1-4289-A41F-B52F51A77E30}">
      <dgm:prSet/>
      <dgm:spPr/>
      <dgm:t>
        <a:bodyPr/>
        <a:lstStyle/>
        <a:p>
          <a:endParaRPr lang="en-GB"/>
        </a:p>
      </dgm:t>
    </dgm:pt>
    <dgm:pt modelId="{9BFB432C-57A0-48CD-8738-48315070DD99}" type="sibTrans" cxnId="{91540F0F-7BE1-4289-A41F-B52F51A77E30}">
      <dgm:prSet/>
      <dgm:spPr/>
      <dgm:t>
        <a:bodyPr/>
        <a:lstStyle/>
        <a:p>
          <a:endParaRPr lang="en-GB"/>
        </a:p>
      </dgm:t>
    </dgm:pt>
    <dgm:pt modelId="{59A76D48-6369-4973-BBF0-7DC04B9525A9}">
      <dgm:prSet/>
      <dgm:spPr/>
      <dgm:t>
        <a:bodyPr/>
        <a:lstStyle/>
        <a:p>
          <a:endParaRPr lang="en-GB"/>
        </a:p>
      </dgm:t>
    </dgm:pt>
    <dgm:pt modelId="{A8823613-3345-4469-B1AE-FC283E56088E}" type="parTrans" cxnId="{C3BCEB19-0146-4946-94AE-64747B4B7B1C}">
      <dgm:prSet/>
      <dgm:spPr/>
      <dgm:t>
        <a:bodyPr/>
        <a:lstStyle/>
        <a:p>
          <a:endParaRPr lang="en-GB"/>
        </a:p>
      </dgm:t>
    </dgm:pt>
    <dgm:pt modelId="{AFFE60E2-5086-432E-921D-AFE859302698}" type="sibTrans" cxnId="{C3BCEB19-0146-4946-94AE-64747B4B7B1C}">
      <dgm:prSet/>
      <dgm:spPr/>
      <dgm:t>
        <a:bodyPr/>
        <a:lstStyle/>
        <a:p>
          <a:endParaRPr lang="en-GB"/>
        </a:p>
      </dgm:t>
    </dgm:pt>
    <dgm:pt modelId="{CEEBCF6B-E781-49FB-8062-CE109D0844BF}">
      <dgm:prSet custT="1"/>
      <dgm:spPr/>
      <dgm:t>
        <a:bodyPr/>
        <a:lstStyle/>
        <a:p>
          <a:r>
            <a:rPr lang="en-GB" sz="1200" b="1" dirty="0">
              <a:solidFill>
                <a:schemeClr val="tx1"/>
              </a:solidFill>
              <a:latin typeface="Century Gothic" panose="020B0502020202020204" pitchFamily="34" charset="0"/>
            </a:rPr>
            <a:t>Unexplained amounts of money/gifts</a:t>
          </a:r>
        </a:p>
      </dgm:t>
    </dgm:pt>
    <dgm:pt modelId="{38E96FDB-882A-46A3-B9F9-DAB54859584C}" type="parTrans" cxnId="{5F114B1F-2FBD-414C-85E0-319F3D00998E}">
      <dgm:prSet/>
      <dgm:spPr/>
      <dgm:t>
        <a:bodyPr/>
        <a:lstStyle/>
        <a:p>
          <a:endParaRPr lang="en-GB"/>
        </a:p>
      </dgm:t>
    </dgm:pt>
    <dgm:pt modelId="{A5730D56-69F6-4058-9F75-D52B3D527DC2}" type="sibTrans" cxnId="{5F114B1F-2FBD-414C-85E0-319F3D00998E}">
      <dgm:prSet/>
      <dgm:spPr/>
      <dgm:t>
        <a:bodyPr/>
        <a:lstStyle/>
        <a:p>
          <a:endParaRPr lang="en-GB"/>
        </a:p>
      </dgm:t>
    </dgm:pt>
    <dgm:pt modelId="{504F45B9-6A2E-462A-A414-F81C42C0A198}">
      <dgm:prSet custT="1"/>
      <dgm:spPr/>
      <dgm:t>
        <a:bodyPr/>
        <a:lstStyle/>
        <a:p>
          <a:r>
            <a:rPr lang="en-GB" sz="1200" b="1" dirty="0">
              <a:solidFill>
                <a:schemeClr val="tx1"/>
              </a:solidFill>
              <a:latin typeface="Century Gothic" panose="020B0502020202020204" pitchFamily="34" charset="0"/>
            </a:rPr>
            <a:t>Use of mobile phones</a:t>
          </a:r>
        </a:p>
      </dgm:t>
    </dgm:pt>
    <dgm:pt modelId="{85B4C2CA-B2D3-4292-AAA1-1252968FBF3D}" type="parTrans" cxnId="{9DBBE0A0-B6C3-4C68-9C00-A4ED6942AD62}">
      <dgm:prSet/>
      <dgm:spPr/>
      <dgm:t>
        <a:bodyPr/>
        <a:lstStyle/>
        <a:p>
          <a:endParaRPr lang="en-GB"/>
        </a:p>
      </dgm:t>
    </dgm:pt>
    <dgm:pt modelId="{55FE26B4-A74D-4C6D-B659-6755AD5DFC36}" type="sibTrans" cxnId="{9DBBE0A0-B6C3-4C68-9C00-A4ED6942AD62}">
      <dgm:prSet/>
      <dgm:spPr/>
      <dgm:t>
        <a:bodyPr/>
        <a:lstStyle/>
        <a:p>
          <a:endParaRPr lang="en-GB"/>
        </a:p>
      </dgm:t>
    </dgm:pt>
    <dgm:pt modelId="{A4DFD2CE-25AA-48F6-B424-F8E7E0CE4E8B}">
      <dgm:prSet custT="1"/>
      <dgm:spPr/>
      <dgm:t>
        <a:bodyPr/>
        <a:lstStyle/>
        <a:p>
          <a:r>
            <a:rPr lang="en-GB" sz="1200" b="1" dirty="0">
              <a:solidFill>
                <a:schemeClr val="tx1"/>
              </a:solidFill>
              <a:latin typeface="Century Gothic" panose="020B0502020202020204" pitchFamily="34" charset="0"/>
            </a:rPr>
            <a:t>Expressions of despair</a:t>
          </a:r>
        </a:p>
      </dgm:t>
    </dgm:pt>
    <dgm:pt modelId="{3B708A4E-84B1-4A2D-B839-B11E0DBF1BD2}" type="parTrans" cxnId="{3C967B76-84FA-4A99-B44E-02157395A667}">
      <dgm:prSet/>
      <dgm:spPr/>
      <dgm:t>
        <a:bodyPr/>
        <a:lstStyle/>
        <a:p>
          <a:endParaRPr lang="en-GB"/>
        </a:p>
      </dgm:t>
    </dgm:pt>
    <dgm:pt modelId="{DDF00751-5BF3-46CC-8493-E161871D7747}" type="sibTrans" cxnId="{3C967B76-84FA-4A99-B44E-02157395A667}">
      <dgm:prSet/>
      <dgm:spPr/>
      <dgm:t>
        <a:bodyPr/>
        <a:lstStyle/>
        <a:p>
          <a:endParaRPr lang="en-GB"/>
        </a:p>
      </dgm:t>
    </dgm:pt>
    <dgm:pt modelId="{699EB01B-3737-4B0E-949B-55E808AE5C4B}">
      <dgm:prSet custT="1"/>
      <dgm:spPr/>
      <dgm:t>
        <a:bodyPr/>
        <a:lstStyle/>
        <a:p>
          <a:r>
            <a:rPr lang="en-GB" sz="1200" b="1" dirty="0">
              <a:solidFill>
                <a:schemeClr val="tx1"/>
              </a:solidFill>
              <a:latin typeface="Century Gothic" panose="020B0502020202020204" pitchFamily="34" charset="0"/>
            </a:rPr>
            <a:t>Disclosure followed by withdrawal allegation</a:t>
          </a:r>
        </a:p>
      </dgm:t>
    </dgm:pt>
    <dgm:pt modelId="{2A5A6565-04BB-45AC-895D-34F911F96ABD}" type="parTrans" cxnId="{BDE68F7D-B1E5-4D6B-BD3C-763DD5CA6785}">
      <dgm:prSet/>
      <dgm:spPr/>
      <dgm:t>
        <a:bodyPr/>
        <a:lstStyle/>
        <a:p>
          <a:endParaRPr lang="en-GB"/>
        </a:p>
      </dgm:t>
    </dgm:pt>
    <dgm:pt modelId="{2E4BE388-271A-462B-9728-CD704E9FA220}" type="sibTrans" cxnId="{BDE68F7D-B1E5-4D6B-BD3C-763DD5CA6785}">
      <dgm:prSet/>
      <dgm:spPr/>
      <dgm:t>
        <a:bodyPr/>
        <a:lstStyle/>
        <a:p>
          <a:endParaRPr lang="en-GB"/>
        </a:p>
      </dgm:t>
    </dgm:pt>
    <dgm:pt modelId="{1CDF21A6-0FB8-43D4-83C4-9371A61DB9F9}">
      <dgm:prSet custT="1"/>
      <dgm:spPr/>
      <dgm:t>
        <a:bodyPr/>
        <a:lstStyle/>
        <a:p>
          <a:r>
            <a:rPr lang="en-GB" sz="1050" b="1" dirty="0">
              <a:solidFill>
                <a:schemeClr val="tx1"/>
              </a:solidFill>
              <a:latin typeface="Century Gothic" panose="020B0502020202020204" pitchFamily="34" charset="0"/>
            </a:rPr>
            <a:t>Living independently at a young age</a:t>
          </a:r>
        </a:p>
      </dgm:t>
    </dgm:pt>
    <dgm:pt modelId="{ECE532D8-94FE-44C6-9417-5381CAA8216B}" type="parTrans" cxnId="{0AA56358-806F-41BB-8244-400F4BB484FB}">
      <dgm:prSet/>
      <dgm:spPr/>
      <dgm:t>
        <a:bodyPr/>
        <a:lstStyle/>
        <a:p>
          <a:endParaRPr lang="en-GB"/>
        </a:p>
      </dgm:t>
    </dgm:pt>
    <dgm:pt modelId="{D399F00E-F082-49D9-989F-FFE3AE9486CF}" type="sibTrans" cxnId="{0AA56358-806F-41BB-8244-400F4BB484FB}">
      <dgm:prSet/>
      <dgm:spPr/>
      <dgm:t>
        <a:bodyPr/>
        <a:lstStyle/>
        <a:p>
          <a:endParaRPr lang="en-GB"/>
        </a:p>
      </dgm:t>
    </dgm:pt>
    <dgm:pt modelId="{1976BBCF-1518-400D-B907-1ABF8510CFC4}">
      <dgm:prSet custT="1"/>
      <dgm:spPr/>
      <dgm:t>
        <a:bodyPr/>
        <a:lstStyle/>
        <a:p>
          <a:r>
            <a:rPr lang="en-GB" sz="1200" b="1" dirty="0">
              <a:solidFill>
                <a:schemeClr val="tx1"/>
              </a:solidFill>
              <a:latin typeface="Century Gothic" panose="020B0502020202020204" pitchFamily="34" charset="0"/>
            </a:rPr>
            <a:t>Peers involved in CSE</a:t>
          </a:r>
        </a:p>
      </dgm:t>
    </dgm:pt>
    <dgm:pt modelId="{E48BEAA5-0F65-4B71-BAD3-27D32DEA6601}" type="parTrans" cxnId="{04872ACD-AC37-468B-8D84-BEB6DF2DE06A}">
      <dgm:prSet/>
      <dgm:spPr/>
      <dgm:t>
        <a:bodyPr/>
        <a:lstStyle/>
        <a:p>
          <a:endParaRPr lang="en-GB"/>
        </a:p>
      </dgm:t>
    </dgm:pt>
    <dgm:pt modelId="{46CA12BC-F997-45BF-8567-E07560DB796F}" type="sibTrans" cxnId="{04872ACD-AC37-468B-8D84-BEB6DF2DE06A}">
      <dgm:prSet/>
      <dgm:spPr/>
      <dgm:t>
        <a:bodyPr/>
        <a:lstStyle/>
        <a:p>
          <a:endParaRPr lang="en-GB"/>
        </a:p>
      </dgm:t>
    </dgm:pt>
    <dgm:pt modelId="{3ADFDB80-C33F-4518-94AF-5608DBCA2976}">
      <dgm:prSet custT="1"/>
      <dgm:spPr/>
      <dgm:t>
        <a:bodyPr/>
        <a:lstStyle/>
        <a:p>
          <a:r>
            <a:rPr lang="en-GB" sz="1200" b="1" dirty="0">
              <a:solidFill>
                <a:schemeClr val="tx1"/>
              </a:solidFill>
              <a:latin typeface="Century Gothic" panose="020B0502020202020204" pitchFamily="34" charset="0"/>
            </a:rPr>
            <a:t>Substance, drug, alcohol misuse</a:t>
          </a:r>
        </a:p>
      </dgm:t>
    </dgm:pt>
    <dgm:pt modelId="{D9E696B5-020E-41F8-AFFD-FD18FB175F5C}" type="parTrans" cxnId="{761AF7B7-1A27-4F48-9B04-6E943383E067}">
      <dgm:prSet/>
      <dgm:spPr/>
      <dgm:t>
        <a:bodyPr/>
        <a:lstStyle/>
        <a:p>
          <a:endParaRPr lang="en-GB"/>
        </a:p>
      </dgm:t>
    </dgm:pt>
    <dgm:pt modelId="{0011B683-4F88-477A-9001-5C47226434BA}" type="sibTrans" cxnId="{761AF7B7-1A27-4F48-9B04-6E943383E067}">
      <dgm:prSet/>
      <dgm:spPr/>
      <dgm:t>
        <a:bodyPr/>
        <a:lstStyle/>
        <a:p>
          <a:endParaRPr lang="en-GB"/>
        </a:p>
      </dgm:t>
    </dgm:pt>
    <dgm:pt modelId="{FF2481F1-5694-4944-9E71-12FDB753F561}">
      <dgm:prSet custT="1"/>
      <dgm:spPr/>
      <dgm:t>
        <a:bodyPr/>
        <a:lstStyle/>
        <a:p>
          <a:r>
            <a:rPr lang="en-GB" sz="1200" b="1" dirty="0">
              <a:solidFill>
                <a:schemeClr val="tx1"/>
              </a:solidFill>
              <a:latin typeface="Century Gothic" panose="020B0502020202020204" pitchFamily="34" charset="0"/>
            </a:rPr>
            <a:t>Use of the internet that causes concern</a:t>
          </a:r>
        </a:p>
      </dgm:t>
    </dgm:pt>
    <dgm:pt modelId="{748DA6E8-052A-4E80-9A53-343B279CF440}" type="parTrans" cxnId="{9C8E73FF-4033-4C0F-BB2B-5FDC68FB77BF}">
      <dgm:prSet/>
      <dgm:spPr/>
      <dgm:t>
        <a:bodyPr/>
        <a:lstStyle/>
        <a:p>
          <a:endParaRPr lang="en-GB"/>
        </a:p>
      </dgm:t>
    </dgm:pt>
    <dgm:pt modelId="{90815050-167F-47F8-B83D-5FF79043238B}" type="sibTrans" cxnId="{9C8E73FF-4033-4C0F-BB2B-5FDC68FB77BF}">
      <dgm:prSet/>
      <dgm:spPr/>
      <dgm:t>
        <a:bodyPr/>
        <a:lstStyle/>
        <a:p>
          <a:endParaRPr lang="en-GB"/>
        </a:p>
      </dgm:t>
    </dgm:pt>
    <dgm:pt modelId="{E02FA5B7-E315-435C-88CE-0DC601A5D1BF}">
      <dgm:prSet custT="1"/>
      <dgm:spPr/>
      <dgm:t>
        <a:bodyPr/>
        <a:lstStyle/>
        <a:p>
          <a:r>
            <a:rPr lang="en-GB" sz="1200" b="1" dirty="0">
              <a:solidFill>
                <a:schemeClr val="tx1"/>
              </a:solidFill>
              <a:latin typeface="Century Gothic" panose="020B0502020202020204" pitchFamily="34" charset="0"/>
            </a:rPr>
            <a:t>Lack of positive relationship with nurturing adult</a:t>
          </a:r>
        </a:p>
      </dgm:t>
    </dgm:pt>
    <dgm:pt modelId="{8D054ABF-90FC-4D2D-BD44-D10EB2AD1CC1}" type="parTrans" cxnId="{01DA6972-51BC-4D25-B06C-77C059D49352}">
      <dgm:prSet/>
      <dgm:spPr/>
      <dgm:t>
        <a:bodyPr/>
        <a:lstStyle/>
        <a:p>
          <a:endParaRPr lang="en-GB"/>
        </a:p>
      </dgm:t>
    </dgm:pt>
    <dgm:pt modelId="{2F6BFC0D-27CE-4CE3-9C49-82643BA59643}" type="sibTrans" cxnId="{01DA6972-51BC-4D25-B06C-77C059D49352}">
      <dgm:prSet/>
      <dgm:spPr/>
      <dgm:t>
        <a:bodyPr/>
        <a:lstStyle/>
        <a:p>
          <a:endParaRPr lang="en-GB"/>
        </a:p>
      </dgm:t>
    </dgm:pt>
    <dgm:pt modelId="{972CE057-2BE8-42D0-97D2-C3BA384C5450}">
      <dgm:prSet custT="1"/>
      <dgm:spPr/>
      <dgm:t>
        <a:bodyPr/>
        <a:lstStyle/>
        <a:p>
          <a:r>
            <a:rPr lang="en-GB" sz="1200" b="1" dirty="0">
              <a:solidFill>
                <a:schemeClr val="tx1"/>
              </a:solidFill>
              <a:latin typeface="Century Gothic" panose="020B0502020202020204" pitchFamily="34" charset="0"/>
            </a:rPr>
            <a:t>STIs</a:t>
          </a:r>
          <a:endParaRPr lang="en-GB" sz="1200" dirty="0">
            <a:solidFill>
              <a:schemeClr val="tx1"/>
            </a:solidFill>
          </a:endParaRPr>
        </a:p>
      </dgm:t>
    </dgm:pt>
    <dgm:pt modelId="{B5DE3A17-7D4B-4C18-9633-059402A9706E}" type="parTrans" cxnId="{A172922C-8F81-4C50-8251-D352A8E0E674}">
      <dgm:prSet/>
      <dgm:spPr/>
      <dgm:t>
        <a:bodyPr/>
        <a:lstStyle/>
        <a:p>
          <a:endParaRPr lang="en-GB"/>
        </a:p>
      </dgm:t>
    </dgm:pt>
    <dgm:pt modelId="{C04B468A-12AE-4FB1-836F-D45D80D1FB7A}" type="sibTrans" cxnId="{A172922C-8F81-4C50-8251-D352A8E0E674}">
      <dgm:prSet/>
      <dgm:spPr/>
      <dgm:t>
        <a:bodyPr/>
        <a:lstStyle/>
        <a:p>
          <a:endParaRPr lang="en-GB"/>
        </a:p>
      </dgm:t>
    </dgm:pt>
    <dgm:pt modelId="{F2095545-0E14-4DB1-8FDE-BD80FFFA9FAA}">
      <dgm:prSet custT="1"/>
      <dgm:spPr/>
      <dgm:t>
        <a:bodyPr/>
        <a:lstStyle/>
        <a:p>
          <a:r>
            <a:rPr lang="en-GB" sz="850" b="1" dirty="0">
              <a:solidFill>
                <a:schemeClr val="tx1"/>
              </a:solidFill>
              <a:latin typeface="Century Gothic" panose="020B0502020202020204" pitchFamily="34" charset="0"/>
            </a:rPr>
            <a:t>Truancy/exclusion</a:t>
          </a:r>
        </a:p>
      </dgm:t>
    </dgm:pt>
    <dgm:pt modelId="{3B185C26-80B4-4C34-A793-5559525AB7E1}" type="parTrans" cxnId="{B3866BC4-B69E-403E-B850-1A6B3D06C63D}">
      <dgm:prSet/>
      <dgm:spPr/>
      <dgm:t>
        <a:bodyPr/>
        <a:lstStyle/>
        <a:p>
          <a:endParaRPr lang="en-GB"/>
        </a:p>
      </dgm:t>
    </dgm:pt>
    <dgm:pt modelId="{F2CCE7ED-5BC2-4271-B2AB-B2B663CF822D}" type="sibTrans" cxnId="{B3866BC4-B69E-403E-B850-1A6B3D06C63D}">
      <dgm:prSet/>
      <dgm:spPr/>
      <dgm:t>
        <a:bodyPr/>
        <a:lstStyle/>
        <a:p>
          <a:endParaRPr lang="en-GB"/>
        </a:p>
      </dgm:t>
    </dgm:pt>
    <dgm:pt modelId="{F94F71FF-BA5A-4DC6-81DD-BFEA5FB168F6}" type="pres">
      <dgm:prSet presAssocID="{6B500302-E9E5-4AF1-834B-00BA9DC232CF}" presName="composite" presStyleCnt="0">
        <dgm:presLayoutVars>
          <dgm:chMax val="1"/>
          <dgm:dir/>
          <dgm:resizeHandles val="exact"/>
        </dgm:presLayoutVars>
      </dgm:prSet>
      <dgm:spPr/>
      <dgm:t>
        <a:bodyPr/>
        <a:lstStyle/>
        <a:p>
          <a:endParaRPr lang="en-US"/>
        </a:p>
      </dgm:t>
    </dgm:pt>
    <dgm:pt modelId="{A0FC248B-B12D-4A9A-95C9-B657B13E235D}" type="pres">
      <dgm:prSet presAssocID="{6B500302-E9E5-4AF1-834B-00BA9DC232CF}" presName="radial" presStyleCnt="0">
        <dgm:presLayoutVars>
          <dgm:animLvl val="ctr"/>
        </dgm:presLayoutVars>
      </dgm:prSet>
      <dgm:spPr/>
    </dgm:pt>
    <dgm:pt modelId="{F4669D76-EFBC-45B0-A140-D100BD403990}" type="pres">
      <dgm:prSet presAssocID="{A9AB2F69-56E3-4079-80C8-61C33E39E3A5}" presName="centerShape" presStyleLbl="vennNode1" presStyleIdx="0" presStyleCnt="15"/>
      <dgm:spPr/>
      <dgm:t>
        <a:bodyPr/>
        <a:lstStyle/>
        <a:p>
          <a:endParaRPr lang="en-US"/>
        </a:p>
      </dgm:t>
    </dgm:pt>
    <dgm:pt modelId="{BFC22ED8-4963-4F5E-B108-37438D2FE141}" type="pres">
      <dgm:prSet presAssocID="{3A6A2909-1769-41B5-925A-E6C743D45FFE}" presName="node" presStyleLbl="vennNode1" presStyleIdx="1" presStyleCnt="15">
        <dgm:presLayoutVars>
          <dgm:bulletEnabled val="1"/>
        </dgm:presLayoutVars>
      </dgm:prSet>
      <dgm:spPr/>
      <dgm:t>
        <a:bodyPr/>
        <a:lstStyle/>
        <a:p>
          <a:endParaRPr lang="en-US"/>
        </a:p>
      </dgm:t>
    </dgm:pt>
    <dgm:pt modelId="{D7C906F0-397D-457D-AB65-5B447A18FE7A}" type="pres">
      <dgm:prSet presAssocID="{43FEE034-6D36-4813-A0D5-FA191D4638D7}" presName="node" presStyleLbl="vennNode1" presStyleIdx="2" presStyleCnt="15">
        <dgm:presLayoutVars>
          <dgm:bulletEnabled val="1"/>
        </dgm:presLayoutVars>
      </dgm:prSet>
      <dgm:spPr/>
      <dgm:t>
        <a:bodyPr/>
        <a:lstStyle/>
        <a:p>
          <a:endParaRPr lang="en-US"/>
        </a:p>
      </dgm:t>
    </dgm:pt>
    <dgm:pt modelId="{091B178A-2AED-4F37-AEE5-D2C66177B00C}" type="pres">
      <dgm:prSet presAssocID="{55D8B9D0-7AEE-4EF4-B6D4-A1921CA37498}" presName="node" presStyleLbl="vennNode1" presStyleIdx="3" presStyleCnt="15">
        <dgm:presLayoutVars>
          <dgm:bulletEnabled val="1"/>
        </dgm:presLayoutVars>
      </dgm:prSet>
      <dgm:spPr/>
      <dgm:t>
        <a:bodyPr/>
        <a:lstStyle/>
        <a:p>
          <a:endParaRPr lang="en-US"/>
        </a:p>
      </dgm:t>
    </dgm:pt>
    <dgm:pt modelId="{6942DBC0-D370-4AE2-840A-7C7700BAC253}" type="pres">
      <dgm:prSet presAssocID="{CEEBCF6B-E781-49FB-8062-CE109D0844BF}" presName="node" presStyleLbl="vennNode1" presStyleIdx="4" presStyleCnt="15">
        <dgm:presLayoutVars>
          <dgm:bulletEnabled val="1"/>
        </dgm:presLayoutVars>
      </dgm:prSet>
      <dgm:spPr/>
      <dgm:t>
        <a:bodyPr/>
        <a:lstStyle/>
        <a:p>
          <a:endParaRPr lang="en-US"/>
        </a:p>
      </dgm:t>
    </dgm:pt>
    <dgm:pt modelId="{5B0CFC6A-3AFB-4176-9A76-14912332D87C}" type="pres">
      <dgm:prSet presAssocID="{504F45B9-6A2E-462A-A414-F81C42C0A198}" presName="node" presStyleLbl="vennNode1" presStyleIdx="5" presStyleCnt="15">
        <dgm:presLayoutVars>
          <dgm:bulletEnabled val="1"/>
        </dgm:presLayoutVars>
      </dgm:prSet>
      <dgm:spPr/>
      <dgm:t>
        <a:bodyPr/>
        <a:lstStyle/>
        <a:p>
          <a:endParaRPr lang="en-US"/>
        </a:p>
      </dgm:t>
    </dgm:pt>
    <dgm:pt modelId="{CDE330B2-97D1-47AF-9FD9-898B0A91279E}" type="pres">
      <dgm:prSet presAssocID="{A4DFD2CE-25AA-48F6-B424-F8E7E0CE4E8B}" presName="node" presStyleLbl="vennNode1" presStyleIdx="6" presStyleCnt="15">
        <dgm:presLayoutVars>
          <dgm:bulletEnabled val="1"/>
        </dgm:presLayoutVars>
      </dgm:prSet>
      <dgm:spPr/>
      <dgm:t>
        <a:bodyPr/>
        <a:lstStyle/>
        <a:p>
          <a:endParaRPr lang="en-US"/>
        </a:p>
      </dgm:t>
    </dgm:pt>
    <dgm:pt modelId="{E239BCA5-6D73-4641-A45A-D7064363E8E9}" type="pres">
      <dgm:prSet presAssocID="{699EB01B-3737-4B0E-949B-55E808AE5C4B}" presName="node" presStyleLbl="vennNode1" presStyleIdx="7" presStyleCnt="15">
        <dgm:presLayoutVars>
          <dgm:bulletEnabled val="1"/>
        </dgm:presLayoutVars>
      </dgm:prSet>
      <dgm:spPr/>
      <dgm:t>
        <a:bodyPr/>
        <a:lstStyle/>
        <a:p>
          <a:endParaRPr lang="en-US"/>
        </a:p>
      </dgm:t>
    </dgm:pt>
    <dgm:pt modelId="{A84BB2C5-3DE3-4889-A4EE-CB65CE3D1B06}" type="pres">
      <dgm:prSet presAssocID="{1CDF21A6-0FB8-43D4-83C4-9371A61DB9F9}" presName="node" presStyleLbl="vennNode1" presStyleIdx="8" presStyleCnt="15">
        <dgm:presLayoutVars>
          <dgm:bulletEnabled val="1"/>
        </dgm:presLayoutVars>
      </dgm:prSet>
      <dgm:spPr/>
      <dgm:t>
        <a:bodyPr/>
        <a:lstStyle/>
        <a:p>
          <a:endParaRPr lang="en-US"/>
        </a:p>
      </dgm:t>
    </dgm:pt>
    <dgm:pt modelId="{4AFBF0DC-7267-41A6-BF63-00FF313FDE34}" type="pres">
      <dgm:prSet presAssocID="{1976BBCF-1518-400D-B907-1ABF8510CFC4}" presName="node" presStyleLbl="vennNode1" presStyleIdx="9" presStyleCnt="15">
        <dgm:presLayoutVars>
          <dgm:bulletEnabled val="1"/>
        </dgm:presLayoutVars>
      </dgm:prSet>
      <dgm:spPr/>
      <dgm:t>
        <a:bodyPr/>
        <a:lstStyle/>
        <a:p>
          <a:endParaRPr lang="en-US"/>
        </a:p>
      </dgm:t>
    </dgm:pt>
    <dgm:pt modelId="{6AF91A0C-5F87-4AF9-B8D7-B80D1829F530}" type="pres">
      <dgm:prSet presAssocID="{3ADFDB80-C33F-4518-94AF-5608DBCA2976}" presName="node" presStyleLbl="vennNode1" presStyleIdx="10" presStyleCnt="15">
        <dgm:presLayoutVars>
          <dgm:bulletEnabled val="1"/>
        </dgm:presLayoutVars>
      </dgm:prSet>
      <dgm:spPr/>
      <dgm:t>
        <a:bodyPr/>
        <a:lstStyle/>
        <a:p>
          <a:endParaRPr lang="en-US"/>
        </a:p>
      </dgm:t>
    </dgm:pt>
    <dgm:pt modelId="{8206869F-256C-4750-B260-4A6D41849EF5}" type="pres">
      <dgm:prSet presAssocID="{FF2481F1-5694-4944-9E71-12FDB753F561}" presName="node" presStyleLbl="vennNode1" presStyleIdx="11" presStyleCnt="15">
        <dgm:presLayoutVars>
          <dgm:bulletEnabled val="1"/>
        </dgm:presLayoutVars>
      </dgm:prSet>
      <dgm:spPr/>
      <dgm:t>
        <a:bodyPr/>
        <a:lstStyle/>
        <a:p>
          <a:endParaRPr lang="en-US"/>
        </a:p>
      </dgm:t>
    </dgm:pt>
    <dgm:pt modelId="{46D739DE-6ED3-4459-A2C0-E8725D3923AA}" type="pres">
      <dgm:prSet presAssocID="{E02FA5B7-E315-435C-88CE-0DC601A5D1BF}" presName="node" presStyleLbl="vennNode1" presStyleIdx="12" presStyleCnt="15">
        <dgm:presLayoutVars>
          <dgm:bulletEnabled val="1"/>
        </dgm:presLayoutVars>
      </dgm:prSet>
      <dgm:spPr/>
      <dgm:t>
        <a:bodyPr/>
        <a:lstStyle/>
        <a:p>
          <a:endParaRPr lang="en-US"/>
        </a:p>
      </dgm:t>
    </dgm:pt>
    <dgm:pt modelId="{92BE26E6-92AC-494D-B9A6-B4CD150BBBB8}" type="pres">
      <dgm:prSet presAssocID="{972CE057-2BE8-42D0-97D2-C3BA384C5450}" presName="node" presStyleLbl="vennNode1" presStyleIdx="13" presStyleCnt="15">
        <dgm:presLayoutVars>
          <dgm:bulletEnabled val="1"/>
        </dgm:presLayoutVars>
      </dgm:prSet>
      <dgm:spPr/>
      <dgm:t>
        <a:bodyPr/>
        <a:lstStyle/>
        <a:p>
          <a:endParaRPr lang="en-US"/>
        </a:p>
      </dgm:t>
    </dgm:pt>
    <dgm:pt modelId="{2328E2C2-9BB6-4AEC-86C7-6BDCD056F85B}" type="pres">
      <dgm:prSet presAssocID="{F2095545-0E14-4DB1-8FDE-BD80FFFA9FAA}" presName="node" presStyleLbl="vennNode1" presStyleIdx="14" presStyleCnt="15">
        <dgm:presLayoutVars>
          <dgm:bulletEnabled val="1"/>
        </dgm:presLayoutVars>
      </dgm:prSet>
      <dgm:spPr/>
      <dgm:t>
        <a:bodyPr/>
        <a:lstStyle/>
        <a:p>
          <a:endParaRPr lang="en-US"/>
        </a:p>
      </dgm:t>
    </dgm:pt>
  </dgm:ptLst>
  <dgm:cxnLst>
    <dgm:cxn modelId="{5DD7D1AB-C4D8-41E8-8086-9C8085A479B8}" type="presOf" srcId="{699EB01B-3737-4B0E-949B-55E808AE5C4B}" destId="{E239BCA5-6D73-4641-A45A-D7064363E8E9}" srcOrd="0" destOrd="0" presId="urn:microsoft.com/office/officeart/2005/8/layout/radial3"/>
    <dgm:cxn modelId="{7F821432-9057-4374-9BD3-F0220A158625}" srcId="{A9AB2F69-56E3-4079-80C8-61C33E39E3A5}" destId="{3A6A2909-1769-41B5-925A-E6C743D45FFE}" srcOrd="0" destOrd="0" parTransId="{6BD70762-ABA3-4487-944F-5938A8756BFE}" sibTransId="{F36F0492-CD3C-4C0D-9445-7E6926058C22}"/>
    <dgm:cxn modelId="{9DBBE0A0-B6C3-4C68-9C00-A4ED6942AD62}" srcId="{A9AB2F69-56E3-4079-80C8-61C33E39E3A5}" destId="{504F45B9-6A2E-462A-A414-F81C42C0A198}" srcOrd="4" destOrd="0" parTransId="{85B4C2CA-B2D3-4292-AAA1-1252968FBF3D}" sibTransId="{55FE26B4-A74D-4C6D-B659-6755AD5DFC36}"/>
    <dgm:cxn modelId="{90416028-6FFB-48E5-8FCC-B64A8D0683E7}" srcId="{A9AB2F69-56E3-4079-80C8-61C33E39E3A5}" destId="{43FEE034-6D36-4813-A0D5-FA191D4638D7}" srcOrd="1" destOrd="0" parTransId="{0D308E21-9A1F-456F-A5C3-FFC59567E559}" sibTransId="{C51175EE-6B6F-4D7E-98DA-F7B637701521}"/>
    <dgm:cxn modelId="{D26D303E-DFCB-4EF6-863D-83BBB34E4474}" type="presOf" srcId="{6B500302-E9E5-4AF1-834B-00BA9DC232CF}" destId="{F94F71FF-BA5A-4DC6-81DD-BFEA5FB168F6}" srcOrd="0" destOrd="0" presId="urn:microsoft.com/office/officeart/2005/8/layout/radial3"/>
    <dgm:cxn modelId="{5F114B1F-2FBD-414C-85E0-319F3D00998E}" srcId="{A9AB2F69-56E3-4079-80C8-61C33E39E3A5}" destId="{CEEBCF6B-E781-49FB-8062-CE109D0844BF}" srcOrd="3" destOrd="0" parTransId="{38E96FDB-882A-46A3-B9F9-DAB54859584C}" sibTransId="{A5730D56-69F6-4058-9F75-D52B3D527DC2}"/>
    <dgm:cxn modelId="{24F6CA4A-241B-42F8-AED9-FFD5ED20EB7E}" type="presOf" srcId="{CEEBCF6B-E781-49FB-8062-CE109D0844BF}" destId="{6942DBC0-D370-4AE2-840A-7C7700BAC253}" srcOrd="0" destOrd="0" presId="urn:microsoft.com/office/officeart/2005/8/layout/radial3"/>
    <dgm:cxn modelId="{55953752-A4B7-4824-97BF-80E006160B1C}" type="presOf" srcId="{504F45B9-6A2E-462A-A414-F81C42C0A198}" destId="{5B0CFC6A-3AFB-4176-9A76-14912332D87C}" srcOrd="0" destOrd="0" presId="urn:microsoft.com/office/officeart/2005/8/layout/radial3"/>
    <dgm:cxn modelId="{01DA6972-51BC-4D25-B06C-77C059D49352}" srcId="{A9AB2F69-56E3-4079-80C8-61C33E39E3A5}" destId="{E02FA5B7-E315-435C-88CE-0DC601A5D1BF}" srcOrd="11" destOrd="0" parTransId="{8D054ABF-90FC-4D2D-BD44-D10EB2AD1CC1}" sibTransId="{2F6BFC0D-27CE-4CE3-9C49-82643BA59643}"/>
    <dgm:cxn modelId="{91540F0F-7BE1-4289-A41F-B52F51A77E30}" srcId="{A9AB2F69-56E3-4079-80C8-61C33E39E3A5}" destId="{55D8B9D0-7AEE-4EF4-B6D4-A1921CA37498}" srcOrd="2" destOrd="0" parTransId="{0C099F98-4593-414A-8217-D4F7EE76D81F}" sibTransId="{9BFB432C-57A0-48CD-8738-48315070DD99}"/>
    <dgm:cxn modelId="{04872ACD-AC37-468B-8D84-BEB6DF2DE06A}" srcId="{A9AB2F69-56E3-4079-80C8-61C33E39E3A5}" destId="{1976BBCF-1518-400D-B907-1ABF8510CFC4}" srcOrd="8" destOrd="0" parTransId="{E48BEAA5-0F65-4B71-BAD3-27D32DEA6601}" sibTransId="{46CA12BC-F997-45BF-8567-E07560DB796F}"/>
    <dgm:cxn modelId="{C2EF7F39-A601-4B9B-BD8B-57E7D52E770C}" type="presOf" srcId="{FF2481F1-5694-4944-9E71-12FDB753F561}" destId="{8206869F-256C-4750-B260-4A6D41849EF5}" srcOrd="0" destOrd="0" presId="urn:microsoft.com/office/officeart/2005/8/layout/radial3"/>
    <dgm:cxn modelId="{CEC97914-0A42-4FF9-9478-1D93CABA353C}" type="presOf" srcId="{E02FA5B7-E315-435C-88CE-0DC601A5D1BF}" destId="{46D739DE-6ED3-4459-A2C0-E8725D3923AA}" srcOrd="0" destOrd="0" presId="urn:microsoft.com/office/officeart/2005/8/layout/radial3"/>
    <dgm:cxn modelId="{0AA56358-806F-41BB-8244-400F4BB484FB}" srcId="{A9AB2F69-56E3-4079-80C8-61C33E39E3A5}" destId="{1CDF21A6-0FB8-43D4-83C4-9371A61DB9F9}" srcOrd="7" destOrd="0" parTransId="{ECE532D8-94FE-44C6-9417-5381CAA8216B}" sibTransId="{D399F00E-F082-49D9-989F-FFE3AE9486CF}"/>
    <dgm:cxn modelId="{F1CEE669-DB50-43AF-A543-26D5DA903677}" type="presOf" srcId="{972CE057-2BE8-42D0-97D2-C3BA384C5450}" destId="{92BE26E6-92AC-494D-B9A6-B4CD150BBBB8}" srcOrd="0" destOrd="0" presId="urn:microsoft.com/office/officeart/2005/8/layout/radial3"/>
    <dgm:cxn modelId="{A172922C-8F81-4C50-8251-D352A8E0E674}" srcId="{A9AB2F69-56E3-4079-80C8-61C33E39E3A5}" destId="{972CE057-2BE8-42D0-97D2-C3BA384C5450}" srcOrd="12" destOrd="0" parTransId="{B5DE3A17-7D4B-4C18-9633-059402A9706E}" sibTransId="{C04B468A-12AE-4FB1-836F-D45D80D1FB7A}"/>
    <dgm:cxn modelId="{B3866BC4-B69E-403E-B850-1A6B3D06C63D}" srcId="{A9AB2F69-56E3-4079-80C8-61C33E39E3A5}" destId="{F2095545-0E14-4DB1-8FDE-BD80FFFA9FAA}" srcOrd="13" destOrd="0" parTransId="{3B185C26-80B4-4C34-A793-5559525AB7E1}" sibTransId="{F2CCE7ED-5BC2-4271-B2AB-B2B663CF822D}"/>
    <dgm:cxn modelId="{1C2FA414-1D81-4571-B924-D73AB3209504}" type="presOf" srcId="{3A6A2909-1769-41B5-925A-E6C743D45FFE}" destId="{BFC22ED8-4963-4F5E-B108-37438D2FE141}" srcOrd="0" destOrd="0" presId="urn:microsoft.com/office/officeart/2005/8/layout/radial3"/>
    <dgm:cxn modelId="{BDE68F7D-B1E5-4D6B-BD3C-763DD5CA6785}" srcId="{A9AB2F69-56E3-4079-80C8-61C33E39E3A5}" destId="{699EB01B-3737-4B0E-949B-55E808AE5C4B}" srcOrd="6" destOrd="0" parTransId="{2A5A6565-04BB-45AC-895D-34F911F96ABD}" sibTransId="{2E4BE388-271A-462B-9728-CD704E9FA220}"/>
    <dgm:cxn modelId="{AA077BCA-3C62-41E7-81D0-98CEFA8B2B36}" type="presOf" srcId="{A4DFD2CE-25AA-48F6-B424-F8E7E0CE4E8B}" destId="{CDE330B2-97D1-47AF-9FD9-898B0A91279E}" srcOrd="0" destOrd="0" presId="urn:microsoft.com/office/officeart/2005/8/layout/radial3"/>
    <dgm:cxn modelId="{3C967B76-84FA-4A99-B44E-02157395A667}" srcId="{A9AB2F69-56E3-4079-80C8-61C33E39E3A5}" destId="{A4DFD2CE-25AA-48F6-B424-F8E7E0CE4E8B}" srcOrd="5" destOrd="0" parTransId="{3B708A4E-84B1-4A2D-B839-B11E0DBF1BD2}" sibTransId="{DDF00751-5BF3-46CC-8493-E161871D7747}"/>
    <dgm:cxn modelId="{CAE912C4-8CC0-4138-B4D8-A92190DB8659}" type="presOf" srcId="{F2095545-0E14-4DB1-8FDE-BD80FFFA9FAA}" destId="{2328E2C2-9BB6-4AEC-86C7-6BDCD056F85B}" srcOrd="0" destOrd="0" presId="urn:microsoft.com/office/officeart/2005/8/layout/radial3"/>
    <dgm:cxn modelId="{D1CFE0F1-4FCD-4498-8686-A9AACE448003}" type="presOf" srcId="{1CDF21A6-0FB8-43D4-83C4-9371A61DB9F9}" destId="{A84BB2C5-3DE3-4889-A4EE-CB65CE3D1B06}" srcOrd="0" destOrd="0" presId="urn:microsoft.com/office/officeart/2005/8/layout/radial3"/>
    <dgm:cxn modelId="{868FCFC4-89BC-4A84-A6B7-65D3AA65A668}" type="presOf" srcId="{A9AB2F69-56E3-4079-80C8-61C33E39E3A5}" destId="{F4669D76-EFBC-45B0-A140-D100BD403990}" srcOrd="0" destOrd="0" presId="urn:microsoft.com/office/officeart/2005/8/layout/radial3"/>
    <dgm:cxn modelId="{B6DD3BCD-945D-4895-A929-75F78454B6E9}" type="presOf" srcId="{55D8B9D0-7AEE-4EF4-B6D4-A1921CA37498}" destId="{091B178A-2AED-4F37-AEE5-D2C66177B00C}" srcOrd="0" destOrd="0" presId="urn:microsoft.com/office/officeart/2005/8/layout/radial3"/>
    <dgm:cxn modelId="{761AF7B7-1A27-4F48-9B04-6E943383E067}" srcId="{A9AB2F69-56E3-4079-80C8-61C33E39E3A5}" destId="{3ADFDB80-C33F-4518-94AF-5608DBCA2976}" srcOrd="9" destOrd="0" parTransId="{D9E696B5-020E-41F8-AFFD-FD18FB175F5C}" sibTransId="{0011B683-4F88-477A-9001-5C47226434BA}"/>
    <dgm:cxn modelId="{9C8E73FF-4033-4C0F-BB2B-5FDC68FB77BF}" srcId="{A9AB2F69-56E3-4079-80C8-61C33E39E3A5}" destId="{FF2481F1-5694-4944-9E71-12FDB753F561}" srcOrd="10" destOrd="0" parTransId="{748DA6E8-052A-4E80-9A53-343B279CF440}" sibTransId="{90815050-167F-47F8-B83D-5FF79043238B}"/>
    <dgm:cxn modelId="{A96AA941-D162-4508-9AF7-D1D9ED518FBC}" srcId="{6B500302-E9E5-4AF1-834B-00BA9DC232CF}" destId="{A9AB2F69-56E3-4079-80C8-61C33E39E3A5}" srcOrd="0" destOrd="0" parTransId="{1EA0FEB3-78C1-4FF8-80AE-C9D3D180666E}" sibTransId="{54DC6EA1-36BB-4DB9-B5BF-0E12BDFD6459}"/>
    <dgm:cxn modelId="{61A1690D-CF72-4FE5-814E-6B21937D653D}" type="presOf" srcId="{3ADFDB80-C33F-4518-94AF-5608DBCA2976}" destId="{6AF91A0C-5F87-4AF9-B8D7-B80D1829F530}" srcOrd="0" destOrd="0" presId="urn:microsoft.com/office/officeart/2005/8/layout/radial3"/>
    <dgm:cxn modelId="{CD77FBAA-C6F5-4AB6-BF57-9CDED9E6423B}" type="presOf" srcId="{1976BBCF-1518-400D-B907-1ABF8510CFC4}" destId="{4AFBF0DC-7267-41A6-BF63-00FF313FDE34}" srcOrd="0" destOrd="0" presId="urn:microsoft.com/office/officeart/2005/8/layout/radial3"/>
    <dgm:cxn modelId="{C3BCEB19-0146-4946-94AE-64747B4B7B1C}" srcId="{6B500302-E9E5-4AF1-834B-00BA9DC232CF}" destId="{59A76D48-6369-4973-BBF0-7DC04B9525A9}" srcOrd="1" destOrd="0" parTransId="{A8823613-3345-4469-B1AE-FC283E56088E}" sibTransId="{AFFE60E2-5086-432E-921D-AFE859302698}"/>
    <dgm:cxn modelId="{B99B9091-EEBA-4F13-BC9C-A7AED4ABB3FE}" type="presOf" srcId="{43FEE034-6D36-4813-A0D5-FA191D4638D7}" destId="{D7C906F0-397D-457D-AB65-5B447A18FE7A}" srcOrd="0" destOrd="0" presId="urn:microsoft.com/office/officeart/2005/8/layout/radial3"/>
    <dgm:cxn modelId="{55D29684-CD57-4C13-9BD6-813D28BCE3B6}" type="presParOf" srcId="{F94F71FF-BA5A-4DC6-81DD-BFEA5FB168F6}" destId="{A0FC248B-B12D-4A9A-95C9-B657B13E235D}" srcOrd="0" destOrd="0" presId="urn:microsoft.com/office/officeart/2005/8/layout/radial3"/>
    <dgm:cxn modelId="{56E02F58-5804-40F5-8E2B-6E737FE0AC81}" type="presParOf" srcId="{A0FC248B-B12D-4A9A-95C9-B657B13E235D}" destId="{F4669D76-EFBC-45B0-A140-D100BD403990}" srcOrd="0" destOrd="0" presId="urn:microsoft.com/office/officeart/2005/8/layout/radial3"/>
    <dgm:cxn modelId="{C04AACF1-9B54-424A-927A-661BA9C64980}" type="presParOf" srcId="{A0FC248B-B12D-4A9A-95C9-B657B13E235D}" destId="{BFC22ED8-4963-4F5E-B108-37438D2FE141}" srcOrd="1" destOrd="0" presId="urn:microsoft.com/office/officeart/2005/8/layout/radial3"/>
    <dgm:cxn modelId="{43FEC778-F376-422D-99BD-37381C56904A}" type="presParOf" srcId="{A0FC248B-B12D-4A9A-95C9-B657B13E235D}" destId="{D7C906F0-397D-457D-AB65-5B447A18FE7A}" srcOrd="2" destOrd="0" presId="urn:microsoft.com/office/officeart/2005/8/layout/radial3"/>
    <dgm:cxn modelId="{5A484C0C-FE20-42FD-B9C3-59AB0432DC85}" type="presParOf" srcId="{A0FC248B-B12D-4A9A-95C9-B657B13E235D}" destId="{091B178A-2AED-4F37-AEE5-D2C66177B00C}" srcOrd="3" destOrd="0" presId="urn:microsoft.com/office/officeart/2005/8/layout/radial3"/>
    <dgm:cxn modelId="{FE44EC51-E2C7-45D0-B57B-6DC8FBF4ABFF}" type="presParOf" srcId="{A0FC248B-B12D-4A9A-95C9-B657B13E235D}" destId="{6942DBC0-D370-4AE2-840A-7C7700BAC253}" srcOrd="4" destOrd="0" presId="urn:microsoft.com/office/officeart/2005/8/layout/radial3"/>
    <dgm:cxn modelId="{581BCEA4-2BFA-4FDB-AB83-CBAD291AE186}" type="presParOf" srcId="{A0FC248B-B12D-4A9A-95C9-B657B13E235D}" destId="{5B0CFC6A-3AFB-4176-9A76-14912332D87C}" srcOrd="5" destOrd="0" presId="urn:microsoft.com/office/officeart/2005/8/layout/radial3"/>
    <dgm:cxn modelId="{23431E2F-F4C6-4BDE-AD28-A968AA806585}" type="presParOf" srcId="{A0FC248B-B12D-4A9A-95C9-B657B13E235D}" destId="{CDE330B2-97D1-47AF-9FD9-898B0A91279E}" srcOrd="6" destOrd="0" presId="urn:microsoft.com/office/officeart/2005/8/layout/radial3"/>
    <dgm:cxn modelId="{BA119F4B-BBB3-4483-9CCA-B429CD1222D0}" type="presParOf" srcId="{A0FC248B-B12D-4A9A-95C9-B657B13E235D}" destId="{E239BCA5-6D73-4641-A45A-D7064363E8E9}" srcOrd="7" destOrd="0" presId="urn:microsoft.com/office/officeart/2005/8/layout/radial3"/>
    <dgm:cxn modelId="{38EB20CB-43A1-40FE-A5F8-103B239F2E1E}" type="presParOf" srcId="{A0FC248B-B12D-4A9A-95C9-B657B13E235D}" destId="{A84BB2C5-3DE3-4889-A4EE-CB65CE3D1B06}" srcOrd="8" destOrd="0" presId="urn:microsoft.com/office/officeart/2005/8/layout/radial3"/>
    <dgm:cxn modelId="{0271289C-741A-4D5E-84EB-C97C362D3C5B}" type="presParOf" srcId="{A0FC248B-B12D-4A9A-95C9-B657B13E235D}" destId="{4AFBF0DC-7267-41A6-BF63-00FF313FDE34}" srcOrd="9" destOrd="0" presId="urn:microsoft.com/office/officeart/2005/8/layout/radial3"/>
    <dgm:cxn modelId="{BD40B557-8F7A-4EEC-8470-AE94987A1B40}" type="presParOf" srcId="{A0FC248B-B12D-4A9A-95C9-B657B13E235D}" destId="{6AF91A0C-5F87-4AF9-B8D7-B80D1829F530}" srcOrd="10" destOrd="0" presId="urn:microsoft.com/office/officeart/2005/8/layout/radial3"/>
    <dgm:cxn modelId="{882A83AC-5220-41A2-ACE6-1012885691E9}" type="presParOf" srcId="{A0FC248B-B12D-4A9A-95C9-B657B13E235D}" destId="{8206869F-256C-4750-B260-4A6D41849EF5}" srcOrd="11" destOrd="0" presId="urn:microsoft.com/office/officeart/2005/8/layout/radial3"/>
    <dgm:cxn modelId="{E06D2C56-6C77-4501-ADB7-67285FAC3953}" type="presParOf" srcId="{A0FC248B-B12D-4A9A-95C9-B657B13E235D}" destId="{46D739DE-6ED3-4459-A2C0-E8725D3923AA}" srcOrd="12" destOrd="0" presId="urn:microsoft.com/office/officeart/2005/8/layout/radial3"/>
    <dgm:cxn modelId="{745DFD2A-7654-4DEF-AB82-DA97A2C9AC48}" type="presParOf" srcId="{A0FC248B-B12D-4A9A-95C9-B657B13E235D}" destId="{92BE26E6-92AC-494D-B9A6-B4CD150BBBB8}" srcOrd="13" destOrd="0" presId="urn:microsoft.com/office/officeart/2005/8/layout/radial3"/>
    <dgm:cxn modelId="{D2D39CFA-9971-4D1D-B779-0FCD7A7AEF64}" type="presParOf" srcId="{A0FC248B-B12D-4A9A-95C9-B657B13E235D}" destId="{2328E2C2-9BB6-4AEC-86C7-6BDCD056F85B}" srcOrd="14"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EC6B820-EB9B-4D6B-9A98-686C059826F0}" type="doc">
      <dgm:prSet loTypeId="urn:microsoft.com/office/officeart/2005/8/layout/radial6" loCatId="cycle" qsTypeId="urn:microsoft.com/office/officeart/2005/8/quickstyle/simple1" qsCatId="simple" csTypeId="urn:microsoft.com/office/officeart/2005/8/colors/accent6_2" csCatId="accent6" phldr="1"/>
      <dgm:spPr/>
      <dgm:t>
        <a:bodyPr/>
        <a:lstStyle/>
        <a:p>
          <a:endParaRPr lang="en-GB"/>
        </a:p>
      </dgm:t>
    </dgm:pt>
    <dgm:pt modelId="{FDE1A3F0-263A-453C-9468-60BCBF3BBE3E}">
      <dgm:prSet phldrT="[Text]" custT="1"/>
      <dgm:spPr>
        <a:solidFill>
          <a:schemeClr val="accent6">
            <a:lumMod val="60000"/>
            <a:lumOff val="40000"/>
          </a:schemeClr>
        </a:solidFill>
      </dgm:spPr>
      <dgm:t>
        <a:bodyPr/>
        <a:lstStyle/>
        <a:p>
          <a:r>
            <a:rPr lang="en-GB" sz="1200" b="1" dirty="0">
              <a:solidFill>
                <a:srgbClr val="002060"/>
              </a:solidFill>
              <a:latin typeface="Century Gothic" panose="020B0502020202020204" pitchFamily="34" charset="0"/>
            </a:rPr>
            <a:t>How you can be involved and contribute to the safety of children and young people online within North Ayrshire?</a:t>
          </a:r>
          <a:endParaRPr lang="en-GB" sz="1200" dirty="0">
            <a:solidFill>
              <a:srgbClr val="002060"/>
            </a:solidFill>
          </a:endParaRPr>
        </a:p>
      </dgm:t>
    </dgm:pt>
    <dgm:pt modelId="{4DF79F84-28C4-4B9F-8810-CBF68E0B0EFF}" type="parTrans" cxnId="{6F261BDB-25FC-41C0-9867-2F91376C5FC5}">
      <dgm:prSet/>
      <dgm:spPr/>
      <dgm:t>
        <a:bodyPr/>
        <a:lstStyle/>
        <a:p>
          <a:endParaRPr lang="en-GB"/>
        </a:p>
      </dgm:t>
    </dgm:pt>
    <dgm:pt modelId="{FD8D260C-3DA0-4BA1-94CA-7EA35463F922}" type="sibTrans" cxnId="{6F261BDB-25FC-41C0-9867-2F91376C5FC5}">
      <dgm:prSet/>
      <dgm:spPr/>
      <dgm:t>
        <a:bodyPr/>
        <a:lstStyle/>
        <a:p>
          <a:endParaRPr lang="en-GB"/>
        </a:p>
      </dgm:t>
    </dgm:pt>
    <dgm:pt modelId="{352EEA67-C854-42A5-8A50-D37ECB8CBFE8}">
      <dgm:prSet custT="1"/>
      <dgm:spPr>
        <a:solidFill>
          <a:schemeClr val="accent6">
            <a:lumMod val="60000"/>
            <a:lumOff val="40000"/>
          </a:schemeClr>
        </a:solidFill>
      </dgm:spPr>
      <dgm:t>
        <a:bodyPr/>
        <a:lstStyle/>
        <a:p>
          <a:r>
            <a:rPr lang="en-GB" sz="950" b="1" dirty="0">
              <a:solidFill>
                <a:srgbClr val="002060"/>
              </a:solidFill>
              <a:latin typeface="Century Gothic" panose="020B0502020202020204" pitchFamily="34" charset="0"/>
            </a:rPr>
            <a:t>CEOP Training – Ambassadors</a:t>
          </a:r>
        </a:p>
      </dgm:t>
    </dgm:pt>
    <dgm:pt modelId="{1BABA434-C358-4E18-9E82-B7DEEB24F8C4}" type="parTrans" cxnId="{7129AE75-32C5-4A10-AEA4-4BBFFF413AC1}">
      <dgm:prSet/>
      <dgm:spPr/>
      <dgm:t>
        <a:bodyPr/>
        <a:lstStyle/>
        <a:p>
          <a:endParaRPr lang="en-GB"/>
        </a:p>
      </dgm:t>
    </dgm:pt>
    <dgm:pt modelId="{92BEA988-D87C-43C6-899D-806CB80E758A}" type="sibTrans" cxnId="{7129AE75-32C5-4A10-AEA4-4BBFFF413AC1}">
      <dgm:prSet/>
      <dgm:spPr/>
      <dgm:t>
        <a:bodyPr/>
        <a:lstStyle/>
        <a:p>
          <a:endParaRPr lang="en-GB"/>
        </a:p>
      </dgm:t>
    </dgm:pt>
    <dgm:pt modelId="{78C2559E-5EE6-42A9-982D-123E13F54FC3}">
      <dgm:prSet custT="1"/>
      <dgm:spPr>
        <a:solidFill>
          <a:schemeClr val="accent6">
            <a:lumMod val="60000"/>
            <a:lumOff val="40000"/>
          </a:schemeClr>
        </a:solidFill>
      </dgm:spPr>
      <dgm:t>
        <a:bodyPr/>
        <a:lstStyle/>
        <a:p>
          <a:r>
            <a:rPr lang="en-GB" sz="1100" b="1" dirty="0">
              <a:solidFill>
                <a:srgbClr val="002060"/>
              </a:solidFill>
              <a:latin typeface="Century Gothic" panose="020B0502020202020204" pitchFamily="34" charset="0"/>
            </a:rPr>
            <a:t>CPC Training Calendar</a:t>
          </a:r>
        </a:p>
      </dgm:t>
    </dgm:pt>
    <dgm:pt modelId="{078E99EB-FD57-41FA-84DA-9D4CF03F4898}" type="parTrans" cxnId="{BDDB8BAF-B7CB-48A8-BE50-D6DA87EAA4B0}">
      <dgm:prSet/>
      <dgm:spPr/>
      <dgm:t>
        <a:bodyPr/>
        <a:lstStyle/>
        <a:p>
          <a:endParaRPr lang="en-GB"/>
        </a:p>
      </dgm:t>
    </dgm:pt>
    <dgm:pt modelId="{F7ECF105-F041-41F4-B546-E1C36C9A2F99}" type="sibTrans" cxnId="{BDDB8BAF-B7CB-48A8-BE50-D6DA87EAA4B0}">
      <dgm:prSet/>
      <dgm:spPr/>
      <dgm:t>
        <a:bodyPr/>
        <a:lstStyle/>
        <a:p>
          <a:endParaRPr lang="en-GB"/>
        </a:p>
      </dgm:t>
    </dgm:pt>
    <dgm:pt modelId="{DEE49DA0-5FE7-4042-8377-702D61BE053C}">
      <dgm:prSet custT="1"/>
      <dgm:spPr>
        <a:solidFill>
          <a:schemeClr val="accent6">
            <a:lumMod val="60000"/>
            <a:lumOff val="40000"/>
          </a:schemeClr>
        </a:solidFill>
      </dgm:spPr>
      <dgm:t>
        <a:bodyPr/>
        <a:lstStyle/>
        <a:p>
          <a:r>
            <a:rPr lang="en-GB" sz="1100" b="1" dirty="0">
              <a:solidFill>
                <a:srgbClr val="002060"/>
              </a:solidFill>
              <a:latin typeface="Century Gothic" panose="020B0502020202020204" pitchFamily="34" charset="0"/>
            </a:rPr>
            <a:t>CEOP Curricular Links</a:t>
          </a:r>
        </a:p>
      </dgm:t>
    </dgm:pt>
    <dgm:pt modelId="{2D10AB42-CE5A-4615-B91E-911A71594158}" type="parTrans" cxnId="{9B7D3B4F-55CD-4A08-BF73-9E8C9C543F63}">
      <dgm:prSet/>
      <dgm:spPr/>
      <dgm:t>
        <a:bodyPr/>
        <a:lstStyle/>
        <a:p>
          <a:endParaRPr lang="en-GB"/>
        </a:p>
      </dgm:t>
    </dgm:pt>
    <dgm:pt modelId="{FA684AF1-C070-45CA-81EB-139BE4B1C711}" type="sibTrans" cxnId="{9B7D3B4F-55CD-4A08-BF73-9E8C9C543F63}">
      <dgm:prSet/>
      <dgm:spPr/>
      <dgm:t>
        <a:bodyPr/>
        <a:lstStyle/>
        <a:p>
          <a:endParaRPr lang="en-GB"/>
        </a:p>
      </dgm:t>
    </dgm:pt>
    <dgm:pt modelId="{9A30E1FA-1EDD-4CFC-8F6D-C6B900C8394A}">
      <dgm:prSet custT="1"/>
      <dgm:spPr>
        <a:solidFill>
          <a:schemeClr val="accent6">
            <a:lumMod val="60000"/>
            <a:lumOff val="40000"/>
          </a:schemeClr>
        </a:solidFill>
      </dgm:spPr>
      <dgm:t>
        <a:bodyPr/>
        <a:lstStyle/>
        <a:p>
          <a:r>
            <a:rPr lang="en-GB" sz="1100" b="1" dirty="0">
              <a:solidFill>
                <a:srgbClr val="002060"/>
              </a:solidFill>
              <a:latin typeface="Century Gothic" panose="020B0502020202020204" pitchFamily="34" charset="0"/>
            </a:rPr>
            <a:t>Online Safety Events</a:t>
          </a:r>
        </a:p>
      </dgm:t>
    </dgm:pt>
    <dgm:pt modelId="{9268DD62-8DC3-4F3D-936C-FD5E105020C1}" type="parTrans" cxnId="{87E603E7-FA92-411C-A13D-4391ED0A0C09}">
      <dgm:prSet/>
      <dgm:spPr/>
      <dgm:t>
        <a:bodyPr/>
        <a:lstStyle/>
        <a:p>
          <a:endParaRPr lang="en-GB"/>
        </a:p>
      </dgm:t>
    </dgm:pt>
    <dgm:pt modelId="{B07A9ECE-2639-455D-9D9A-5A21CD2F3C61}" type="sibTrans" cxnId="{87E603E7-FA92-411C-A13D-4391ED0A0C09}">
      <dgm:prSet/>
      <dgm:spPr/>
      <dgm:t>
        <a:bodyPr/>
        <a:lstStyle/>
        <a:p>
          <a:endParaRPr lang="en-GB"/>
        </a:p>
      </dgm:t>
    </dgm:pt>
    <dgm:pt modelId="{1AE5EED6-8E59-47B0-B571-1ECA54BA8DDD}">
      <dgm:prSet custT="1"/>
      <dgm:spPr>
        <a:solidFill>
          <a:schemeClr val="accent6">
            <a:lumMod val="60000"/>
            <a:lumOff val="40000"/>
          </a:schemeClr>
        </a:solidFill>
      </dgm:spPr>
      <dgm:t>
        <a:bodyPr/>
        <a:lstStyle/>
        <a:p>
          <a:r>
            <a:rPr lang="en-GB" sz="1100" b="1" dirty="0">
              <a:solidFill>
                <a:srgbClr val="002060"/>
              </a:solidFill>
              <a:latin typeface="Century Gothic" panose="020B0502020202020204" pitchFamily="34" charset="0"/>
            </a:rPr>
            <a:t>The Pledge</a:t>
          </a:r>
        </a:p>
      </dgm:t>
    </dgm:pt>
    <dgm:pt modelId="{1C0030DC-F72C-4613-8B1C-C4035D6BA125}" type="parTrans" cxnId="{1378B749-E164-4DE5-B55A-10F602769D4A}">
      <dgm:prSet/>
      <dgm:spPr/>
      <dgm:t>
        <a:bodyPr/>
        <a:lstStyle/>
        <a:p>
          <a:endParaRPr lang="en-GB"/>
        </a:p>
      </dgm:t>
    </dgm:pt>
    <dgm:pt modelId="{7976A5BD-3806-44B2-8318-3A6BA121BB77}" type="sibTrans" cxnId="{1378B749-E164-4DE5-B55A-10F602769D4A}">
      <dgm:prSet/>
      <dgm:spPr/>
      <dgm:t>
        <a:bodyPr/>
        <a:lstStyle/>
        <a:p>
          <a:endParaRPr lang="en-GB"/>
        </a:p>
      </dgm:t>
    </dgm:pt>
    <dgm:pt modelId="{F533E95D-4100-4C36-919E-D3C0C3E94629}">
      <dgm:prSet custT="1"/>
      <dgm:spPr>
        <a:solidFill>
          <a:schemeClr val="accent6">
            <a:lumMod val="60000"/>
            <a:lumOff val="40000"/>
          </a:schemeClr>
        </a:solidFill>
      </dgm:spPr>
      <dgm:t>
        <a:bodyPr/>
        <a:lstStyle/>
        <a:p>
          <a:r>
            <a:rPr lang="en-GB" sz="1100" b="1" dirty="0">
              <a:solidFill>
                <a:srgbClr val="002060"/>
              </a:solidFill>
              <a:latin typeface="Century Gothic" panose="020B0502020202020204" pitchFamily="34" charset="0"/>
            </a:rPr>
            <a:t>Teaching staff – Links </a:t>
          </a:r>
        </a:p>
      </dgm:t>
    </dgm:pt>
    <dgm:pt modelId="{5E098F16-C0A6-42B0-855C-976CB8BA6CB4}" type="parTrans" cxnId="{679E9737-BB2E-4732-B60A-30A1B342C736}">
      <dgm:prSet/>
      <dgm:spPr/>
      <dgm:t>
        <a:bodyPr/>
        <a:lstStyle/>
        <a:p>
          <a:endParaRPr lang="en-GB"/>
        </a:p>
      </dgm:t>
    </dgm:pt>
    <dgm:pt modelId="{F421D75E-83E0-4731-B76A-FEC39E30291F}" type="sibTrans" cxnId="{679E9737-BB2E-4732-B60A-30A1B342C736}">
      <dgm:prSet/>
      <dgm:spPr/>
      <dgm:t>
        <a:bodyPr/>
        <a:lstStyle/>
        <a:p>
          <a:endParaRPr lang="en-GB"/>
        </a:p>
      </dgm:t>
    </dgm:pt>
    <dgm:pt modelId="{77F1E9C2-54A5-4B34-AE2D-AD961B950571}">
      <dgm:prSet custT="1"/>
      <dgm:spPr>
        <a:solidFill>
          <a:schemeClr val="accent6">
            <a:lumMod val="60000"/>
            <a:lumOff val="40000"/>
          </a:schemeClr>
        </a:solidFill>
      </dgm:spPr>
      <dgm:t>
        <a:bodyPr/>
        <a:lstStyle/>
        <a:p>
          <a:r>
            <a:rPr lang="en-GB" sz="800" b="1" dirty="0">
              <a:solidFill>
                <a:srgbClr val="002060"/>
              </a:solidFill>
              <a:latin typeface="Century Gothic" panose="020B0502020202020204" pitchFamily="34" charset="0"/>
            </a:rPr>
            <a:t>Communication Strategy </a:t>
          </a:r>
        </a:p>
      </dgm:t>
    </dgm:pt>
    <dgm:pt modelId="{CCD947AF-7196-4663-A32D-196ECA440ABC}" type="parTrans" cxnId="{BED7A305-EE3F-479A-9343-CF9A2BDD52F9}">
      <dgm:prSet/>
      <dgm:spPr/>
      <dgm:t>
        <a:bodyPr/>
        <a:lstStyle/>
        <a:p>
          <a:endParaRPr lang="en-GB"/>
        </a:p>
      </dgm:t>
    </dgm:pt>
    <dgm:pt modelId="{F5300DEB-09AF-4AF2-8718-F9D9BFE888A7}" type="sibTrans" cxnId="{BED7A305-EE3F-479A-9343-CF9A2BDD52F9}">
      <dgm:prSet/>
      <dgm:spPr/>
      <dgm:t>
        <a:bodyPr/>
        <a:lstStyle/>
        <a:p>
          <a:endParaRPr lang="en-GB"/>
        </a:p>
      </dgm:t>
    </dgm:pt>
    <dgm:pt modelId="{893C32D2-79D6-40FA-93BF-1D7614D097A9}" type="pres">
      <dgm:prSet presAssocID="{BEC6B820-EB9B-4D6B-9A98-686C059826F0}" presName="Name0" presStyleCnt="0">
        <dgm:presLayoutVars>
          <dgm:chMax val="1"/>
          <dgm:dir/>
          <dgm:animLvl val="ctr"/>
          <dgm:resizeHandles val="exact"/>
        </dgm:presLayoutVars>
      </dgm:prSet>
      <dgm:spPr/>
      <dgm:t>
        <a:bodyPr/>
        <a:lstStyle/>
        <a:p>
          <a:endParaRPr lang="en-US"/>
        </a:p>
      </dgm:t>
    </dgm:pt>
    <dgm:pt modelId="{BEBB69A4-25B0-4A02-9F31-146647CC414D}" type="pres">
      <dgm:prSet presAssocID="{FDE1A3F0-263A-453C-9468-60BCBF3BBE3E}" presName="centerShape" presStyleLbl="node0" presStyleIdx="0" presStyleCnt="1"/>
      <dgm:spPr/>
      <dgm:t>
        <a:bodyPr/>
        <a:lstStyle/>
        <a:p>
          <a:endParaRPr lang="en-US"/>
        </a:p>
      </dgm:t>
    </dgm:pt>
    <dgm:pt modelId="{97E875EC-3D4C-4AAA-99CE-F0F1BD2C5BA0}" type="pres">
      <dgm:prSet presAssocID="{DEE49DA0-5FE7-4042-8377-702D61BE053C}" presName="node" presStyleLbl="node1" presStyleIdx="0" presStyleCnt="7">
        <dgm:presLayoutVars>
          <dgm:bulletEnabled val="1"/>
        </dgm:presLayoutVars>
      </dgm:prSet>
      <dgm:spPr/>
      <dgm:t>
        <a:bodyPr/>
        <a:lstStyle/>
        <a:p>
          <a:endParaRPr lang="en-US"/>
        </a:p>
      </dgm:t>
    </dgm:pt>
    <dgm:pt modelId="{C862667D-8D49-447E-8685-1AFDC88EBE69}" type="pres">
      <dgm:prSet presAssocID="{DEE49DA0-5FE7-4042-8377-702D61BE053C}" presName="dummy" presStyleCnt="0"/>
      <dgm:spPr/>
    </dgm:pt>
    <dgm:pt modelId="{935DF616-210C-4767-8D08-60A8FFF7CFDF}" type="pres">
      <dgm:prSet presAssocID="{FA684AF1-C070-45CA-81EB-139BE4B1C711}" presName="sibTrans" presStyleLbl="sibTrans2D1" presStyleIdx="0" presStyleCnt="7"/>
      <dgm:spPr/>
      <dgm:t>
        <a:bodyPr/>
        <a:lstStyle/>
        <a:p>
          <a:endParaRPr lang="en-US"/>
        </a:p>
      </dgm:t>
    </dgm:pt>
    <dgm:pt modelId="{AF8739E8-B67E-4DA1-AF03-2B3B432EE991}" type="pres">
      <dgm:prSet presAssocID="{352EEA67-C854-42A5-8A50-D37ECB8CBFE8}" presName="node" presStyleLbl="node1" presStyleIdx="1" presStyleCnt="7">
        <dgm:presLayoutVars>
          <dgm:bulletEnabled val="1"/>
        </dgm:presLayoutVars>
      </dgm:prSet>
      <dgm:spPr/>
      <dgm:t>
        <a:bodyPr/>
        <a:lstStyle/>
        <a:p>
          <a:endParaRPr lang="en-US"/>
        </a:p>
      </dgm:t>
    </dgm:pt>
    <dgm:pt modelId="{018E0E6A-B8EF-4FC2-828C-1658CF65DA71}" type="pres">
      <dgm:prSet presAssocID="{352EEA67-C854-42A5-8A50-D37ECB8CBFE8}" presName="dummy" presStyleCnt="0"/>
      <dgm:spPr/>
    </dgm:pt>
    <dgm:pt modelId="{1D43FCFB-F323-4AE9-B9CD-AA971D625658}" type="pres">
      <dgm:prSet presAssocID="{92BEA988-D87C-43C6-899D-806CB80E758A}" presName="sibTrans" presStyleLbl="sibTrans2D1" presStyleIdx="1" presStyleCnt="7"/>
      <dgm:spPr/>
      <dgm:t>
        <a:bodyPr/>
        <a:lstStyle/>
        <a:p>
          <a:endParaRPr lang="en-US"/>
        </a:p>
      </dgm:t>
    </dgm:pt>
    <dgm:pt modelId="{22BE12E8-DA05-453B-8926-946C9C477030}" type="pres">
      <dgm:prSet presAssocID="{77F1E9C2-54A5-4B34-AE2D-AD961B950571}" presName="node" presStyleLbl="node1" presStyleIdx="2" presStyleCnt="7">
        <dgm:presLayoutVars>
          <dgm:bulletEnabled val="1"/>
        </dgm:presLayoutVars>
      </dgm:prSet>
      <dgm:spPr/>
      <dgm:t>
        <a:bodyPr/>
        <a:lstStyle/>
        <a:p>
          <a:endParaRPr lang="en-US"/>
        </a:p>
      </dgm:t>
    </dgm:pt>
    <dgm:pt modelId="{BFCB6089-4AEA-48D0-A465-0A2BE458C029}" type="pres">
      <dgm:prSet presAssocID="{77F1E9C2-54A5-4B34-AE2D-AD961B950571}" presName="dummy" presStyleCnt="0"/>
      <dgm:spPr/>
    </dgm:pt>
    <dgm:pt modelId="{434EFE39-41D4-4D29-91E2-6E692B66FC03}" type="pres">
      <dgm:prSet presAssocID="{F5300DEB-09AF-4AF2-8718-F9D9BFE888A7}" presName="sibTrans" presStyleLbl="sibTrans2D1" presStyleIdx="2" presStyleCnt="7"/>
      <dgm:spPr/>
      <dgm:t>
        <a:bodyPr/>
        <a:lstStyle/>
        <a:p>
          <a:endParaRPr lang="en-US"/>
        </a:p>
      </dgm:t>
    </dgm:pt>
    <dgm:pt modelId="{BE3BEDFB-D46D-4113-8C10-DC9EC51D1E05}" type="pres">
      <dgm:prSet presAssocID="{F533E95D-4100-4C36-919E-D3C0C3E94629}" presName="node" presStyleLbl="node1" presStyleIdx="3" presStyleCnt="7">
        <dgm:presLayoutVars>
          <dgm:bulletEnabled val="1"/>
        </dgm:presLayoutVars>
      </dgm:prSet>
      <dgm:spPr/>
      <dgm:t>
        <a:bodyPr/>
        <a:lstStyle/>
        <a:p>
          <a:endParaRPr lang="en-US"/>
        </a:p>
      </dgm:t>
    </dgm:pt>
    <dgm:pt modelId="{BF51305F-66DC-409B-9B59-3A8C5B78E3BF}" type="pres">
      <dgm:prSet presAssocID="{F533E95D-4100-4C36-919E-D3C0C3E94629}" presName="dummy" presStyleCnt="0"/>
      <dgm:spPr/>
    </dgm:pt>
    <dgm:pt modelId="{6C4B03D9-5084-4CA4-AAA8-A0A07497AEA6}" type="pres">
      <dgm:prSet presAssocID="{F421D75E-83E0-4731-B76A-FEC39E30291F}" presName="sibTrans" presStyleLbl="sibTrans2D1" presStyleIdx="3" presStyleCnt="7"/>
      <dgm:spPr/>
      <dgm:t>
        <a:bodyPr/>
        <a:lstStyle/>
        <a:p>
          <a:endParaRPr lang="en-US"/>
        </a:p>
      </dgm:t>
    </dgm:pt>
    <dgm:pt modelId="{A865615C-20A7-4B9C-BBFD-7F87E0D41322}" type="pres">
      <dgm:prSet presAssocID="{1AE5EED6-8E59-47B0-B571-1ECA54BA8DDD}" presName="node" presStyleLbl="node1" presStyleIdx="4" presStyleCnt="7">
        <dgm:presLayoutVars>
          <dgm:bulletEnabled val="1"/>
        </dgm:presLayoutVars>
      </dgm:prSet>
      <dgm:spPr/>
      <dgm:t>
        <a:bodyPr/>
        <a:lstStyle/>
        <a:p>
          <a:endParaRPr lang="en-US"/>
        </a:p>
      </dgm:t>
    </dgm:pt>
    <dgm:pt modelId="{A295A5AB-493B-4C57-8626-6C312ED9D0F4}" type="pres">
      <dgm:prSet presAssocID="{1AE5EED6-8E59-47B0-B571-1ECA54BA8DDD}" presName="dummy" presStyleCnt="0"/>
      <dgm:spPr/>
    </dgm:pt>
    <dgm:pt modelId="{B3792CDB-E9FF-4AE4-B8F6-FE4518495AE4}" type="pres">
      <dgm:prSet presAssocID="{7976A5BD-3806-44B2-8318-3A6BA121BB77}" presName="sibTrans" presStyleLbl="sibTrans2D1" presStyleIdx="4" presStyleCnt="7"/>
      <dgm:spPr/>
      <dgm:t>
        <a:bodyPr/>
        <a:lstStyle/>
        <a:p>
          <a:endParaRPr lang="en-US"/>
        </a:p>
      </dgm:t>
    </dgm:pt>
    <dgm:pt modelId="{CACBDC2E-C58C-4D09-8D9E-2F9F33AE57E2}" type="pres">
      <dgm:prSet presAssocID="{9A30E1FA-1EDD-4CFC-8F6D-C6B900C8394A}" presName="node" presStyleLbl="node1" presStyleIdx="5" presStyleCnt="7">
        <dgm:presLayoutVars>
          <dgm:bulletEnabled val="1"/>
        </dgm:presLayoutVars>
      </dgm:prSet>
      <dgm:spPr/>
      <dgm:t>
        <a:bodyPr/>
        <a:lstStyle/>
        <a:p>
          <a:endParaRPr lang="en-US"/>
        </a:p>
      </dgm:t>
    </dgm:pt>
    <dgm:pt modelId="{6BD27A5E-F74A-4187-B4D5-047DC7B75B48}" type="pres">
      <dgm:prSet presAssocID="{9A30E1FA-1EDD-4CFC-8F6D-C6B900C8394A}" presName="dummy" presStyleCnt="0"/>
      <dgm:spPr/>
    </dgm:pt>
    <dgm:pt modelId="{6A97599D-7260-46D1-B862-129EA2A18CD9}" type="pres">
      <dgm:prSet presAssocID="{B07A9ECE-2639-455D-9D9A-5A21CD2F3C61}" presName="sibTrans" presStyleLbl="sibTrans2D1" presStyleIdx="5" presStyleCnt="7"/>
      <dgm:spPr/>
      <dgm:t>
        <a:bodyPr/>
        <a:lstStyle/>
        <a:p>
          <a:endParaRPr lang="en-US"/>
        </a:p>
      </dgm:t>
    </dgm:pt>
    <dgm:pt modelId="{0472983A-94D7-4F4B-97BC-137C0A0475C6}" type="pres">
      <dgm:prSet presAssocID="{78C2559E-5EE6-42A9-982D-123E13F54FC3}" presName="node" presStyleLbl="node1" presStyleIdx="6" presStyleCnt="7">
        <dgm:presLayoutVars>
          <dgm:bulletEnabled val="1"/>
        </dgm:presLayoutVars>
      </dgm:prSet>
      <dgm:spPr/>
      <dgm:t>
        <a:bodyPr/>
        <a:lstStyle/>
        <a:p>
          <a:endParaRPr lang="en-US"/>
        </a:p>
      </dgm:t>
    </dgm:pt>
    <dgm:pt modelId="{0261667D-E5C9-4C8E-9299-CF25D62A6FAD}" type="pres">
      <dgm:prSet presAssocID="{78C2559E-5EE6-42A9-982D-123E13F54FC3}" presName="dummy" presStyleCnt="0"/>
      <dgm:spPr/>
    </dgm:pt>
    <dgm:pt modelId="{59C70BAA-2E49-49C2-BF3C-7022349283F5}" type="pres">
      <dgm:prSet presAssocID="{F7ECF105-F041-41F4-B546-E1C36C9A2F99}" presName="sibTrans" presStyleLbl="sibTrans2D1" presStyleIdx="6" presStyleCnt="7"/>
      <dgm:spPr/>
      <dgm:t>
        <a:bodyPr/>
        <a:lstStyle/>
        <a:p>
          <a:endParaRPr lang="en-US"/>
        </a:p>
      </dgm:t>
    </dgm:pt>
  </dgm:ptLst>
  <dgm:cxnLst>
    <dgm:cxn modelId="{679E9737-BB2E-4732-B60A-30A1B342C736}" srcId="{FDE1A3F0-263A-453C-9468-60BCBF3BBE3E}" destId="{F533E95D-4100-4C36-919E-D3C0C3E94629}" srcOrd="3" destOrd="0" parTransId="{5E098F16-C0A6-42B0-855C-976CB8BA6CB4}" sibTransId="{F421D75E-83E0-4731-B76A-FEC39E30291F}"/>
    <dgm:cxn modelId="{7129AE75-32C5-4A10-AEA4-4BBFFF413AC1}" srcId="{FDE1A3F0-263A-453C-9468-60BCBF3BBE3E}" destId="{352EEA67-C854-42A5-8A50-D37ECB8CBFE8}" srcOrd="1" destOrd="0" parTransId="{1BABA434-C358-4E18-9E82-B7DEEB24F8C4}" sibTransId="{92BEA988-D87C-43C6-899D-806CB80E758A}"/>
    <dgm:cxn modelId="{87E603E7-FA92-411C-A13D-4391ED0A0C09}" srcId="{FDE1A3F0-263A-453C-9468-60BCBF3BBE3E}" destId="{9A30E1FA-1EDD-4CFC-8F6D-C6B900C8394A}" srcOrd="5" destOrd="0" parTransId="{9268DD62-8DC3-4F3D-936C-FD5E105020C1}" sibTransId="{B07A9ECE-2639-455D-9D9A-5A21CD2F3C61}"/>
    <dgm:cxn modelId="{BED7A305-EE3F-479A-9343-CF9A2BDD52F9}" srcId="{FDE1A3F0-263A-453C-9468-60BCBF3BBE3E}" destId="{77F1E9C2-54A5-4B34-AE2D-AD961B950571}" srcOrd="2" destOrd="0" parTransId="{CCD947AF-7196-4663-A32D-196ECA440ABC}" sibTransId="{F5300DEB-09AF-4AF2-8718-F9D9BFE888A7}"/>
    <dgm:cxn modelId="{D7620256-79F6-42D1-A368-F04EFEBB72C5}" type="presOf" srcId="{B07A9ECE-2639-455D-9D9A-5A21CD2F3C61}" destId="{6A97599D-7260-46D1-B862-129EA2A18CD9}" srcOrd="0" destOrd="0" presId="urn:microsoft.com/office/officeart/2005/8/layout/radial6"/>
    <dgm:cxn modelId="{BDDB8BAF-B7CB-48A8-BE50-D6DA87EAA4B0}" srcId="{FDE1A3F0-263A-453C-9468-60BCBF3BBE3E}" destId="{78C2559E-5EE6-42A9-982D-123E13F54FC3}" srcOrd="6" destOrd="0" parTransId="{078E99EB-FD57-41FA-84DA-9D4CF03F4898}" sibTransId="{F7ECF105-F041-41F4-B546-E1C36C9A2F99}"/>
    <dgm:cxn modelId="{4CD4B960-9ACA-4581-A014-8C6A7D1ECDA0}" type="presOf" srcId="{78C2559E-5EE6-42A9-982D-123E13F54FC3}" destId="{0472983A-94D7-4F4B-97BC-137C0A0475C6}" srcOrd="0" destOrd="0" presId="urn:microsoft.com/office/officeart/2005/8/layout/radial6"/>
    <dgm:cxn modelId="{9B79CA1B-FB36-437D-82F9-75BD2DCDD9B2}" type="presOf" srcId="{FDE1A3F0-263A-453C-9468-60BCBF3BBE3E}" destId="{BEBB69A4-25B0-4A02-9F31-146647CC414D}" srcOrd="0" destOrd="0" presId="urn:microsoft.com/office/officeart/2005/8/layout/radial6"/>
    <dgm:cxn modelId="{1378B749-E164-4DE5-B55A-10F602769D4A}" srcId="{FDE1A3F0-263A-453C-9468-60BCBF3BBE3E}" destId="{1AE5EED6-8E59-47B0-B571-1ECA54BA8DDD}" srcOrd="4" destOrd="0" parTransId="{1C0030DC-F72C-4613-8B1C-C4035D6BA125}" sibTransId="{7976A5BD-3806-44B2-8318-3A6BA121BB77}"/>
    <dgm:cxn modelId="{5F27FD02-526F-4519-8D93-D45BAFEC64EC}" type="presOf" srcId="{F421D75E-83E0-4731-B76A-FEC39E30291F}" destId="{6C4B03D9-5084-4CA4-AAA8-A0A07497AEA6}" srcOrd="0" destOrd="0" presId="urn:microsoft.com/office/officeart/2005/8/layout/radial6"/>
    <dgm:cxn modelId="{9B9E89E6-DA3D-4F37-941A-851EA97E4AEF}" type="presOf" srcId="{F533E95D-4100-4C36-919E-D3C0C3E94629}" destId="{BE3BEDFB-D46D-4113-8C10-DC9EC51D1E05}" srcOrd="0" destOrd="0" presId="urn:microsoft.com/office/officeart/2005/8/layout/radial6"/>
    <dgm:cxn modelId="{3271BAE8-417D-4CEE-A20B-A876CED4BAAD}" type="presOf" srcId="{7976A5BD-3806-44B2-8318-3A6BA121BB77}" destId="{B3792CDB-E9FF-4AE4-B8F6-FE4518495AE4}" srcOrd="0" destOrd="0" presId="urn:microsoft.com/office/officeart/2005/8/layout/radial6"/>
    <dgm:cxn modelId="{285D6AC8-B069-4422-A300-D9C09EC34167}" type="presOf" srcId="{F5300DEB-09AF-4AF2-8718-F9D9BFE888A7}" destId="{434EFE39-41D4-4D29-91E2-6E692B66FC03}" srcOrd="0" destOrd="0" presId="urn:microsoft.com/office/officeart/2005/8/layout/radial6"/>
    <dgm:cxn modelId="{6F261BDB-25FC-41C0-9867-2F91376C5FC5}" srcId="{BEC6B820-EB9B-4D6B-9A98-686C059826F0}" destId="{FDE1A3F0-263A-453C-9468-60BCBF3BBE3E}" srcOrd="0" destOrd="0" parTransId="{4DF79F84-28C4-4B9F-8810-CBF68E0B0EFF}" sibTransId="{FD8D260C-3DA0-4BA1-94CA-7EA35463F922}"/>
    <dgm:cxn modelId="{9B7D3B4F-55CD-4A08-BF73-9E8C9C543F63}" srcId="{FDE1A3F0-263A-453C-9468-60BCBF3BBE3E}" destId="{DEE49DA0-5FE7-4042-8377-702D61BE053C}" srcOrd="0" destOrd="0" parTransId="{2D10AB42-CE5A-4615-B91E-911A71594158}" sibTransId="{FA684AF1-C070-45CA-81EB-139BE4B1C711}"/>
    <dgm:cxn modelId="{66F25B4E-4408-4844-B5D6-6A1BE6BB8A17}" type="presOf" srcId="{DEE49DA0-5FE7-4042-8377-702D61BE053C}" destId="{97E875EC-3D4C-4AAA-99CE-F0F1BD2C5BA0}" srcOrd="0" destOrd="0" presId="urn:microsoft.com/office/officeart/2005/8/layout/radial6"/>
    <dgm:cxn modelId="{2412F059-4E1E-4BB9-9FBA-1B83F3FF4966}" type="presOf" srcId="{F7ECF105-F041-41F4-B546-E1C36C9A2F99}" destId="{59C70BAA-2E49-49C2-BF3C-7022349283F5}" srcOrd="0" destOrd="0" presId="urn:microsoft.com/office/officeart/2005/8/layout/radial6"/>
    <dgm:cxn modelId="{AB822A0C-51A0-473D-A5E9-63EBDD6A881C}" type="presOf" srcId="{9A30E1FA-1EDD-4CFC-8F6D-C6B900C8394A}" destId="{CACBDC2E-C58C-4D09-8D9E-2F9F33AE57E2}" srcOrd="0" destOrd="0" presId="urn:microsoft.com/office/officeart/2005/8/layout/radial6"/>
    <dgm:cxn modelId="{78D4777C-4E4A-421F-942E-272EF0649B8F}" type="presOf" srcId="{BEC6B820-EB9B-4D6B-9A98-686C059826F0}" destId="{893C32D2-79D6-40FA-93BF-1D7614D097A9}" srcOrd="0" destOrd="0" presId="urn:microsoft.com/office/officeart/2005/8/layout/radial6"/>
    <dgm:cxn modelId="{888A1057-4E10-4C1F-9544-D5946D34AAE5}" type="presOf" srcId="{92BEA988-D87C-43C6-899D-806CB80E758A}" destId="{1D43FCFB-F323-4AE9-B9CD-AA971D625658}" srcOrd="0" destOrd="0" presId="urn:microsoft.com/office/officeart/2005/8/layout/radial6"/>
    <dgm:cxn modelId="{12AE8868-66C1-474C-8EB8-E82A8F0D2961}" type="presOf" srcId="{352EEA67-C854-42A5-8A50-D37ECB8CBFE8}" destId="{AF8739E8-B67E-4DA1-AF03-2B3B432EE991}" srcOrd="0" destOrd="0" presId="urn:microsoft.com/office/officeart/2005/8/layout/radial6"/>
    <dgm:cxn modelId="{627DA602-9B72-4386-8F1B-6C6882EBD762}" type="presOf" srcId="{FA684AF1-C070-45CA-81EB-139BE4B1C711}" destId="{935DF616-210C-4767-8D08-60A8FFF7CFDF}" srcOrd="0" destOrd="0" presId="urn:microsoft.com/office/officeart/2005/8/layout/radial6"/>
    <dgm:cxn modelId="{99ECA094-1F25-4250-A707-0A041C9A7F6A}" type="presOf" srcId="{77F1E9C2-54A5-4B34-AE2D-AD961B950571}" destId="{22BE12E8-DA05-453B-8926-946C9C477030}" srcOrd="0" destOrd="0" presId="urn:microsoft.com/office/officeart/2005/8/layout/radial6"/>
    <dgm:cxn modelId="{BB433369-B660-4DBC-9363-3FAC35F5FF55}" type="presOf" srcId="{1AE5EED6-8E59-47B0-B571-1ECA54BA8DDD}" destId="{A865615C-20A7-4B9C-BBFD-7F87E0D41322}" srcOrd="0" destOrd="0" presId="urn:microsoft.com/office/officeart/2005/8/layout/radial6"/>
    <dgm:cxn modelId="{B1273C06-B453-4629-BEBC-52C59FA28F7A}" type="presParOf" srcId="{893C32D2-79D6-40FA-93BF-1D7614D097A9}" destId="{BEBB69A4-25B0-4A02-9F31-146647CC414D}" srcOrd="0" destOrd="0" presId="urn:microsoft.com/office/officeart/2005/8/layout/radial6"/>
    <dgm:cxn modelId="{068D5E35-58ED-44DB-84BA-E90888F21F70}" type="presParOf" srcId="{893C32D2-79D6-40FA-93BF-1D7614D097A9}" destId="{97E875EC-3D4C-4AAA-99CE-F0F1BD2C5BA0}" srcOrd="1" destOrd="0" presId="urn:microsoft.com/office/officeart/2005/8/layout/radial6"/>
    <dgm:cxn modelId="{3B2B095E-5794-4499-88B7-3A2C409174E8}" type="presParOf" srcId="{893C32D2-79D6-40FA-93BF-1D7614D097A9}" destId="{C862667D-8D49-447E-8685-1AFDC88EBE69}" srcOrd="2" destOrd="0" presId="urn:microsoft.com/office/officeart/2005/8/layout/radial6"/>
    <dgm:cxn modelId="{82709105-0A58-4A86-9294-D3AE82960954}" type="presParOf" srcId="{893C32D2-79D6-40FA-93BF-1D7614D097A9}" destId="{935DF616-210C-4767-8D08-60A8FFF7CFDF}" srcOrd="3" destOrd="0" presId="urn:microsoft.com/office/officeart/2005/8/layout/radial6"/>
    <dgm:cxn modelId="{76F9F781-6A16-42BF-8D42-9298E9BB212F}" type="presParOf" srcId="{893C32D2-79D6-40FA-93BF-1D7614D097A9}" destId="{AF8739E8-B67E-4DA1-AF03-2B3B432EE991}" srcOrd="4" destOrd="0" presId="urn:microsoft.com/office/officeart/2005/8/layout/radial6"/>
    <dgm:cxn modelId="{3B251312-B8A7-478F-8658-ECDBFB11DEEE}" type="presParOf" srcId="{893C32D2-79D6-40FA-93BF-1D7614D097A9}" destId="{018E0E6A-B8EF-4FC2-828C-1658CF65DA71}" srcOrd="5" destOrd="0" presId="urn:microsoft.com/office/officeart/2005/8/layout/radial6"/>
    <dgm:cxn modelId="{87ADC961-C227-4318-ADDA-1FC24FFD67DA}" type="presParOf" srcId="{893C32D2-79D6-40FA-93BF-1D7614D097A9}" destId="{1D43FCFB-F323-4AE9-B9CD-AA971D625658}" srcOrd="6" destOrd="0" presId="urn:microsoft.com/office/officeart/2005/8/layout/radial6"/>
    <dgm:cxn modelId="{7B868243-BF03-4A36-90E9-0A4375AB66A4}" type="presParOf" srcId="{893C32D2-79D6-40FA-93BF-1D7614D097A9}" destId="{22BE12E8-DA05-453B-8926-946C9C477030}" srcOrd="7" destOrd="0" presId="urn:microsoft.com/office/officeart/2005/8/layout/radial6"/>
    <dgm:cxn modelId="{D0055EBF-4BEE-4817-AD35-688C68F6DC19}" type="presParOf" srcId="{893C32D2-79D6-40FA-93BF-1D7614D097A9}" destId="{BFCB6089-4AEA-48D0-A465-0A2BE458C029}" srcOrd="8" destOrd="0" presId="urn:microsoft.com/office/officeart/2005/8/layout/radial6"/>
    <dgm:cxn modelId="{0F06EDBC-09EE-4858-A84A-8445FE86A2DF}" type="presParOf" srcId="{893C32D2-79D6-40FA-93BF-1D7614D097A9}" destId="{434EFE39-41D4-4D29-91E2-6E692B66FC03}" srcOrd="9" destOrd="0" presId="urn:microsoft.com/office/officeart/2005/8/layout/radial6"/>
    <dgm:cxn modelId="{D83F740D-6A28-44B8-AFDA-11B3E406B32F}" type="presParOf" srcId="{893C32D2-79D6-40FA-93BF-1D7614D097A9}" destId="{BE3BEDFB-D46D-4113-8C10-DC9EC51D1E05}" srcOrd="10" destOrd="0" presId="urn:microsoft.com/office/officeart/2005/8/layout/radial6"/>
    <dgm:cxn modelId="{F1F3ABFE-0DB2-47A1-9F66-1E3737681107}" type="presParOf" srcId="{893C32D2-79D6-40FA-93BF-1D7614D097A9}" destId="{BF51305F-66DC-409B-9B59-3A8C5B78E3BF}" srcOrd="11" destOrd="0" presId="urn:microsoft.com/office/officeart/2005/8/layout/radial6"/>
    <dgm:cxn modelId="{B4169B9A-824C-4248-A7DE-614184665F85}" type="presParOf" srcId="{893C32D2-79D6-40FA-93BF-1D7614D097A9}" destId="{6C4B03D9-5084-4CA4-AAA8-A0A07497AEA6}" srcOrd="12" destOrd="0" presId="urn:microsoft.com/office/officeart/2005/8/layout/radial6"/>
    <dgm:cxn modelId="{B84F7425-2E9C-4345-818F-989825A7EF50}" type="presParOf" srcId="{893C32D2-79D6-40FA-93BF-1D7614D097A9}" destId="{A865615C-20A7-4B9C-BBFD-7F87E0D41322}" srcOrd="13" destOrd="0" presId="urn:microsoft.com/office/officeart/2005/8/layout/radial6"/>
    <dgm:cxn modelId="{7C41ECB5-3EAB-4F91-B169-E38FF09B58ED}" type="presParOf" srcId="{893C32D2-79D6-40FA-93BF-1D7614D097A9}" destId="{A295A5AB-493B-4C57-8626-6C312ED9D0F4}" srcOrd="14" destOrd="0" presId="urn:microsoft.com/office/officeart/2005/8/layout/radial6"/>
    <dgm:cxn modelId="{171B0EEB-2E65-414A-8C5C-04C14EB5890C}" type="presParOf" srcId="{893C32D2-79D6-40FA-93BF-1D7614D097A9}" destId="{B3792CDB-E9FF-4AE4-B8F6-FE4518495AE4}" srcOrd="15" destOrd="0" presId="urn:microsoft.com/office/officeart/2005/8/layout/radial6"/>
    <dgm:cxn modelId="{0A7862BA-68A7-417D-8D68-8F9968643A9E}" type="presParOf" srcId="{893C32D2-79D6-40FA-93BF-1D7614D097A9}" destId="{CACBDC2E-C58C-4D09-8D9E-2F9F33AE57E2}" srcOrd="16" destOrd="0" presId="urn:microsoft.com/office/officeart/2005/8/layout/radial6"/>
    <dgm:cxn modelId="{6E43AB25-C294-4688-A158-98C1E234941F}" type="presParOf" srcId="{893C32D2-79D6-40FA-93BF-1D7614D097A9}" destId="{6BD27A5E-F74A-4187-B4D5-047DC7B75B48}" srcOrd="17" destOrd="0" presId="urn:microsoft.com/office/officeart/2005/8/layout/radial6"/>
    <dgm:cxn modelId="{6AD6DA48-CAF3-4286-8AAE-0F88F8DDADBB}" type="presParOf" srcId="{893C32D2-79D6-40FA-93BF-1D7614D097A9}" destId="{6A97599D-7260-46D1-B862-129EA2A18CD9}" srcOrd="18" destOrd="0" presId="urn:microsoft.com/office/officeart/2005/8/layout/radial6"/>
    <dgm:cxn modelId="{EA9707D7-F8AE-4F7C-85C3-1E5FD4003DDD}" type="presParOf" srcId="{893C32D2-79D6-40FA-93BF-1D7614D097A9}" destId="{0472983A-94D7-4F4B-97BC-137C0A0475C6}" srcOrd="19" destOrd="0" presId="urn:microsoft.com/office/officeart/2005/8/layout/radial6"/>
    <dgm:cxn modelId="{90064C6C-F585-4868-AC7B-9DB464D9401D}" type="presParOf" srcId="{893C32D2-79D6-40FA-93BF-1D7614D097A9}" destId="{0261667D-E5C9-4C8E-9299-CF25D62A6FAD}" srcOrd="20" destOrd="0" presId="urn:microsoft.com/office/officeart/2005/8/layout/radial6"/>
    <dgm:cxn modelId="{533F8AD9-2F52-42C2-89E1-098ADED5EE99}" type="presParOf" srcId="{893C32D2-79D6-40FA-93BF-1D7614D097A9}" destId="{59C70BAA-2E49-49C2-BF3C-7022349283F5}"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FED2F3-FE4F-483D-B857-D6CD71EDDE79}" type="doc">
      <dgm:prSet loTypeId="urn:microsoft.com/office/officeart/2005/8/layout/default" loCatId="list" qsTypeId="urn:microsoft.com/office/officeart/2005/8/quickstyle/3d2" qsCatId="3D" csTypeId="urn:microsoft.com/office/officeart/2005/8/colors/accent4_2" csCatId="accent4" phldr="1"/>
      <dgm:spPr/>
      <dgm:t>
        <a:bodyPr/>
        <a:lstStyle/>
        <a:p>
          <a:endParaRPr lang="en-GB"/>
        </a:p>
      </dgm:t>
    </dgm:pt>
    <dgm:pt modelId="{E9140223-3F6A-4B03-9804-705816060DB6}">
      <dgm:prSet phldrT="[Text]"/>
      <dgm:spPr>
        <a:solidFill>
          <a:srgbClr val="00CC99"/>
        </a:solidFill>
      </dgm:spPr>
      <dgm:t>
        <a:bodyPr/>
        <a:lstStyle/>
        <a:p>
          <a:r>
            <a:rPr lang="en-GB" b="1" u="none" dirty="0">
              <a:solidFill>
                <a:srgbClr val="002060"/>
              </a:solidFill>
              <a:latin typeface="Century Gothic" panose="020B0502020202020204" pitchFamily="34" charset="0"/>
            </a:rPr>
            <a:t>Suicide Prevention and Response</a:t>
          </a:r>
        </a:p>
      </dgm:t>
      <dgm:extLst>
        <a:ext uri="{E40237B7-FDA0-4F09-8148-C483321AD2D9}">
          <dgm14:cNvPr xmlns:dgm14="http://schemas.microsoft.com/office/drawing/2010/diagram" id="0" name="">
            <a:hlinkClick xmlns:r="http://schemas.openxmlformats.org/officeDocument/2006/relationships" r:id="rId1" action="ppaction://hlinksldjump" tooltip="Suicide Prevention and Response"/>
          </dgm14:cNvPr>
        </a:ext>
      </dgm:extLst>
    </dgm:pt>
    <dgm:pt modelId="{DA661900-4796-45C3-B6A1-00934B750640}" type="parTrans" cxnId="{38A3F44D-BBD4-4B4F-9AEE-BECDA4784C3C}">
      <dgm:prSet/>
      <dgm:spPr/>
      <dgm:t>
        <a:bodyPr/>
        <a:lstStyle/>
        <a:p>
          <a:endParaRPr lang="en-GB"/>
        </a:p>
      </dgm:t>
    </dgm:pt>
    <dgm:pt modelId="{5172D422-2B90-4DED-A55C-8437FFFF2126}" type="sibTrans" cxnId="{38A3F44D-BBD4-4B4F-9AEE-BECDA4784C3C}">
      <dgm:prSet/>
      <dgm:spPr/>
      <dgm:t>
        <a:bodyPr/>
        <a:lstStyle/>
        <a:p>
          <a:endParaRPr lang="en-GB"/>
        </a:p>
      </dgm:t>
    </dgm:pt>
    <dgm:pt modelId="{D6719F68-1C76-4BC0-A9C3-870F274273CA}">
      <dgm:prSet/>
      <dgm:spPr>
        <a:solidFill>
          <a:srgbClr val="00CC99"/>
        </a:solidFill>
      </dgm:spPr>
      <dgm:t>
        <a:bodyPr/>
        <a:lstStyle/>
        <a:p>
          <a:r>
            <a:rPr lang="en-GB" b="1" u="none" dirty="0">
              <a:solidFill>
                <a:srgbClr val="002060"/>
              </a:solidFill>
              <a:latin typeface="Century Gothic" panose="020B0502020202020204" pitchFamily="34" charset="0"/>
            </a:rPr>
            <a:t>Abuse/Neglect</a:t>
          </a:r>
        </a:p>
      </dgm:t>
      <dgm:extLst>
        <a:ext uri="{E40237B7-FDA0-4F09-8148-C483321AD2D9}">
          <dgm14:cNvPr xmlns:dgm14="http://schemas.microsoft.com/office/drawing/2010/diagram" id="0" name="">
            <a:hlinkClick xmlns:r="http://schemas.openxmlformats.org/officeDocument/2006/relationships" r:id="rId2" action="ppaction://hlinksldjump" tooltip="Abuse/Neglect"/>
          </dgm14:cNvPr>
        </a:ext>
      </dgm:extLst>
    </dgm:pt>
    <dgm:pt modelId="{7A9C9D21-D0A7-42B7-8016-C6CE63B7280B}" type="parTrans" cxnId="{E2E32490-EBFB-44FA-A3D7-13C693CFAAB2}">
      <dgm:prSet/>
      <dgm:spPr/>
      <dgm:t>
        <a:bodyPr/>
        <a:lstStyle/>
        <a:p>
          <a:endParaRPr lang="en-GB"/>
        </a:p>
      </dgm:t>
    </dgm:pt>
    <dgm:pt modelId="{8299E9F3-6AF0-44A3-AC0B-0D2C04C7EBB2}" type="sibTrans" cxnId="{E2E32490-EBFB-44FA-A3D7-13C693CFAAB2}">
      <dgm:prSet/>
      <dgm:spPr/>
      <dgm:t>
        <a:bodyPr/>
        <a:lstStyle/>
        <a:p>
          <a:endParaRPr lang="en-GB"/>
        </a:p>
      </dgm:t>
    </dgm:pt>
    <dgm:pt modelId="{8832FD69-9C20-4ABA-BDD2-3E943A29AAE2}">
      <dgm:prSet/>
      <dgm:spPr>
        <a:solidFill>
          <a:srgbClr val="00CC99"/>
        </a:solidFill>
      </dgm:spPr>
      <dgm:t>
        <a:bodyPr/>
        <a:lstStyle/>
        <a:p>
          <a:r>
            <a:rPr lang="en-GB" b="1" u="none" dirty="0">
              <a:solidFill>
                <a:srgbClr val="002060"/>
              </a:solidFill>
              <a:latin typeface="Century Gothic" panose="020B0502020202020204" pitchFamily="34" charset="0"/>
            </a:rPr>
            <a:t>Child Sexual Abuse/Child Sexual Exploitation</a:t>
          </a:r>
        </a:p>
      </dgm:t>
      <dgm:extLst>
        <a:ext uri="{E40237B7-FDA0-4F09-8148-C483321AD2D9}">
          <dgm14:cNvPr xmlns:dgm14="http://schemas.microsoft.com/office/drawing/2010/diagram" id="0" name="">
            <a:hlinkClick xmlns:r="http://schemas.openxmlformats.org/officeDocument/2006/relationships" r:id="rId3" action="ppaction://hlinksldjump" tooltip="Child Sexual Abuse/Child Sexual Exploitation"/>
          </dgm14:cNvPr>
        </a:ext>
      </dgm:extLst>
    </dgm:pt>
    <dgm:pt modelId="{1B767089-EA5C-4142-923A-1C921B57E52E}" type="parTrans" cxnId="{06ACAF2E-E33A-4780-A861-B555BF50333B}">
      <dgm:prSet/>
      <dgm:spPr/>
      <dgm:t>
        <a:bodyPr/>
        <a:lstStyle/>
        <a:p>
          <a:endParaRPr lang="en-GB"/>
        </a:p>
      </dgm:t>
    </dgm:pt>
    <dgm:pt modelId="{AAAB5554-F1C1-4F41-B0E9-117E68E8F395}" type="sibTrans" cxnId="{06ACAF2E-E33A-4780-A861-B555BF50333B}">
      <dgm:prSet/>
      <dgm:spPr/>
      <dgm:t>
        <a:bodyPr/>
        <a:lstStyle/>
        <a:p>
          <a:endParaRPr lang="en-GB"/>
        </a:p>
      </dgm:t>
    </dgm:pt>
    <dgm:pt modelId="{6AC52088-EA91-4092-9393-D4892FA458FC}">
      <dgm:prSet/>
      <dgm:spPr>
        <a:solidFill>
          <a:srgbClr val="00CC99"/>
        </a:solidFill>
      </dgm:spPr>
      <dgm:t>
        <a:bodyPr/>
        <a:lstStyle/>
        <a:p>
          <a:r>
            <a:rPr lang="en-GB" b="1" u="none" dirty="0">
              <a:solidFill>
                <a:srgbClr val="002060"/>
              </a:solidFill>
              <a:latin typeface="Century Gothic" panose="020B0502020202020204" pitchFamily="34" charset="0"/>
            </a:rPr>
            <a:t>Anti-Bullying</a:t>
          </a:r>
        </a:p>
      </dgm:t>
      <dgm:extLst>
        <a:ext uri="{E40237B7-FDA0-4F09-8148-C483321AD2D9}">
          <dgm14:cNvPr xmlns:dgm14="http://schemas.microsoft.com/office/drawing/2010/diagram" id="0" name="">
            <a:hlinkClick xmlns:r="http://schemas.openxmlformats.org/officeDocument/2006/relationships" r:id="rId4" action="ppaction://hlinksldjump" tooltip="Anti-Bullying"/>
          </dgm14:cNvPr>
        </a:ext>
      </dgm:extLst>
    </dgm:pt>
    <dgm:pt modelId="{D6177648-8920-4FA0-B2A6-1565CC77F426}" type="parTrans" cxnId="{CCB46AD1-B76C-4574-8440-C343D50DBF3C}">
      <dgm:prSet/>
      <dgm:spPr/>
      <dgm:t>
        <a:bodyPr/>
        <a:lstStyle/>
        <a:p>
          <a:endParaRPr lang="en-GB"/>
        </a:p>
      </dgm:t>
    </dgm:pt>
    <dgm:pt modelId="{312653FC-4E2E-40D1-9F1C-6B48EAEB1C60}" type="sibTrans" cxnId="{CCB46AD1-B76C-4574-8440-C343D50DBF3C}">
      <dgm:prSet/>
      <dgm:spPr/>
      <dgm:t>
        <a:bodyPr/>
        <a:lstStyle/>
        <a:p>
          <a:endParaRPr lang="en-GB"/>
        </a:p>
      </dgm:t>
    </dgm:pt>
    <dgm:pt modelId="{43F861CF-EECD-4FB0-945E-A32C14D898C0}">
      <dgm:prSet/>
      <dgm:spPr>
        <a:solidFill>
          <a:srgbClr val="00CC99"/>
        </a:solidFill>
      </dgm:spPr>
      <dgm:t>
        <a:bodyPr/>
        <a:lstStyle/>
        <a:p>
          <a:r>
            <a:rPr lang="en-GB" b="1" dirty="0">
              <a:solidFill>
                <a:srgbClr val="002060"/>
              </a:solidFill>
              <a:latin typeface="Century Gothic" panose="020B0502020202020204" pitchFamily="34" charset="0"/>
            </a:rPr>
            <a:t>Children with Disabilities</a:t>
          </a:r>
        </a:p>
      </dgm:t>
      <dgm:extLst>
        <a:ext uri="{E40237B7-FDA0-4F09-8148-C483321AD2D9}">
          <dgm14:cNvPr xmlns:dgm14="http://schemas.microsoft.com/office/drawing/2010/diagram" id="0" name="">
            <a:hlinkClick xmlns:r="http://schemas.openxmlformats.org/officeDocument/2006/relationships" r:id="rId5" action="ppaction://hlinksldjump" tooltip="Children with Disabilities"/>
          </dgm14:cNvPr>
        </a:ext>
      </dgm:extLst>
    </dgm:pt>
    <dgm:pt modelId="{956A9F5E-3CF4-409D-B64E-F14B749908CE}" type="parTrans" cxnId="{67461DE6-ADB8-4588-9268-6460CDB8B639}">
      <dgm:prSet/>
      <dgm:spPr/>
      <dgm:t>
        <a:bodyPr/>
        <a:lstStyle/>
        <a:p>
          <a:endParaRPr lang="en-GB"/>
        </a:p>
      </dgm:t>
    </dgm:pt>
    <dgm:pt modelId="{00A42EC0-B5D4-4A74-9D86-9674C35B9461}" type="sibTrans" cxnId="{67461DE6-ADB8-4588-9268-6460CDB8B639}">
      <dgm:prSet/>
      <dgm:spPr/>
      <dgm:t>
        <a:bodyPr/>
        <a:lstStyle/>
        <a:p>
          <a:endParaRPr lang="en-GB"/>
        </a:p>
      </dgm:t>
    </dgm:pt>
    <dgm:pt modelId="{27D5EF56-A299-4638-989B-A299F4C7DDF1}">
      <dgm:prSet/>
      <dgm:spPr>
        <a:solidFill>
          <a:srgbClr val="00CC99"/>
        </a:solidFill>
      </dgm:spPr>
      <dgm:t>
        <a:bodyPr/>
        <a:lstStyle/>
        <a:p>
          <a:r>
            <a:rPr lang="en-GB" b="1" u="none" dirty="0">
              <a:solidFill>
                <a:srgbClr val="002060"/>
              </a:solidFill>
              <a:latin typeface="Century Gothic" panose="020B0502020202020204" pitchFamily="34" charset="0"/>
            </a:rPr>
            <a:t>TICC/Domestic Abuse</a:t>
          </a:r>
        </a:p>
      </dgm:t>
      <dgm:extLst>
        <a:ext uri="{E40237B7-FDA0-4F09-8148-C483321AD2D9}">
          <dgm14:cNvPr xmlns:dgm14="http://schemas.microsoft.com/office/drawing/2010/diagram" id="0" name="">
            <a:hlinkClick xmlns:r="http://schemas.openxmlformats.org/officeDocument/2006/relationships" r:id="rId6" action="ppaction://hlinksldjump" tooltip="TICC/Domestic Abuse"/>
          </dgm14:cNvPr>
        </a:ext>
      </dgm:extLst>
    </dgm:pt>
    <dgm:pt modelId="{1EC94543-575C-4C8A-B080-55D1799BA687}" type="parTrans" cxnId="{2CB2DD43-182C-4164-83A9-7ACF4AA13FBA}">
      <dgm:prSet/>
      <dgm:spPr/>
      <dgm:t>
        <a:bodyPr/>
        <a:lstStyle/>
        <a:p>
          <a:endParaRPr lang="en-GB"/>
        </a:p>
      </dgm:t>
    </dgm:pt>
    <dgm:pt modelId="{7FED0781-62BE-4F64-B5EF-2F291222F120}" type="sibTrans" cxnId="{2CB2DD43-182C-4164-83A9-7ACF4AA13FBA}">
      <dgm:prSet/>
      <dgm:spPr/>
      <dgm:t>
        <a:bodyPr/>
        <a:lstStyle/>
        <a:p>
          <a:endParaRPr lang="en-GB"/>
        </a:p>
      </dgm:t>
    </dgm:pt>
    <dgm:pt modelId="{9121C94E-F6AE-4C44-B051-B6F131CD8C22}">
      <dgm:prSet/>
      <dgm:spPr>
        <a:solidFill>
          <a:srgbClr val="00CC99"/>
        </a:solidFill>
      </dgm:spPr>
      <dgm:t>
        <a:bodyPr/>
        <a:lstStyle/>
        <a:p>
          <a:r>
            <a:rPr lang="en-GB" b="1" u="none" dirty="0">
              <a:solidFill>
                <a:srgbClr val="002060"/>
              </a:solidFill>
              <a:latin typeface="Century Gothic" panose="020B0502020202020204" pitchFamily="34" charset="0"/>
            </a:rPr>
            <a:t>Mental Health and Wellbeing</a:t>
          </a:r>
        </a:p>
      </dgm:t>
      <dgm:extLst>
        <a:ext uri="{E40237B7-FDA0-4F09-8148-C483321AD2D9}">
          <dgm14:cNvPr xmlns:dgm14="http://schemas.microsoft.com/office/drawing/2010/diagram" id="0" name="">
            <a:hlinkClick xmlns:r="http://schemas.openxmlformats.org/officeDocument/2006/relationships" r:id="rId7" action="ppaction://hlinksldjump" tooltip="Mental Health and Wellbeing"/>
          </dgm14:cNvPr>
        </a:ext>
      </dgm:extLst>
    </dgm:pt>
    <dgm:pt modelId="{00F937ED-C41E-448F-A718-D776CF1D14B1}" type="parTrans" cxnId="{650BB2D5-49C0-43AB-9FD6-F30C16BF4321}">
      <dgm:prSet/>
      <dgm:spPr/>
      <dgm:t>
        <a:bodyPr/>
        <a:lstStyle/>
        <a:p>
          <a:endParaRPr lang="en-GB"/>
        </a:p>
      </dgm:t>
    </dgm:pt>
    <dgm:pt modelId="{E17FD315-24BB-48C8-9B4D-6022772E73B1}" type="sibTrans" cxnId="{650BB2D5-49C0-43AB-9FD6-F30C16BF4321}">
      <dgm:prSet/>
      <dgm:spPr/>
      <dgm:t>
        <a:bodyPr/>
        <a:lstStyle/>
        <a:p>
          <a:endParaRPr lang="en-GB"/>
        </a:p>
      </dgm:t>
    </dgm:pt>
    <dgm:pt modelId="{EFEECC34-B6EE-45A9-BEC4-728A6AF6A949}">
      <dgm:prSet/>
      <dgm:spPr>
        <a:solidFill>
          <a:srgbClr val="00CC99"/>
        </a:solidFill>
      </dgm:spPr>
      <dgm:t>
        <a:bodyPr/>
        <a:lstStyle/>
        <a:p>
          <a:r>
            <a:rPr lang="en-GB" b="1" u="none" dirty="0">
              <a:solidFill>
                <a:srgbClr val="002060"/>
              </a:solidFill>
              <a:latin typeface="Century Gothic" panose="020B0502020202020204" pitchFamily="34" charset="0"/>
            </a:rPr>
            <a:t>Online Safety</a:t>
          </a:r>
        </a:p>
      </dgm:t>
      <dgm:extLst>
        <a:ext uri="{E40237B7-FDA0-4F09-8148-C483321AD2D9}">
          <dgm14:cNvPr xmlns:dgm14="http://schemas.microsoft.com/office/drawing/2010/diagram" id="0" name="">
            <a:hlinkClick xmlns:r="http://schemas.openxmlformats.org/officeDocument/2006/relationships" r:id="rId8" action="ppaction://hlinksldjump" tooltip="Online Safety"/>
          </dgm14:cNvPr>
        </a:ext>
      </dgm:extLst>
    </dgm:pt>
    <dgm:pt modelId="{92FB24BA-4735-4BB0-A27F-C16DBA49AFAC}" type="parTrans" cxnId="{4CE8A4B9-CE8B-4BD8-8A7B-020183441D9A}">
      <dgm:prSet/>
      <dgm:spPr/>
      <dgm:t>
        <a:bodyPr/>
        <a:lstStyle/>
        <a:p>
          <a:endParaRPr lang="en-GB"/>
        </a:p>
      </dgm:t>
    </dgm:pt>
    <dgm:pt modelId="{A5C77F84-2AE0-4DF1-A10D-2F94E6762F23}" type="sibTrans" cxnId="{4CE8A4B9-CE8B-4BD8-8A7B-020183441D9A}">
      <dgm:prSet/>
      <dgm:spPr/>
      <dgm:t>
        <a:bodyPr/>
        <a:lstStyle/>
        <a:p>
          <a:endParaRPr lang="en-GB"/>
        </a:p>
      </dgm:t>
    </dgm:pt>
    <dgm:pt modelId="{34D8C762-2911-4469-B168-E5D7D3A0C5E1}">
      <dgm:prSet/>
      <dgm:spPr>
        <a:solidFill>
          <a:srgbClr val="00CC99"/>
        </a:solidFill>
      </dgm:spPr>
      <dgm:t>
        <a:bodyPr/>
        <a:lstStyle/>
        <a:p>
          <a:r>
            <a:rPr lang="en-GB" b="1" u="none" dirty="0">
              <a:solidFill>
                <a:srgbClr val="002060"/>
              </a:solidFill>
              <a:latin typeface="Century Gothic" panose="020B0502020202020204" pitchFamily="34" charset="0"/>
            </a:rPr>
            <a:t>Poverty</a:t>
          </a:r>
        </a:p>
      </dgm:t>
      <dgm:extLst>
        <a:ext uri="{E40237B7-FDA0-4F09-8148-C483321AD2D9}">
          <dgm14:cNvPr xmlns:dgm14="http://schemas.microsoft.com/office/drawing/2010/diagram" id="0" name="">
            <a:hlinkClick xmlns:r="http://schemas.openxmlformats.org/officeDocument/2006/relationships" r:id="rId9" action="ppaction://hlinksldjump" tooltip="Poverty"/>
          </dgm14:cNvPr>
        </a:ext>
      </dgm:extLst>
    </dgm:pt>
    <dgm:pt modelId="{97BECADE-9D0F-47F3-8813-69B5FF5132F7}" type="sibTrans" cxnId="{F6715596-B3A0-423B-AB4D-783BAE8F30E6}">
      <dgm:prSet/>
      <dgm:spPr/>
      <dgm:t>
        <a:bodyPr/>
        <a:lstStyle/>
        <a:p>
          <a:endParaRPr lang="en-GB"/>
        </a:p>
      </dgm:t>
    </dgm:pt>
    <dgm:pt modelId="{B60EC29A-79DD-4797-A52D-9544DC17825D}" type="parTrans" cxnId="{F6715596-B3A0-423B-AB4D-783BAE8F30E6}">
      <dgm:prSet/>
      <dgm:spPr/>
      <dgm:t>
        <a:bodyPr/>
        <a:lstStyle/>
        <a:p>
          <a:endParaRPr lang="en-GB"/>
        </a:p>
      </dgm:t>
    </dgm:pt>
    <dgm:pt modelId="{C3AA1389-B287-4427-9EED-12FD3CEDC9DB}" type="pres">
      <dgm:prSet presAssocID="{00FED2F3-FE4F-483D-B857-D6CD71EDDE79}" presName="diagram" presStyleCnt="0">
        <dgm:presLayoutVars>
          <dgm:dir/>
          <dgm:resizeHandles val="exact"/>
        </dgm:presLayoutVars>
      </dgm:prSet>
      <dgm:spPr/>
      <dgm:t>
        <a:bodyPr/>
        <a:lstStyle/>
        <a:p>
          <a:endParaRPr lang="en-US"/>
        </a:p>
      </dgm:t>
    </dgm:pt>
    <dgm:pt modelId="{B8937209-C72C-49CA-BA89-33DEAB5B2DB5}" type="pres">
      <dgm:prSet presAssocID="{E9140223-3F6A-4B03-9804-705816060DB6}" presName="node" presStyleLbl="node1" presStyleIdx="0" presStyleCnt="9">
        <dgm:presLayoutVars>
          <dgm:bulletEnabled val="1"/>
        </dgm:presLayoutVars>
      </dgm:prSet>
      <dgm:spPr/>
      <dgm:t>
        <a:bodyPr/>
        <a:lstStyle/>
        <a:p>
          <a:endParaRPr lang="en-US"/>
        </a:p>
      </dgm:t>
    </dgm:pt>
    <dgm:pt modelId="{004378F8-F21F-4BA8-A917-012E4BF787D1}" type="pres">
      <dgm:prSet presAssocID="{5172D422-2B90-4DED-A55C-8437FFFF2126}" presName="sibTrans" presStyleCnt="0"/>
      <dgm:spPr/>
    </dgm:pt>
    <dgm:pt modelId="{CAF30CCF-45E6-416B-8628-08437B3124EB}" type="pres">
      <dgm:prSet presAssocID="{8832FD69-9C20-4ABA-BDD2-3E943A29AAE2}" presName="node" presStyleLbl="node1" presStyleIdx="1" presStyleCnt="9">
        <dgm:presLayoutVars>
          <dgm:bulletEnabled val="1"/>
        </dgm:presLayoutVars>
      </dgm:prSet>
      <dgm:spPr/>
      <dgm:t>
        <a:bodyPr/>
        <a:lstStyle/>
        <a:p>
          <a:endParaRPr lang="en-US"/>
        </a:p>
      </dgm:t>
    </dgm:pt>
    <dgm:pt modelId="{0B6D1CD9-8915-4C2B-836D-3F93521EE9E4}" type="pres">
      <dgm:prSet presAssocID="{AAAB5554-F1C1-4F41-B0E9-117E68E8F395}" presName="sibTrans" presStyleCnt="0"/>
      <dgm:spPr/>
    </dgm:pt>
    <dgm:pt modelId="{C5D31489-E7FC-4C47-AA34-733E419969DE}" type="pres">
      <dgm:prSet presAssocID="{27D5EF56-A299-4638-989B-A299F4C7DDF1}" presName="node" presStyleLbl="node1" presStyleIdx="2" presStyleCnt="9">
        <dgm:presLayoutVars>
          <dgm:bulletEnabled val="1"/>
        </dgm:presLayoutVars>
      </dgm:prSet>
      <dgm:spPr/>
      <dgm:t>
        <a:bodyPr/>
        <a:lstStyle/>
        <a:p>
          <a:endParaRPr lang="en-US"/>
        </a:p>
      </dgm:t>
    </dgm:pt>
    <dgm:pt modelId="{DE2BD404-38FB-4B3B-8C5F-1C080755BC1C}" type="pres">
      <dgm:prSet presAssocID="{7FED0781-62BE-4F64-B5EF-2F291222F120}" presName="sibTrans" presStyleCnt="0"/>
      <dgm:spPr/>
    </dgm:pt>
    <dgm:pt modelId="{4829E51A-F033-45F3-BB0E-9051A819C0F0}" type="pres">
      <dgm:prSet presAssocID="{D6719F68-1C76-4BC0-A9C3-870F274273CA}" presName="node" presStyleLbl="node1" presStyleIdx="3" presStyleCnt="9">
        <dgm:presLayoutVars>
          <dgm:bulletEnabled val="1"/>
        </dgm:presLayoutVars>
      </dgm:prSet>
      <dgm:spPr/>
      <dgm:t>
        <a:bodyPr/>
        <a:lstStyle/>
        <a:p>
          <a:endParaRPr lang="en-US"/>
        </a:p>
      </dgm:t>
    </dgm:pt>
    <dgm:pt modelId="{1CD043A4-FB69-4342-85F8-9E7AC445F909}" type="pres">
      <dgm:prSet presAssocID="{8299E9F3-6AF0-44A3-AC0B-0D2C04C7EBB2}" presName="sibTrans" presStyleCnt="0"/>
      <dgm:spPr/>
    </dgm:pt>
    <dgm:pt modelId="{1B10F30F-B0A0-4B08-A968-EC7457D0546D}" type="pres">
      <dgm:prSet presAssocID="{34D8C762-2911-4469-B168-E5D7D3A0C5E1}" presName="node" presStyleLbl="node1" presStyleIdx="4" presStyleCnt="9">
        <dgm:presLayoutVars>
          <dgm:bulletEnabled val="1"/>
        </dgm:presLayoutVars>
      </dgm:prSet>
      <dgm:spPr/>
      <dgm:t>
        <a:bodyPr/>
        <a:lstStyle/>
        <a:p>
          <a:endParaRPr lang="en-US"/>
        </a:p>
      </dgm:t>
    </dgm:pt>
    <dgm:pt modelId="{53B1C34D-81CD-41FA-9392-09F28F3B90DF}" type="pres">
      <dgm:prSet presAssocID="{97BECADE-9D0F-47F3-8813-69B5FF5132F7}" presName="sibTrans" presStyleCnt="0"/>
      <dgm:spPr/>
    </dgm:pt>
    <dgm:pt modelId="{6DB1109B-307E-44B6-A31E-6B8122A9A8B5}" type="pres">
      <dgm:prSet presAssocID="{9121C94E-F6AE-4C44-B051-B6F131CD8C22}" presName="node" presStyleLbl="node1" presStyleIdx="5" presStyleCnt="9">
        <dgm:presLayoutVars>
          <dgm:bulletEnabled val="1"/>
        </dgm:presLayoutVars>
      </dgm:prSet>
      <dgm:spPr/>
      <dgm:t>
        <a:bodyPr/>
        <a:lstStyle/>
        <a:p>
          <a:endParaRPr lang="en-US"/>
        </a:p>
      </dgm:t>
    </dgm:pt>
    <dgm:pt modelId="{214F6E5E-4D67-4066-B746-E191213EBC7E}" type="pres">
      <dgm:prSet presAssocID="{E17FD315-24BB-48C8-9B4D-6022772E73B1}" presName="sibTrans" presStyleCnt="0"/>
      <dgm:spPr/>
    </dgm:pt>
    <dgm:pt modelId="{636F2EC5-0C94-48B7-AD40-3EB295D9F69A}" type="pres">
      <dgm:prSet presAssocID="{EFEECC34-B6EE-45A9-BEC4-728A6AF6A949}" presName="node" presStyleLbl="node1" presStyleIdx="6" presStyleCnt="9">
        <dgm:presLayoutVars>
          <dgm:bulletEnabled val="1"/>
        </dgm:presLayoutVars>
      </dgm:prSet>
      <dgm:spPr/>
      <dgm:t>
        <a:bodyPr/>
        <a:lstStyle/>
        <a:p>
          <a:endParaRPr lang="en-US"/>
        </a:p>
      </dgm:t>
    </dgm:pt>
    <dgm:pt modelId="{2F7252C1-AD4C-48FF-BE5E-516532CA4DA1}" type="pres">
      <dgm:prSet presAssocID="{A5C77F84-2AE0-4DF1-A10D-2F94E6762F23}" presName="sibTrans" presStyleCnt="0"/>
      <dgm:spPr/>
    </dgm:pt>
    <dgm:pt modelId="{BEFB3280-8BAA-4916-87CF-A16ADBB15889}" type="pres">
      <dgm:prSet presAssocID="{6AC52088-EA91-4092-9393-D4892FA458FC}" presName="node" presStyleLbl="node1" presStyleIdx="7" presStyleCnt="9">
        <dgm:presLayoutVars>
          <dgm:bulletEnabled val="1"/>
        </dgm:presLayoutVars>
      </dgm:prSet>
      <dgm:spPr/>
      <dgm:t>
        <a:bodyPr/>
        <a:lstStyle/>
        <a:p>
          <a:endParaRPr lang="en-US"/>
        </a:p>
      </dgm:t>
    </dgm:pt>
    <dgm:pt modelId="{23F03BC4-B927-4706-B9F9-FE55AB31ABE5}" type="pres">
      <dgm:prSet presAssocID="{312653FC-4E2E-40D1-9F1C-6B48EAEB1C60}" presName="sibTrans" presStyleCnt="0"/>
      <dgm:spPr/>
    </dgm:pt>
    <dgm:pt modelId="{3CA02F86-96D2-42C0-AF27-2D9ED5811F31}" type="pres">
      <dgm:prSet presAssocID="{43F861CF-EECD-4FB0-945E-A32C14D898C0}" presName="node" presStyleLbl="node1" presStyleIdx="8" presStyleCnt="9">
        <dgm:presLayoutVars>
          <dgm:bulletEnabled val="1"/>
        </dgm:presLayoutVars>
      </dgm:prSet>
      <dgm:spPr/>
      <dgm:t>
        <a:bodyPr/>
        <a:lstStyle/>
        <a:p>
          <a:endParaRPr lang="en-US"/>
        </a:p>
      </dgm:t>
    </dgm:pt>
  </dgm:ptLst>
  <dgm:cxnLst>
    <dgm:cxn modelId="{4CE8A4B9-CE8B-4BD8-8A7B-020183441D9A}" srcId="{00FED2F3-FE4F-483D-B857-D6CD71EDDE79}" destId="{EFEECC34-B6EE-45A9-BEC4-728A6AF6A949}" srcOrd="6" destOrd="0" parTransId="{92FB24BA-4735-4BB0-A27F-C16DBA49AFAC}" sibTransId="{A5C77F84-2AE0-4DF1-A10D-2F94E6762F23}"/>
    <dgm:cxn modelId="{920F8A8E-E7DC-429D-B6DA-05190F438DAD}" type="presOf" srcId="{34D8C762-2911-4469-B168-E5D7D3A0C5E1}" destId="{1B10F30F-B0A0-4B08-A968-EC7457D0546D}" srcOrd="0" destOrd="0" presId="urn:microsoft.com/office/officeart/2005/8/layout/default"/>
    <dgm:cxn modelId="{38A3F44D-BBD4-4B4F-9AEE-BECDA4784C3C}" srcId="{00FED2F3-FE4F-483D-B857-D6CD71EDDE79}" destId="{E9140223-3F6A-4B03-9804-705816060DB6}" srcOrd="0" destOrd="0" parTransId="{DA661900-4796-45C3-B6A1-00934B750640}" sibTransId="{5172D422-2B90-4DED-A55C-8437FFFF2126}"/>
    <dgm:cxn modelId="{DBA5D91E-140F-4AFC-93B1-6C134AE8F491}" type="presOf" srcId="{27D5EF56-A299-4638-989B-A299F4C7DDF1}" destId="{C5D31489-E7FC-4C47-AA34-733E419969DE}" srcOrd="0" destOrd="0" presId="urn:microsoft.com/office/officeart/2005/8/layout/default"/>
    <dgm:cxn modelId="{A3DFA266-0F12-4ABF-9FC5-A8E6EF61E91E}" type="presOf" srcId="{EFEECC34-B6EE-45A9-BEC4-728A6AF6A949}" destId="{636F2EC5-0C94-48B7-AD40-3EB295D9F69A}" srcOrd="0" destOrd="0" presId="urn:microsoft.com/office/officeart/2005/8/layout/default"/>
    <dgm:cxn modelId="{F6715596-B3A0-423B-AB4D-783BAE8F30E6}" srcId="{00FED2F3-FE4F-483D-B857-D6CD71EDDE79}" destId="{34D8C762-2911-4469-B168-E5D7D3A0C5E1}" srcOrd="4" destOrd="0" parTransId="{B60EC29A-79DD-4797-A52D-9544DC17825D}" sibTransId="{97BECADE-9D0F-47F3-8813-69B5FF5132F7}"/>
    <dgm:cxn modelId="{67461DE6-ADB8-4588-9268-6460CDB8B639}" srcId="{00FED2F3-FE4F-483D-B857-D6CD71EDDE79}" destId="{43F861CF-EECD-4FB0-945E-A32C14D898C0}" srcOrd="8" destOrd="0" parTransId="{956A9F5E-3CF4-409D-B64E-F14B749908CE}" sibTransId="{00A42EC0-B5D4-4A74-9D86-9674C35B9461}"/>
    <dgm:cxn modelId="{143FEA0A-79D1-45AF-8B51-3100E65A666B}" type="presOf" srcId="{E9140223-3F6A-4B03-9804-705816060DB6}" destId="{B8937209-C72C-49CA-BA89-33DEAB5B2DB5}" srcOrd="0" destOrd="0" presId="urn:microsoft.com/office/officeart/2005/8/layout/default"/>
    <dgm:cxn modelId="{4159ABBD-627E-4FD8-9E3E-92E692E5DC82}" type="presOf" srcId="{6AC52088-EA91-4092-9393-D4892FA458FC}" destId="{BEFB3280-8BAA-4916-87CF-A16ADBB15889}" srcOrd="0" destOrd="0" presId="urn:microsoft.com/office/officeart/2005/8/layout/default"/>
    <dgm:cxn modelId="{58927A04-7117-47A5-95F2-0933B444DDA8}" type="presOf" srcId="{9121C94E-F6AE-4C44-B051-B6F131CD8C22}" destId="{6DB1109B-307E-44B6-A31E-6B8122A9A8B5}" srcOrd="0" destOrd="0" presId="urn:microsoft.com/office/officeart/2005/8/layout/default"/>
    <dgm:cxn modelId="{2CB2DD43-182C-4164-83A9-7ACF4AA13FBA}" srcId="{00FED2F3-FE4F-483D-B857-D6CD71EDDE79}" destId="{27D5EF56-A299-4638-989B-A299F4C7DDF1}" srcOrd="2" destOrd="0" parTransId="{1EC94543-575C-4C8A-B080-55D1799BA687}" sibTransId="{7FED0781-62BE-4F64-B5EF-2F291222F120}"/>
    <dgm:cxn modelId="{E942DAD8-849F-4FD8-A1D1-2A6A721F8740}" type="presOf" srcId="{D6719F68-1C76-4BC0-A9C3-870F274273CA}" destId="{4829E51A-F033-45F3-BB0E-9051A819C0F0}" srcOrd="0" destOrd="0" presId="urn:microsoft.com/office/officeart/2005/8/layout/default"/>
    <dgm:cxn modelId="{98A52E77-F9B3-40DE-9FF6-BAC89ECFFAD1}" type="presOf" srcId="{8832FD69-9C20-4ABA-BDD2-3E943A29AAE2}" destId="{CAF30CCF-45E6-416B-8628-08437B3124EB}" srcOrd="0" destOrd="0" presId="urn:microsoft.com/office/officeart/2005/8/layout/default"/>
    <dgm:cxn modelId="{CCB46AD1-B76C-4574-8440-C343D50DBF3C}" srcId="{00FED2F3-FE4F-483D-B857-D6CD71EDDE79}" destId="{6AC52088-EA91-4092-9393-D4892FA458FC}" srcOrd="7" destOrd="0" parTransId="{D6177648-8920-4FA0-B2A6-1565CC77F426}" sibTransId="{312653FC-4E2E-40D1-9F1C-6B48EAEB1C60}"/>
    <dgm:cxn modelId="{E2E32490-EBFB-44FA-A3D7-13C693CFAAB2}" srcId="{00FED2F3-FE4F-483D-B857-D6CD71EDDE79}" destId="{D6719F68-1C76-4BC0-A9C3-870F274273CA}" srcOrd="3" destOrd="0" parTransId="{7A9C9D21-D0A7-42B7-8016-C6CE63B7280B}" sibTransId="{8299E9F3-6AF0-44A3-AC0B-0D2C04C7EBB2}"/>
    <dgm:cxn modelId="{15001C82-5F03-4CE3-A4F8-1277709AB7AE}" type="presOf" srcId="{00FED2F3-FE4F-483D-B857-D6CD71EDDE79}" destId="{C3AA1389-B287-4427-9EED-12FD3CEDC9DB}" srcOrd="0" destOrd="0" presId="urn:microsoft.com/office/officeart/2005/8/layout/default"/>
    <dgm:cxn modelId="{06ACAF2E-E33A-4780-A861-B555BF50333B}" srcId="{00FED2F3-FE4F-483D-B857-D6CD71EDDE79}" destId="{8832FD69-9C20-4ABA-BDD2-3E943A29AAE2}" srcOrd="1" destOrd="0" parTransId="{1B767089-EA5C-4142-923A-1C921B57E52E}" sibTransId="{AAAB5554-F1C1-4F41-B0E9-117E68E8F395}"/>
    <dgm:cxn modelId="{B274609D-AD85-4BC9-9731-50BAB2622874}" type="presOf" srcId="{43F861CF-EECD-4FB0-945E-A32C14D898C0}" destId="{3CA02F86-96D2-42C0-AF27-2D9ED5811F31}" srcOrd="0" destOrd="0" presId="urn:microsoft.com/office/officeart/2005/8/layout/default"/>
    <dgm:cxn modelId="{650BB2D5-49C0-43AB-9FD6-F30C16BF4321}" srcId="{00FED2F3-FE4F-483D-B857-D6CD71EDDE79}" destId="{9121C94E-F6AE-4C44-B051-B6F131CD8C22}" srcOrd="5" destOrd="0" parTransId="{00F937ED-C41E-448F-A718-D776CF1D14B1}" sibTransId="{E17FD315-24BB-48C8-9B4D-6022772E73B1}"/>
    <dgm:cxn modelId="{4EA4FEB2-4031-49EC-9316-A30E70DAB9D3}" type="presParOf" srcId="{C3AA1389-B287-4427-9EED-12FD3CEDC9DB}" destId="{B8937209-C72C-49CA-BA89-33DEAB5B2DB5}" srcOrd="0" destOrd="0" presId="urn:microsoft.com/office/officeart/2005/8/layout/default"/>
    <dgm:cxn modelId="{9573FC63-4447-4FA8-9C1E-F257E3BFBD25}" type="presParOf" srcId="{C3AA1389-B287-4427-9EED-12FD3CEDC9DB}" destId="{004378F8-F21F-4BA8-A917-012E4BF787D1}" srcOrd="1" destOrd="0" presId="urn:microsoft.com/office/officeart/2005/8/layout/default"/>
    <dgm:cxn modelId="{06834381-EB7A-418A-8E78-FAA59A9F76A3}" type="presParOf" srcId="{C3AA1389-B287-4427-9EED-12FD3CEDC9DB}" destId="{CAF30CCF-45E6-416B-8628-08437B3124EB}" srcOrd="2" destOrd="0" presId="urn:microsoft.com/office/officeart/2005/8/layout/default"/>
    <dgm:cxn modelId="{84985606-0347-454E-B6D3-DEA18686256C}" type="presParOf" srcId="{C3AA1389-B287-4427-9EED-12FD3CEDC9DB}" destId="{0B6D1CD9-8915-4C2B-836D-3F93521EE9E4}" srcOrd="3" destOrd="0" presId="urn:microsoft.com/office/officeart/2005/8/layout/default"/>
    <dgm:cxn modelId="{3BDCB5F3-1B59-404E-859E-9191535B9DAB}" type="presParOf" srcId="{C3AA1389-B287-4427-9EED-12FD3CEDC9DB}" destId="{C5D31489-E7FC-4C47-AA34-733E419969DE}" srcOrd="4" destOrd="0" presId="urn:microsoft.com/office/officeart/2005/8/layout/default"/>
    <dgm:cxn modelId="{F1D2C8D2-1777-43B6-97A4-3D50E03EA9CB}" type="presParOf" srcId="{C3AA1389-B287-4427-9EED-12FD3CEDC9DB}" destId="{DE2BD404-38FB-4B3B-8C5F-1C080755BC1C}" srcOrd="5" destOrd="0" presId="urn:microsoft.com/office/officeart/2005/8/layout/default"/>
    <dgm:cxn modelId="{9EBD4CA2-2132-4D02-829C-437CDBCBD189}" type="presParOf" srcId="{C3AA1389-B287-4427-9EED-12FD3CEDC9DB}" destId="{4829E51A-F033-45F3-BB0E-9051A819C0F0}" srcOrd="6" destOrd="0" presId="urn:microsoft.com/office/officeart/2005/8/layout/default"/>
    <dgm:cxn modelId="{523183FD-70F3-4719-95D1-D11488272E6B}" type="presParOf" srcId="{C3AA1389-B287-4427-9EED-12FD3CEDC9DB}" destId="{1CD043A4-FB69-4342-85F8-9E7AC445F909}" srcOrd="7" destOrd="0" presId="urn:microsoft.com/office/officeart/2005/8/layout/default"/>
    <dgm:cxn modelId="{A02244F7-E028-406A-B535-AB92835EA541}" type="presParOf" srcId="{C3AA1389-B287-4427-9EED-12FD3CEDC9DB}" destId="{1B10F30F-B0A0-4B08-A968-EC7457D0546D}" srcOrd="8" destOrd="0" presId="urn:microsoft.com/office/officeart/2005/8/layout/default"/>
    <dgm:cxn modelId="{C2544E6D-8336-4013-BF21-209DFA817B2F}" type="presParOf" srcId="{C3AA1389-B287-4427-9EED-12FD3CEDC9DB}" destId="{53B1C34D-81CD-41FA-9392-09F28F3B90DF}" srcOrd="9" destOrd="0" presId="urn:microsoft.com/office/officeart/2005/8/layout/default"/>
    <dgm:cxn modelId="{53544CCA-FBC5-413B-9D1C-AAF396A1097C}" type="presParOf" srcId="{C3AA1389-B287-4427-9EED-12FD3CEDC9DB}" destId="{6DB1109B-307E-44B6-A31E-6B8122A9A8B5}" srcOrd="10" destOrd="0" presId="urn:microsoft.com/office/officeart/2005/8/layout/default"/>
    <dgm:cxn modelId="{2D9127E2-8C3D-411D-9961-6ED52074E9FF}" type="presParOf" srcId="{C3AA1389-B287-4427-9EED-12FD3CEDC9DB}" destId="{214F6E5E-4D67-4066-B746-E191213EBC7E}" srcOrd="11" destOrd="0" presId="urn:microsoft.com/office/officeart/2005/8/layout/default"/>
    <dgm:cxn modelId="{854D6517-5C60-4527-ABC4-80F51E8E262A}" type="presParOf" srcId="{C3AA1389-B287-4427-9EED-12FD3CEDC9DB}" destId="{636F2EC5-0C94-48B7-AD40-3EB295D9F69A}" srcOrd="12" destOrd="0" presId="urn:microsoft.com/office/officeart/2005/8/layout/default"/>
    <dgm:cxn modelId="{3DB21B47-1355-47E6-8FB0-F86A18D8BAAD}" type="presParOf" srcId="{C3AA1389-B287-4427-9EED-12FD3CEDC9DB}" destId="{2F7252C1-AD4C-48FF-BE5E-516532CA4DA1}" srcOrd="13" destOrd="0" presId="urn:microsoft.com/office/officeart/2005/8/layout/default"/>
    <dgm:cxn modelId="{7763A94A-8D43-409E-A1E1-2028EF01FF45}" type="presParOf" srcId="{C3AA1389-B287-4427-9EED-12FD3CEDC9DB}" destId="{BEFB3280-8BAA-4916-87CF-A16ADBB15889}" srcOrd="14" destOrd="0" presId="urn:microsoft.com/office/officeart/2005/8/layout/default"/>
    <dgm:cxn modelId="{9678E175-4689-4802-B8B2-55A6491941E9}" type="presParOf" srcId="{C3AA1389-B287-4427-9EED-12FD3CEDC9DB}" destId="{23F03BC4-B927-4706-B9F9-FE55AB31ABE5}" srcOrd="15" destOrd="0" presId="urn:microsoft.com/office/officeart/2005/8/layout/default"/>
    <dgm:cxn modelId="{993F7356-DDC5-4C0D-AB48-39521AB76B09}" type="presParOf" srcId="{C3AA1389-B287-4427-9EED-12FD3CEDC9DB}" destId="{3CA02F86-96D2-42C0-AF27-2D9ED5811F31}"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2EEC81-411A-4B85-BC06-AE49662EC299}" type="doc">
      <dgm:prSet loTypeId="urn:microsoft.com/office/officeart/2005/8/layout/default" loCatId="list" qsTypeId="urn:microsoft.com/office/officeart/2005/8/quickstyle/3d2" qsCatId="3D" csTypeId="urn:microsoft.com/office/officeart/2005/8/colors/accent6_2" csCatId="accent6" phldr="1"/>
      <dgm:spPr/>
      <dgm:t>
        <a:bodyPr/>
        <a:lstStyle/>
        <a:p>
          <a:endParaRPr lang="en-GB"/>
        </a:p>
      </dgm:t>
    </dgm:pt>
    <dgm:pt modelId="{0234F68F-FA27-42C5-A7AB-56666AD1BE2D}">
      <dgm:prSet phldrT="[Text]" custT="1"/>
      <dgm:spPr>
        <a:solidFill>
          <a:srgbClr val="CC99FF"/>
        </a:solidFill>
      </dgm:spPr>
      <dgm:t>
        <a:bodyPr/>
        <a:lstStyle/>
        <a:p>
          <a:r>
            <a:rPr lang="en-GB" sz="2400" b="1" dirty="0">
              <a:solidFill>
                <a:srgbClr val="002060"/>
              </a:solidFill>
              <a:latin typeface="Century Gothic" panose="020B0502020202020204" pitchFamily="34" charset="0"/>
            </a:rPr>
            <a:t>Adult Support &amp; Protection</a:t>
          </a:r>
          <a:endParaRPr lang="en-GB" sz="2400" dirty="0">
            <a:solidFill>
              <a:srgbClr val="002060"/>
            </a:solidFill>
          </a:endParaRPr>
        </a:p>
      </dgm:t>
      <dgm:extLst>
        <a:ext uri="{E40237B7-FDA0-4F09-8148-C483321AD2D9}">
          <dgm14:cNvPr xmlns:dgm14="http://schemas.microsoft.com/office/drawing/2010/diagram" id="0" name="">
            <a:hlinkClick xmlns:r="http://schemas.openxmlformats.org/officeDocument/2006/relationships" r:id="rId1" action="ppaction://hlinksldjump" tooltip="Adult Support &amp; Protection"/>
          </dgm14:cNvPr>
        </a:ext>
      </dgm:extLst>
    </dgm:pt>
    <dgm:pt modelId="{66E8E0E3-CA2C-45D6-9BDC-3F66A150DBE4}" type="parTrans" cxnId="{6D8D83CB-C1D4-4FC5-B71D-E5B56A7D7581}">
      <dgm:prSet/>
      <dgm:spPr/>
      <dgm:t>
        <a:bodyPr/>
        <a:lstStyle/>
        <a:p>
          <a:endParaRPr lang="en-GB"/>
        </a:p>
      </dgm:t>
    </dgm:pt>
    <dgm:pt modelId="{C6729615-1F64-4338-8CAF-AA8A144325E2}" type="sibTrans" cxnId="{6D8D83CB-C1D4-4FC5-B71D-E5B56A7D7581}">
      <dgm:prSet/>
      <dgm:spPr/>
      <dgm:t>
        <a:bodyPr/>
        <a:lstStyle/>
        <a:p>
          <a:endParaRPr lang="en-GB"/>
        </a:p>
      </dgm:t>
    </dgm:pt>
    <dgm:pt modelId="{56F2739E-021A-4092-8A81-9B58711997BD}">
      <dgm:prSet phldrT="[Text]" custT="1"/>
      <dgm:spPr>
        <a:solidFill>
          <a:srgbClr val="CC99FF"/>
        </a:solidFill>
      </dgm:spPr>
      <dgm:t>
        <a:bodyPr/>
        <a:lstStyle/>
        <a:p>
          <a:r>
            <a:rPr lang="en-GB" sz="2400" b="1" dirty="0">
              <a:solidFill>
                <a:srgbClr val="002060"/>
              </a:solidFill>
              <a:latin typeface="Century Gothic" panose="020B0502020202020204" pitchFamily="34" charset="0"/>
            </a:rPr>
            <a:t>FGM</a:t>
          </a:r>
          <a:endParaRPr lang="en-GB" sz="2400" dirty="0">
            <a:solidFill>
              <a:srgbClr val="002060"/>
            </a:solidFill>
          </a:endParaRPr>
        </a:p>
      </dgm:t>
      <dgm:extLst>
        <a:ext uri="{E40237B7-FDA0-4F09-8148-C483321AD2D9}">
          <dgm14:cNvPr xmlns:dgm14="http://schemas.microsoft.com/office/drawing/2010/diagram" id="0" name="">
            <a:hlinkClick xmlns:r="http://schemas.openxmlformats.org/officeDocument/2006/relationships" r:id="rId2" action="ppaction://hlinksldjump" tooltip="FGM"/>
          </dgm14:cNvPr>
        </a:ext>
      </dgm:extLst>
    </dgm:pt>
    <dgm:pt modelId="{FD44E77A-C42B-48C7-9898-71DB0457C392}" type="parTrans" cxnId="{24C07AE2-265F-45FE-8E53-561FB63FB288}">
      <dgm:prSet/>
      <dgm:spPr/>
      <dgm:t>
        <a:bodyPr/>
        <a:lstStyle/>
        <a:p>
          <a:endParaRPr lang="en-GB"/>
        </a:p>
      </dgm:t>
    </dgm:pt>
    <dgm:pt modelId="{F6029709-ED57-4502-858D-14961B0974B4}" type="sibTrans" cxnId="{24C07AE2-265F-45FE-8E53-561FB63FB288}">
      <dgm:prSet/>
      <dgm:spPr/>
      <dgm:t>
        <a:bodyPr/>
        <a:lstStyle/>
        <a:p>
          <a:endParaRPr lang="en-GB"/>
        </a:p>
      </dgm:t>
    </dgm:pt>
    <dgm:pt modelId="{6B447782-677E-471E-8025-426C0123EF58}">
      <dgm:prSet custT="1"/>
      <dgm:spPr>
        <a:solidFill>
          <a:srgbClr val="CC99FF"/>
        </a:solidFill>
      </dgm:spPr>
      <dgm:t>
        <a:bodyPr/>
        <a:lstStyle/>
        <a:p>
          <a:r>
            <a:rPr lang="en-GB" sz="2400" b="1" dirty="0">
              <a:solidFill>
                <a:srgbClr val="002060"/>
              </a:solidFill>
              <a:latin typeface="Century Gothic" panose="020B0502020202020204" pitchFamily="34" charset="0"/>
            </a:rPr>
            <a:t>Honour Based Abuse and Forced Marriage </a:t>
          </a:r>
        </a:p>
      </dgm:t>
      <dgm:extLst>
        <a:ext uri="{E40237B7-FDA0-4F09-8148-C483321AD2D9}">
          <dgm14:cNvPr xmlns:dgm14="http://schemas.microsoft.com/office/drawing/2010/diagram" id="0" name="">
            <a:hlinkClick xmlns:r="http://schemas.openxmlformats.org/officeDocument/2006/relationships" r:id="rId3" action="ppaction://hlinksldjump" tooltip="Honour Based Abuse and Forced Marriage "/>
          </dgm14:cNvPr>
        </a:ext>
      </dgm:extLst>
    </dgm:pt>
    <dgm:pt modelId="{448047A9-D2C7-4A85-9EB0-D463B8E8EE8F}" type="parTrans" cxnId="{647FB86A-CF81-4C62-A28E-423D7F6F921F}">
      <dgm:prSet/>
      <dgm:spPr/>
      <dgm:t>
        <a:bodyPr/>
        <a:lstStyle/>
        <a:p>
          <a:endParaRPr lang="en-GB"/>
        </a:p>
      </dgm:t>
    </dgm:pt>
    <dgm:pt modelId="{DF8EF7D4-AFE9-4D36-BF50-FF28DDB261A0}" type="sibTrans" cxnId="{647FB86A-CF81-4C62-A28E-423D7F6F921F}">
      <dgm:prSet/>
      <dgm:spPr/>
      <dgm:t>
        <a:bodyPr/>
        <a:lstStyle/>
        <a:p>
          <a:endParaRPr lang="en-GB"/>
        </a:p>
      </dgm:t>
    </dgm:pt>
    <dgm:pt modelId="{DC31D29E-CCD7-4879-B267-48B54F886C21}">
      <dgm:prSet custT="1"/>
      <dgm:spPr>
        <a:solidFill>
          <a:srgbClr val="CC99FF"/>
        </a:solidFill>
      </dgm:spPr>
      <dgm:t>
        <a:bodyPr/>
        <a:lstStyle/>
        <a:p>
          <a:r>
            <a:rPr lang="en-GB" sz="2400" b="1" dirty="0">
              <a:solidFill>
                <a:srgbClr val="002060"/>
              </a:solidFill>
              <a:latin typeface="Century Gothic" panose="020B0502020202020204" pitchFamily="34" charset="0"/>
            </a:rPr>
            <a:t>CPC Training</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AD40C08D-6DD7-4A44-BF38-E04FA827C117}" type="parTrans" cxnId="{7261431C-B6DF-4DD3-ABB0-34FE7D7BFF42}">
      <dgm:prSet/>
      <dgm:spPr/>
      <dgm:t>
        <a:bodyPr/>
        <a:lstStyle/>
        <a:p>
          <a:endParaRPr lang="en-GB"/>
        </a:p>
      </dgm:t>
    </dgm:pt>
    <dgm:pt modelId="{12C67659-523B-4922-828D-1AB0A3219F95}" type="sibTrans" cxnId="{7261431C-B6DF-4DD3-ABB0-34FE7D7BFF42}">
      <dgm:prSet/>
      <dgm:spPr/>
      <dgm:t>
        <a:bodyPr/>
        <a:lstStyle/>
        <a:p>
          <a:endParaRPr lang="en-GB"/>
        </a:p>
      </dgm:t>
    </dgm:pt>
    <dgm:pt modelId="{FAC7178B-2EE9-463B-B6F5-BA66EE2504B3}">
      <dgm:prSet custT="1"/>
      <dgm:spPr>
        <a:solidFill>
          <a:srgbClr val="CC99FF"/>
        </a:solidFill>
      </dgm:spPr>
      <dgm:t>
        <a:bodyPr/>
        <a:lstStyle/>
        <a:p>
          <a:r>
            <a:rPr lang="en-GB" sz="2400" b="1" dirty="0">
              <a:solidFill>
                <a:srgbClr val="002060"/>
              </a:solidFill>
              <a:latin typeface="Century Gothic" panose="020B0502020202020204" pitchFamily="34" charset="0"/>
            </a:rPr>
            <a:t>Radicalisation and Extremism</a:t>
          </a:r>
        </a:p>
      </dgm:t>
      <dgm:extLst>
        <a:ext uri="{E40237B7-FDA0-4F09-8148-C483321AD2D9}">
          <dgm14:cNvPr xmlns:dgm14="http://schemas.microsoft.com/office/drawing/2010/diagram" id="0" name="">
            <a:hlinkClick xmlns:r="http://schemas.openxmlformats.org/officeDocument/2006/relationships" r:id="rId5" action="ppaction://hlinksldjump" tooltip="Radicalisation and Extremism"/>
          </dgm14:cNvPr>
        </a:ext>
      </dgm:extLst>
    </dgm:pt>
    <dgm:pt modelId="{97DF0D85-7EBC-454F-8388-5E9B3910FCE5}" type="parTrans" cxnId="{8F934CFC-E663-42C8-9DC7-0FE47093617E}">
      <dgm:prSet/>
      <dgm:spPr/>
      <dgm:t>
        <a:bodyPr/>
        <a:lstStyle/>
        <a:p>
          <a:endParaRPr lang="en-GB"/>
        </a:p>
      </dgm:t>
    </dgm:pt>
    <dgm:pt modelId="{43F44FBE-71A4-44C9-9257-245687B8F47F}" type="sibTrans" cxnId="{8F934CFC-E663-42C8-9DC7-0FE47093617E}">
      <dgm:prSet/>
      <dgm:spPr/>
      <dgm:t>
        <a:bodyPr/>
        <a:lstStyle/>
        <a:p>
          <a:endParaRPr lang="en-GB"/>
        </a:p>
      </dgm:t>
    </dgm:pt>
    <dgm:pt modelId="{F836B67A-E61F-43E6-8CA0-DA2345278AF0}">
      <dgm:prSet custT="1"/>
      <dgm:spPr>
        <a:solidFill>
          <a:srgbClr val="CC99FF"/>
        </a:solidFill>
      </dgm:spPr>
      <dgm:t>
        <a:bodyPr/>
        <a:lstStyle/>
        <a:p>
          <a:r>
            <a:rPr lang="en-GB" sz="2400" b="1" dirty="0">
              <a:solidFill>
                <a:srgbClr val="002060"/>
              </a:solidFill>
              <a:latin typeface="Century Gothic" panose="020B0502020202020204" pitchFamily="34" charset="0"/>
            </a:rPr>
            <a:t>Child Trafficking</a:t>
          </a:r>
        </a:p>
      </dgm:t>
      <dgm:extLst>
        <a:ext uri="{E40237B7-FDA0-4F09-8148-C483321AD2D9}">
          <dgm14:cNvPr xmlns:dgm14="http://schemas.microsoft.com/office/drawing/2010/diagram" id="0" name="">
            <a:hlinkClick xmlns:r="http://schemas.openxmlformats.org/officeDocument/2006/relationships" r:id="rId3" action="ppaction://hlinksldjump" tooltip="Child Trafficking"/>
          </dgm14:cNvPr>
        </a:ext>
      </dgm:extLst>
    </dgm:pt>
    <dgm:pt modelId="{D0A29FB8-8D9F-4177-9517-4DE316B30BF6}" type="parTrans" cxnId="{BDD677C3-8E39-4F58-934F-12661C2CEFE1}">
      <dgm:prSet/>
      <dgm:spPr/>
      <dgm:t>
        <a:bodyPr/>
        <a:lstStyle/>
        <a:p>
          <a:endParaRPr lang="en-GB"/>
        </a:p>
      </dgm:t>
    </dgm:pt>
    <dgm:pt modelId="{ED557EDD-8AFB-45FB-B5A5-75613E54F72B}" type="sibTrans" cxnId="{BDD677C3-8E39-4F58-934F-12661C2CEFE1}">
      <dgm:prSet/>
      <dgm:spPr/>
      <dgm:t>
        <a:bodyPr/>
        <a:lstStyle/>
        <a:p>
          <a:endParaRPr lang="en-GB"/>
        </a:p>
      </dgm:t>
    </dgm:pt>
    <dgm:pt modelId="{63FC15A9-53D7-4257-8EBA-8FE039FA83B5}">
      <dgm:prSet custT="1"/>
      <dgm:spPr>
        <a:solidFill>
          <a:srgbClr val="CC99FF"/>
        </a:solidFill>
      </dgm:spPr>
      <dgm:t>
        <a:bodyPr/>
        <a:lstStyle/>
        <a:p>
          <a:r>
            <a:rPr lang="en-GB" sz="2400" b="1" dirty="0">
              <a:solidFill>
                <a:srgbClr val="002060"/>
              </a:solidFill>
              <a:latin typeface="Century Gothic" panose="020B0502020202020204" pitchFamily="34" charset="0"/>
            </a:rPr>
            <a:t>Care Experienced (Looked After Children)</a:t>
          </a:r>
        </a:p>
      </dgm:t>
      <dgm:extLst>
        <a:ext uri="{E40237B7-FDA0-4F09-8148-C483321AD2D9}">
          <dgm14:cNvPr xmlns:dgm14="http://schemas.microsoft.com/office/drawing/2010/diagram" id="0" name="">
            <a:hlinkClick xmlns:r="http://schemas.openxmlformats.org/officeDocument/2006/relationships" r:id="rId6" action="ppaction://hlinksldjump" tooltip="Care Experienced (Looked After Children)"/>
          </dgm14:cNvPr>
        </a:ext>
      </dgm:extLst>
    </dgm:pt>
    <dgm:pt modelId="{04CA2C24-1F19-480E-940E-9AC8C5FAB0FA}" type="parTrans" cxnId="{013F1943-B73D-4D9C-9381-83D79A50089E}">
      <dgm:prSet/>
      <dgm:spPr/>
      <dgm:t>
        <a:bodyPr/>
        <a:lstStyle/>
        <a:p>
          <a:endParaRPr lang="en-GB"/>
        </a:p>
      </dgm:t>
    </dgm:pt>
    <dgm:pt modelId="{E68658F7-D00E-4BA0-8F91-3725979A52C1}" type="sibTrans" cxnId="{013F1943-B73D-4D9C-9381-83D79A50089E}">
      <dgm:prSet/>
      <dgm:spPr/>
      <dgm:t>
        <a:bodyPr/>
        <a:lstStyle/>
        <a:p>
          <a:endParaRPr lang="en-GB"/>
        </a:p>
      </dgm:t>
    </dgm:pt>
    <dgm:pt modelId="{18C6046D-EEC8-476A-9391-8B44CBB34C38}">
      <dgm:prSet custT="1"/>
      <dgm:spPr>
        <a:solidFill>
          <a:srgbClr val="CC99FF"/>
        </a:solidFill>
      </dgm:spPr>
      <dgm:t>
        <a:bodyPr/>
        <a:lstStyle/>
        <a:p>
          <a:r>
            <a:rPr lang="en-GB" sz="2400" b="1" dirty="0">
              <a:solidFill>
                <a:srgbClr val="002060"/>
              </a:solidFill>
              <a:latin typeface="Century Gothic" panose="020B0502020202020204" pitchFamily="34" charset="0"/>
            </a:rPr>
            <a:t>Useful Documents &amp; Websites</a:t>
          </a:r>
          <a:endParaRPr lang="en-GB" sz="2400" dirty="0">
            <a:solidFill>
              <a:srgbClr val="002060"/>
            </a:solidFill>
          </a:endParaRPr>
        </a:p>
      </dgm:t>
      <dgm:extLst>
        <a:ext uri="{E40237B7-FDA0-4F09-8148-C483321AD2D9}">
          <dgm14:cNvPr xmlns:dgm14="http://schemas.microsoft.com/office/drawing/2010/diagram" id="0" name="">
            <a:hlinkClick xmlns:r="http://schemas.openxmlformats.org/officeDocument/2006/relationships" r:id="rId7" action="ppaction://hlinksldjump" tooltip="Useful Documents &amp; Websites"/>
          </dgm14:cNvPr>
        </a:ext>
      </dgm:extLst>
    </dgm:pt>
    <dgm:pt modelId="{39607647-AFE3-407A-9D3F-9FA56FEA9ED3}" type="parTrans" cxnId="{D8E5B242-940D-46A2-AF75-6DE5C542685F}">
      <dgm:prSet/>
      <dgm:spPr/>
      <dgm:t>
        <a:bodyPr/>
        <a:lstStyle/>
        <a:p>
          <a:endParaRPr lang="en-GB"/>
        </a:p>
      </dgm:t>
    </dgm:pt>
    <dgm:pt modelId="{DA9007E3-1B82-4B9A-932F-6B702E02CCF6}" type="sibTrans" cxnId="{D8E5B242-940D-46A2-AF75-6DE5C542685F}">
      <dgm:prSet/>
      <dgm:spPr/>
      <dgm:t>
        <a:bodyPr/>
        <a:lstStyle/>
        <a:p>
          <a:endParaRPr lang="en-GB"/>
        </a:p>
      </dgm:t>
    </dgm:pt>
    <dgm:pt modelId="{243CB9E3-D72F-4E8E-9AF5-8ACDB16F563C}">
      <dgm:prSet custT="1"/>
      <dgm:spPr>
        <a:solidFill>
          <a:srgbClr val="CC99FF"/>
        </a:solidFill>
      </dgm:spPr>
      <dgm:t>
        <a:bodyPr/>
        <a:lstStyle/>
        <a:p>
          <a:r>
            <a:rPr lang="en-GB" sz="2400" b="1" dirty="0">
              <a:solidFill>
                <a:srgbClr val="002060"/>
              </a:solidFill>
              <a:latin typeface="Century Gothic" panose="020B0502020202020204" pitchFamily="34" charset="0"/>
            </a:rPr>
            <a:t>Children Missing from Education</a:t>
          </a:r>
        </a:p>
      </dgm:t>
      <dgm:extLst>
        <a:ext uri="{E40237B7-FDA0-4F09-8148-C483321AD2D9}">
          <dgm14:cNvPr xmlns:dgm14="http://schemas.microsoft.com/office/drawing/2010/diagram" id="0" name="">
            <a:hlinkClick xmlns:r="http://schemas.openxmlformats.org/officeDocument/2006/relationships" r:id="rId8" action="ppaction://hlinksldjump" tooltip="Children Missing from Education"/>
          </dgm14:cNvPr>
        </a:ext>
      </dgm:extLst>
    </dgm:pt>
    <dgm:pt modelId="{55B02768-411A-4BEB-9562-A16C0D16D66B}" type="parTrans" cxnId="{9EE6A658-FC6B-4B99-8CF7-DBB3317D1A2D}">
      <dgm:prSet/>
      <dgm:spPr/>
      <dgm:t>
        <a:bodyPr/>
        <a:lstStyle/>
        <a:p>
          <a:endParaRPr lang="en-GB"/>
        </a:p>
      </dgm:t>
    </dgm:pt>
    <dgm:pt modelId="{7DD546C4-492B-4584-A91E-454CD325F968}" type="sibTrans" cxnId="{9EE6A658-FC6B-4B99-8CF7-DBB3317D1A2D}">
      <dgm:prSet/>
      <dgm:spPr/>
      <dgm:t>
        <a:bodyPr/>
        <a:lstStyle/>
        <a:p>
          <a:endParaRPr lang="en-GB"/>
        </a:p>
      </dgm:t>
    </dgm:pt>
    <dgm:pt modelId="{D9BFD221-36A9-4AE8-A1C2-AD0643A06A1C}" type="pres">
      <dgm:prSet presAssocID="{3E2EEC81-411A-4B85-BC06-AE49662EC299}" presName="diagram" presStyleCnt="0">
        <dgm:presLayoutVars>
          <dgm:dir/>
          <dgm:resizeHandles val="exact"/>
        </dgm:presLayoutVars>
      </dgm:prSet>
      <dgm:spPr/>
      <dgm:t>
        <a:bodyPr/>
        <a:lstStyle/>
        <a:p>
          <a:endParaRPr lang="en-US"/>
        </a:p>
      </dgm:t>
    </dgm:pt>
    <dgm:pt modelId="{FB8CDE49-2E63-4BEE-82D2-28B4CA226C3C}" type="pres">
      <dgm:prSet presAssocID="{0234F68F-FA27-42C5-A7AB-56666AD1BE2D}" presName="node" presStyleLbl="node1" presStyleIdx="0" presStyleCnt="9" custLinFactNeighborX="1854">
        <dgm:presLayoutVars>
          <dgm:bulletEnabled val="1"/>
        </dgm:presLayoutVars>
      </dgm:prSet>
      <dgm:spPr/>
      <dgm:t>
        <a:bodyPr/>
        <a:lstStyle/>
        <a:p>
          <a:endParaRPr lang="en-US"/>
        </a:p>
      </dgm:t>
    </dgm:pt>
    <dgm:pt modelId="{63D9DC72-5250-4211-A6C3-10C19F5682FF}" type="pres">
      <dgm:prSet presAssocID="{C6729615-1F64-4338-8CAF-AA8A144325E2}" presName="sibTrans" presStyleCnt="0"/>
      <dgm:spPr/>
    </dgm:pt>
    <dgm:pt modelId="{8BF7B8FE-00A5-4768-8848-FA375F9A0514}" type="pres">
      <dgm:prSet presAssocID="{63FC15A9-53D7-4257-8EBA-8FE039FA83B5}" presName="node" presStyleLbl="node1" presStyleIdx="1" presStyleCnt="9">
        <dgm:presLayoutVars>
          <dgm:bulletEnabled val="1"/>
        </dgm:presLayoutVars>
      </dgm:prSet>
      <dgm:spPr/>
      <dgm:t>
        <a:bodyPr/>
        <a:lstStyle/>
        <a:p>
          <a:endParaRPr lang="en-US"/>
        </a:p>
      </dgm:t>
    </dgm:pt>
    <dgm:pt modelId="{88C0BFC2-B9F2-4BA8-A758-2AA27FFF8307}" type="pres">
      <dgm:prSet presAssocID="{E68658F7-D00E-4BA0-8F91-3725979A52C1}" presName="sibTrans" presStyleCnt="0"/>
      <dgm:spPr/>
    </dgm:pt>
    <dgm:pt modelId="{7B84FE64-5FD4-418D-AFFC-8196F50CBF91}" type="pres">
      <dgm:prSet presAssocID="{F836B67A-E61F-43E6-8CA0-DA2345278AF0}" presName="node" presStyleLbl="node1" presStyleIdx="2" presStyleCnt="9">
        <dgm:presLayoutVars>
          <dgm:bulletEnabled val="1"/>
        </dgm:presLayoutVars>
      </dgm:prSet>
      <dgm:spPr/>
      <dgm:t>
        <a:bodyPr/>
        <a:lstStyle/>
        <a:p>
          <a:endParaRPr lang="en-US"/>
        </a:p>
      </dgm:t>
    </dgm:pt>
    <dgm:pt modelId="{C10AF2A6-5755-499E-93B0-CC4B478296B1}" type="pres">
      <dgm:prSet presAssocID="{ED557EDD-8AFB-45FB-B5A5-75613E54F72B}" presName="sibTrans" presStyleCnt="0"/>
      <dgm:spPr/>
    </dgm:pt>
    <dgm:pt modelId="{EFC22567-7B9E-41E1-9227-1BB6AD37C41B}" type="pres">
      <dgm:prSet presAssocID="{243CB9E3-D72F-4E8E-9AF5-8ACDB16F563C}" presName="node" presStyleLbl="node1" presStyleIdx="3" presStyleCnt="9" custLinFactNeighborX="1854">
        <dgm:presLayoutVars>
          <dgm:bulletEnabled val="1"/>
        </dgm:presLayoutVars>
      </dgm:prSet>
      <dgm:spPr/>
      <dgm:t>
        <a:bodyPr/>
        <a:lstStyle/>
        <a:p>
          <a:endParaRPr lang="en-US"/>
        </a:p>
      </dgm:t>
    </dgm:pt>
    <dgm:pt modelId="{E003E792-9FF0-469D-9475-F31DC1E649BF}" type="pres">
      <dgm:prSet presAssocID="{7DD546C4-492B-4584-A91E-454CD325F968}" presName="sibTrans" presStyleCnt="0"/>
      <dgm:spPr/>
    </dgm:pt>
    <dgm:pt modelId="{B4F2B402-5C07-4708-9E17-1B7E63C05C0A}" type="pres">
      <dgm:prSet presAssocID="{DC31D29E-CCD7-4879-B267-48B54F886C21}" presName="node" presStyleLbl="node1" presStyleIdx="4" presStyleCnt="9">
        <dgm:presLayoutVars>
          <dgm:bulletEnabled val="1"/>
        </dgm:presLayoutVars>
      </dgm:prSet>
      <dgm:spPr/>
      <dgm:t>
        <a:bodyPr/>
        <a:lstStyle/>
        <a:p>
          <a:endParaRPr lang="en-US"/>
        </a:p>
      </dgm:t>
    </dgm:pt>
    <dgm:pt modelId="{8E385A8E-6C02-4BD2-9A7E-CD6A8A5054F0}" type="pres">
      <dgm:prSet presAssocID="{12C67659-523B-4922-828D-1AB0A3219F95}" presName="sibTrans" presStyleCnt="0"/>
      <dgm:spPr/>
    </dgm:pt>
    <dgm:pt modelId="{E515E219-B577-4249-A61D-5769CC81DEFC}" type="pres">
      <dgm:prSet presAssocID="{56F2739E-021A-4092-8A81-9B58711997BD}" presName="node" presStyleLbl="node1" presStyleIdx="5" presStyleCnt="9">
        <dgm:presLayoutVars>
          <dgm:bulletEnabled val="1"/>
        </dgm:presLayoutVars>
      </dgm:prSet>
      <dgm:spPr/>
      <dgm:t>
        <a:bodyPr/>
        <a:lstStyle/>
        <a:p>
          <a:endParaRPr lang="en-US"/>
        </a:p>
      </dgm:t>
    </dgm:pt>
    <dgm:pt modelId="{0FE40EB0-BA79-47B6-9F3B-B93EA1E66D91}" type="pres">
      <dgm:prSet presAssocID="{F6029709-ED57-4502-858D-14961B0974B4}" presName="sibTrans" presStyleCnt="0"/>
      <dgm:spPr/>
    </dgm:pt>
    <dgm:pt modelId="{5D3C1D77-8B9C-4E61-A968-4D5380CDF1F6}" type="pres">
      <dgm:prSet presAssocID="{6B447782-677E-471E-8025-426C0123EF58}" presName="node" presStyleLbl="node1" presStyleIdx="6" presStyleCnt="9" custLinFactNeighborX="1854">
        <dgm:presLayoutVars>
          <dgm:bulletEnabled val="1"/>
        </dgm:presLayoutVars>
      </dgm:prSet>
      <dgm:spPr/>
      <dgm:t>
        <a:bodyPr/>
        <a:lstStyle/>
        <a:p>
          <a:endParaRPr lang="en-US"/>
        </a:p>
      </dgm:t>
    </dgm:pt>
    <dgm:pt modelId="{26841DA7-F013-45DE-84B5-701AFE1CAE14}" type="pres">
      <dgm:prSet presAssocID="{DF8EF7D4-AFE9-4D36-BF50-FF28DDB261A0}" presName="sibTrans" presStyleCnt="0"/>
      <dgm:spPr/>
    </dgm:pt>
    <dgm:pt modelId="{0ECB3C2F-FBDE-4470-B956-080201D310AE}" type="pres">
      <dgm:prSet presAssocID="{FAC7178B-2EE9-463B-B6F5-BA66EE2504B3}" presName="node" presStyleLbl="node1" presStyleIdx="7" presStyleCnt="9" custLinFactNeighborX="1854">
        <dgm:presLayoutVars>
          <dgm:bulletEnabled val="1"/>
        </dgm:presLayoutVars>
      </dgm:prSet>
      <dgm:spPr/>
      <dgm:t>
        <a:bodyPr/>
        <a:lstStyle/>
        <a:p>
          <a:endParaRPr lang="en-US"/>
        </a:p>
      </dgm:t>
    </dgm:pt>
    <dgm:pt modelId="{3C38FAF2-035F-470F-B72B-6C8CEBA8D20C}" type="pres">
      <dgm:prSet presAssocID="{43F44FBE-71A4-44C9-9257-245687B8F47F}" presName="sibTrans" presStyleCnt="0"/>
      <dgm:spPr/>
    </dgm:pt>
    <dgm:pt modelId="{83357858-F9B1-411E-867D-0953F42A2AEF}" type="pres">
      <dgm:prSet presAssocID="{18C6046D-EEC8-476A-9391-8B44CBB34C38}" presName="node" presStyleLbl="node1" presStyleIdx="8" presStyleCnt="9">
        <dgm:presLayoutVars>
          <dgm:bulletEnabled val="1"/>
        </dgm:presLayoutVars>
      </dgm:prSet>
      <dgm:spPr/>
      <dgm:t>
        <a:bodyPr/>
        <a:lstStyle/>
        <a:p>
          <a:endParaRPr lang="en-US"/>
        </a:p>
      </dgm:t>
    </dgm:pt>
  </dgm:ptLst>
  <dgm:cxnLst>
    <dgm:cxn modelId="{013F1943-B73D-4D9C-9381-83D79A50089E}" srcId="{3E2EEC81-411A-4B85-BC06-AE49662EC299}" destId="{63FC15A9-53D7-4257-8EBA-8FE039FA83B5}" srcOrd="1" destOrd="0" parTransId="{04CA2C24-1F19-480E-940E-9AC8C5FAB0FA}" sibTransId="{E68658F7-D00E-4BA0-8F91-3725979A52C1}"/>
    <dgm:cxn modelId="{647FB86A-CF81-4C62-A28E-423D7F6F921F}" srcId="{3E2EEC81-411A-4B85-BC06-AE49662EC299}" destId="{6B447782-677E-471E-8025-426C0123EF58}" srcOrd="6" destOrd="0" parTransId="{448047A9-D2C7-4A85-9EB0-D463B8E8EE8F}" sibTransId="{DF8EF7D4-AFE9-4D36-BF50-FF28DDB261A0}"/>
    <dgm:cxn modelId="{DB73A4FA-6577-4445-B169-AF523F32FF44}" type="presOf" srcId="{3E2EEC81-411A-4B85-BC06-AE49662EC299}" destId="{D9BFD221-36A9-4AE8-A1C2-AD0643A06A1C}" srcOrd="0" destOrd="0" presId="urn:microsoft.com/office/officeart/2005/8/layout/default"/>
    <dgm:cxn modelId="{358E62E9-8ED4-4AC4-86B9-CF81BD733C8D}" type="presOf" srcId="{63FC15A9-53D7-4257-8EBA-8FE039FA83B5}" destId="{8BF7B8FE-00A5-4768-8848-FA375F9A0514}" srcOrd="0" destOrd="0" presId="urn:microsoft.com/office/officeart/2005/8/layout/default"/>
    <dgm:cxn modelId="{62AF201D-596E-4502-9195-C1AC1C959CDA}" type="presOf" srcId="{243CB9E3-D72F-4E8E-9AF5-8ACDB16F563C}" destId="{EFC22567-7B9E-41E1-9227-1BB6AD37C41B}" srcOrd="0" destOrd="0" presId="urn:microsoft.com/office/officeart/2005/8/layout/default"/>
    <dgm:cxn modelId="{27DCC93C-0081-4BDB-83EC-C18808B70BAE}" type="presOf" srcId="{18C6046D-EEC8-476A-9391-8B44CBB34C38}" destId="{83357858-F9B1-411E-867D-0953F42A2AEF}" srcOrd="0" destOrd="0" presId="urn:microsoft.com/office/officeart/2005/8/layout/default"/>
    <dgm:cxn modelId="{9EE6A658-FC6B-4B99-8CF7-DBB3317D1A2D}" srcId="{3E2EEC81-411A-4B85-BC06-AE49662EC299}" destId="{243CB9E3-D72F-4E8E-9AF5-8ACDB16F563C}" srcOrd="3" destOrd="0" parTransId="{55B02768-411A-4BEB-9562-A16C0D16D66B}" sibTransId="{7DD546C4-492B-4584-A91E-454CD325F968}"/>
    <dgm:cxn modelId="{7261431C-B6DF-4DD3-ABB0-34FE7D7BFF42}" srcId="{3E2EEC81-411A-4B85-BC06-AE49662EC299}" destId="{DC31D29E-CCD7-4879-B267-48B54F886C21}" srcOrd="4" destOrd="0" parTransId="{AD40C08D-6DD7-4A44-BF38-E04FA827C117}" sibTransId="{12C67659-523B-4922-828D-1AB0A3219F95}"/>
    <dgm:cxn modelId="{D8E5B242-940D-46A2-AF75-6DE5C542685F}" srcId="{3E2EEC81-411A-4B85-BC06-AE49662EC299}" destId="{18C6046D-EEC8-476A-9391-8B44CBB34C38}" srcOrd="8" destOrd="0" parTransId="{39607647-AFE3-407A-9D3F-9FA56FEA9ED3}" sibTransId="{DA9007E3-1B82-4B9A-932F-6B702E02CCF6}"/>
    <dgm:cxn modelId="{8F934CFC-E663-42C8-9DC7-0FE47093617E}" srcId="{3E2EEC81-411A-4B85-BC06-AE49662EC299}" destId="{FAC7178B-2EE9-463B-B6F5-BA66EE2504B3}" srcOrd="7" destOrd="0" parTransId="{97DF0D85-7EBC-454F-8388-5E9B3910FCE5}" sibTransId="{43F44FBE-71A4-44C9-9257-245687B8F47F}"/>
    <dgm:cxn modelId="{45EFD0F5-A65A-45A4-8960-CD31049B4AF5}" type="presOf" srcId="{DC31D29E-CCD7-4879-B267-48B54F886C21}" destId="{B4F2B402-5C07-4708-9E17-1B7E63C05C0A}" srcOrd="0" destOrd="0" presId="urn:microsoft.com/office/officeart/2005/8/layout/default"/>
    <dgm:cxn modelId="{6D8D83CB-C1D4-4FC5-B71D-E5B56A7D7581}" srcId="{3E2EEC81-411A-4B85-BC06-AE49662EC299}" destId="{0234F68F-FA27-42C5-A7AB-56666AD1BE2D}" srcOrd="0" destOrd="0" parTransId="{66E8E0E3-CA2C-45D6-9BDC-3F66A150DBE4}" sibTransId="{C6729615-1F64-4338-8CAF-AA8A144325E2}"/>
    <dgm:cxn modelId="{67BF70B5-B8DD-419B-9D73-5CC84A852822}" type="presOf" srcId="{6B447782-677E-471E-8025-426C0123EF58}" destId="{5D3C1D77-8B9C-4E61-A968-4D5380CDF1F6}" srcOrd="0" destOrd="0" presId="urn:microsoft.com/office/officeart/2005/8/layout/default"/>
    <dgm:cxn modelId="{9B2676C1-365B-4E8A-A596-B850BF629477}" type="presOf" srcId="{FAC7178B-2EE9-463B-B6F5-BA66EE2504B3}" destId="{0ECB3C2F-FBDE-4470-B956-080201D310AE}" srcOrd="0" destOrd="0" presId="urn:microsoft.com/office/officeart/2005/8/layout/default"/>
    <dgm:cxn modelId="{24C07AE2-265F-45FE-8E53-561FB63FB288}" srcId="{3E2EEC81-411A-4B85-BC06-AE49662EC299}" destId="{56F2739E-021A-4092-8A81-9B58711997BD}" srcOrd="5" destOrd="0" parTransId="{FD44E77A-C42B-48C7-9898-71DB0457C392}" sibTransId="{F6029709-ED57-4502-858D-14961B0974B4}"/>
    <dgm:cxn modelId="{BDD677C3-8E39-4F58-934F-12661C2CEFE1}" srcId="{3E2EEC81-411A-4B85-BC06-AE49662EC299}" destId="{F836B67A-E61F-43E6-8CA0-DA2345278AF0}" srcOrd="2" destOrd="0" parTransId="{D0A29FB8-8D9F-4177-9517-4DE316B30BF6}" sibTransId="{ED557EDD-8AFB-45FB-B5A5-75613E54F72B}"/>
    <dgm:cxn modelId="{4B2A25EF-5D7B-499D-B7FB-1C018966DDA6}" type="presOf" srcId="{56F2739E-021A-4092-8A81-9B58711997BD}" destId="{E515E219-B577-4249-A61D-5769CC81DEFC}" srcOrd="0" destOrd="0" presId="urn:microsoft.com/office/officeart/2005/8/layout/default"/>
    <dgm:cxn modelId="{9865903D-469E-49A1-8E95-89847C439F4B}" type="presOf" srcId="{0234F68F-FA27-42C5-A7AB-56666AD1BE2D}" destId="{FB8CDE49-2E63-4BEE-82D2-28B4CA226C3C}" srcOrd="0" destOrd="0" presId="urn:microsoft.com/office/officeart/2005/8/layout/default"/>
    <dgm:cxn modelId="{6A438195-8053-4395-B543-56AE9C48969D}" type="presOf" srcId="{F836B67A-E61F-43E6-8CA0-DA2345278AF0}" destId="{7B84FE64-5FD4-418D-AFFC-8196F50CBF91}" srcOrd="0" destOrd="0" presId="urn:microsoft.com/office/officeart/2005/8/layout/default"/>
    <dgm:cxn modelId="{BF39B5E1-00A1-4636-8D6E-B1F98C20C2DB}" type="presParOf" srcId="{D9BFD221-36A9-4AE8-A1C2-AD0643A06A1C}" destId="{FB8CDE49-2E63-4BEE-82D2-28B4CA226C3C}" srcOrd="0" destOrd="0" presId="urn:microsoft.com/office/officeart/2005/8/layout/default"/>
    <dgm:cxn modelId="{FF3213AC-D026-4CEF-B9AE-6A4204D7EF3E}" type="presParOf" srcId="{D9BFD221-36A9-4AE8-A1C2-AD0643A06A1C}" destId="{63D9DC72-5250-4211-A6C3-10C19F5682FF}" srcOrd="1" destOrd="0" presId="urn:microsoft.com/office/officeart/2005/8/layout/default"/>
    <dgm:cxn modelId="{E361F9D8-614D-489D-8C3F-BC75FCE3D677}" type="presParOf" srcId="{D9BFD221-36A9-4AE8-A1C2-AD0643A06A1C}" destId="{8BF7B8FE-00A5-4768-8848-FA375F9A0514}" srcOrd="2" destOrd="0" presId="urn:microsoft.com/office/officeart/2005/8/layout/default"/>
    <dgm:cxn modelId="{9AC4CDD8-1A02-49FE-919B-CCD84702D8AE}" type="presParOf" srcId="{D9BFD221-36A9-4AE8-A1C2-AD0643A06A1C}" destId="{88C0BFC2-B9F2-4BA8-A758-2AA27FFF8307}" srcOrd="3" destOrd="0" presId="urn:microsoft.com/office/officeart/2005/8/layout/default"/>
    <dgm:cxn modelId="{6833D5CD-F509-47CB-BCA4-8F70EAA20830}" type="presParOf" srcId="{D9BFD221-36A9-4AE8-A1C2-AD0643A06A1C}" destId="{7B84FE64-5FD4-418D-AFFC-8196F50CBF91}" srcOrd="4" destOrd="0" presId="urn:microsoft.com/office/officeart/2005/8/layout/default"/>
    <dgm:cxn modelId="{6F9DD7AF-6C2A-40E7-9D65-B5D196F72651}" type="presParOf" srcId="{D9BFD221-36A9-4AE8-A1C2-AD0643A06A1C}" destId="{C10AF2A6-5755-499E-93B0-CC4B478296B1}" srcOrd="5" destOrd="0" presId="urn:microsoft.com/office/officeart/2005/8/layout/default"/>
    <dgm:cxn modelId="{48355F86-666C-4914-9239-350417F8ADCA}" type="presParOf" srcId="{D9BFD221-36A9-4AE8-A1C2-AD0643A06A1C}" destId="{EFC22567-7B9E-41E1-9227-1BB6AD37C41B}" srcOrd="6" destOrd="0" presId="urn:microsoft.com/office/officeart/2005/8/layout/default"/>
    <dgm:cxn modelId="{50B93966-8E5C-4252-93EC-F01B5A79B3AE}" type="presParOf" srcId="{D9BFD221-36A9-4AE8-A1C2-AD0643A06A1C}" destId="{E003E792-9FF0-469D-9475-F31DC1E649BF}" srcOrd="7" destOrd="0" presId="urn:microsoft.com/office/officeart/2005/8/layout/default"/>
    <dgm:cxn modelId="{CC716822-CE60-4965-9157-EE0B9C3291F2}" type="presParOf" srcId="{D9BFD221-36A9-4AE8-A1C2-AD0643A06A1C}" destId="{B4F2B402-5C07-4708-9E17-1B7E63C05C0A}" srcOrd="8" destOrd="0" presId="urn:microsoft.com/office/officeart/2005/8/layout/default"/>
    <dgm:cxn modelId="{2A80E017-0F9C-441C-8396-5A909B380396}" type="presParOf" srcId="{D9BFD221-36A9-4AE8-A1C2-AD0643A06A1C}" destId="{8E385A8E-6C02-4BD2-9A7E-CD6A8A5054F0}" srcOrd="9" destOrd="0" presId="urn:microsoft.com/office/officeart/2005/8/layout/default"/>
    <dgm:cxn modelId="{D783F5B3-AAD8-4F45-B4E3-29CA0B202371}" type="presParOf" srcId="{D9BFD221-36A9-4AE8-A1C2-AD0643A06A1C}" destId="{E515E219-B577-4249-A61D-5769CC81DEFC}" srcOrd="10" destOrd="0" presId="urn:microsoft.com/office/officeart/2005/8/layout/default"/>
    <dgm:cxn modelId="{AC9DE031-AC4A-4B24-ABC9-3E7BE169F256}" type="presParOf" srcId="{D9BFD221-36A9-4AE8-A1C2-AD0643A06A1C}" destId="{0FE40EB0-BA79-47B6-9F3B-B93EA1E66D91}" srcOrd="11" destOrd="0" presId="urn:microsoft.com/office/officeart/2005/8/layout/default"/>
    <dgm:cxn modelId="{29324C5B-A7AE-4CC5-A61D-958A167D5FB2}" type="presParOf" srcId="{D9BFD221-36A9-4AE8-A1C2-AD0643A06A1C}" destId="{5D3C1D77-8B9C-4E61-A968-4D5380CDF1F6}" srcOrd="12" destOrd="0" presId="urn:microsoft.com/office/officeart/2005/8/layout/default"/>
    <dgm:cxn modelId="{B5AA4D67-7C62-4725-8B63-8937069A329A}" type="presParOf" srcId="{D9BFD221-36A9-4AE8-A1C2-AD0643A06A1C}" destId="{26841DA7-F013-45DE-84B5-701AFE1CAE14}" srcOrd="13" destOrd="0" presId="urn:microsoft.com/office/officeart/2005/8/layout/default"/>
    <dgm:cxn modelId="{D42A8BBF-2AEC-4C12-BA4D-205F50ECBF08}" type="presParOf" srcId="{D9BFD221-36A9-4AE8-A1C2-AD0643A06A1C}" destId="{0ECB3C2F-FBDE-4470-B956-080201D310AE}" srcOrd="14" destOrd="0" presId="urn:microsoft.com/office/officeart/2005/8/layout/default"/>
    <dgm:cxn modelId="{1F28E4FA-5407-4D5A-9CDA-6D45AC1B6C8D}" type="presParOf" srcId="{D9BFD221-36A9-4AE8-A1C2-AD0643A06A1C}" destId="{3C38FAF2-035F-470F-B72B-6C8CEBA8D20C}" srcOrd="15" destOrd="0" presId="urn:microsoft.com/office/officeart/2005/8/layout/default"/>
    <dgm:cxn modelId="{26B2E504-D736-4E28-829C-F11F9FCC9747}" type="presParOf" srcId="{D9BFD221-36A9-4AE8-A1C2-AD0643A06A1C}" destId="{83357858-F9B1-411E-867D-0953F42A2AEF}"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DC08BA-0739-4E4C-BB8E-94D8AFFF910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GB"/>
        </a:p>
      </dgm:t>
    </dgm:pt>
    <dgm:pt modelId="{08643C9D-BA9E-4F0D-9817-1D36CC9D43CE}" type="pres">
      <dgm:prSet presAssocID="{83DC08BA-0739-4E4C-BB8E-94D8AFFF910B}" presName="cycle" presStyleCnt="0">
        <dgm:presLayoutVars>
          <dgm:chMax val="1"/>
          <dgm:dir/>
          <dgm:animLvl val="ctr"/>
          <dgm:resizeHandles val="exact"/>
        </dgm:presLayoutVars>
      </dgm:prSet>
      <dgm:spPr/>
      <dgm:t>
        <a:bodyPr/>
        <a:lstStyle/>
        <a:p>
          <a:endParaRPr lang="en-US"/>
        </a:p>
      </dgm:t>
    </dgm:pt>
  </dgm:ptLst>
  <dgm:cxnLst>
    <dgm:cxn modelId="{E12E6FAF-794A-4CAB-9858-1F21F931259F}" type="presOf" srcId="{83DC08BA-0739-4E4C-BB8E-94D8AFFF910B}" destId="{08643C9D-BA9E-4F0D-9817-1D36CC9D43CE}" srcOrd="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218CF6C-93C0-44A6-A961-D9C90848B526}"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GB"/>
        </a:p>
      </dgm:t>
    </dgm:pt>
    <dgm:pt modelId="{F27C1B93-2AD1-4E5C-A838-A0AFB05D0794}">
      <dgm:prSet phldrT="[Text]"/>
      <dgm:spPr>
        <a:solidFill>
          <a:srgbClr val="FFC000"/>
        </a:solidFill>
        <a:effectLst>
          <a:outerShdw blurRad="50800" dist="38100" dir="18900000" algn="bl" rotWithShape="0">
            <a:prstClr val="black">
              <a:alpha val="40000"/>
            </a:prstClr>
          </a:outerShdw>
        </a:effectLst>
      </dgm:spPr>
      <dgm:t>
        <a:bodyPr/>
        <a:lstStyle/>
        <a:p>
          <a:r>
            <a:rPr lang="en-GB" b="1" dirty="0"/>
            <a:t>Identification of Concerns</a:t>
          </a:r>
          <a:endParaRPr lang="en-GB" dirty="0"/>
        </a:p>
      </dgm:t>
    </dgm:pt>
    <dgm:pt modelId="{92F9FD7A-8B80-4E8C-AB86-0DFEDF422EAD}" type="parTrans" cxnId="{408CFB40-2798-4C33-B78A-ECE0D2456949}">
      <dgm:prSet/>
      <dgm:spPr/>
      <dgm:t>
        <a:bodyPr/>
        <a:lstStyle/>
        <a:p>
          <a:endParaRPr lang="en-GB"/>
        </a:p>
      </dgm:t>
    </dgm:pt>
    <dgm:pt modelId="{BFE09E4A-9A95-40C8-A43F-77F0E62AC5CF}" type="sibTrans" cxnId="{408CFB40-2798-4C33-B78A-ECE0D2456949}">
      <dgm:prSet/>
      <dgm:spPr/>
      <dgm:t>
        <a:bodyPr/>
        <a:lstStyle/>
        <a:p>
          <a:endParaRPr lang="en-GB"/>
        </a:p>
      </dgm:t>
    </dgm:pt>
    <dgm:pt modelId="{2B1E348A-540D-41FD-9757-597721E5EA98}">
      <dgm:prSet phldrT="[Text]" custT="1"/>
      <dgm:spPr>
        <a:solidFill>
          <a:srgbClr val="0099CC"/>
        </a:solidFill>
        <a:effectLst>
          <a:outerShdw blurRad="50800" dist="38100" dir="18900000" algn="bl" rotWithShape="0">
            <a:prstClr val="black">
              <a:alpha val="40000"/>
            </a:prstClr>
          </a:outerShdw>
        </a:effectLst>
      </dgm:spPr>
      <dgm:t>
        <a:bodyPr/>
        <a:lstStyle/>
        <a:p>
          <a:r>
            <a:rPr lang="en-GB" sz="1100" b="1" dirty="0">
              <a:latin typeface="Century Gothic" panose="020B0502020202020204" pitchFamily="34" charset="0"/>
            </a:rPr>
            <a:t>Other agency</a:t>
          </a:r>
          <a:endParaRPr lang="en-GB" sz="1100" dirty="0">
            <a:latin typeface="Century Gothic" panose="020B0502020202020204" pitchFamily="34" charset="0"/>
          </a:endParaRPr>
        </a:p>
      </dgm:t>
    </dgm:pt>
    <dgm:pt modelId="{7AF573ED-4529-4FBC-9730-6D4C176F6B40}" type="parTrans" cxnId="{AFE3A0F5-C176-4697-8FD8-A675054EFB8B}">
      <dgm:prSet/>
      <dgm:spPr>
        <a:solidFill>
          <a:srgbClr val="FFFF00"/>
        </a:solidFill>
      </dgm:spPr>
      <dgm:t>
        <a:bodyPr/>
        <a:lstStyle/>
        <a:p>
          <a:endParaRPr lang="en-GB" dirty="0"/>
        </a:p>
      </dgm:t>
    </dgm:pt>
    <dgm:pt modelId="{B15D4908-54F8-40B6-8313-163615E3C753}" type="sibTrans" cxnId="{AFE3A0F5-C176-4697-8FD8-A675054EFB8B}">
      <dgm:prSet/>
      <dgm:spPr/>
      <dgm:t>
        <a:bodyPr/>
        <a:lstStyle/>
        <a:p>
          <a:endParaRPr lang="en-GB"/>
        </a:p>
      </dgm:t>
    </dgm:pt>
    <dgm:pt modelId="{1A1A0EE8-16C2-463B-B85D-AEFF47F53B37}">
      <dgm:prSet phldrT="[Text]" custT="1"/>
      <dgm:spPr>
        <a:solidFill>
          <a:srgbClr val="0099CC"/>
        </a:solidFill>
        <a:effectLst>
          <a:outerShdw blurRad="50800" dist="38100" dir="18900000" algn="bl" rotWithShape="0">
            <a:prstClr val="black">
              <a:alpha val="40000"/>
            </a:prstClr>
          </a:outerShdw>
        </a:effectLst>
      </dgm:spPr>
      <dgm:t>
        <a:bodyPr/>
        <a:lstStyle/>
        <a:p>
          <a:r>
            <a:rPr lang="en-GB" sz="1100" b="1" dirty="0">
              <a:latin typeface="Century Gothic" panose="020B0502020202020204" pitchFamily="34" charset="0"/>
            </a:rPr>
            <a:t>The child discloses</a:t>
          </a:r>
          <a:endParaRPr lang="en-GB" sz="1100" dirty="0">
            <a:latin typeface="Century Gothic" panose="020B0502020202020204" pitchFamily="34" charset="0"/>
          </a:endParaRPr>
        </a:p>
      </dgm:t>
    </dgm:pt>
    <dgm:pt modelId="{BD884D9B-E7A8-438F-9F5A-36D5EEFB92FC}" type="parTrans" cxnId="{AEAC73ED-65A5-423B-961A-E312A55FEE06}">
      <dgm:prSet/>
      <dgm:spPr>
        <a:solidFill>
          <a:srgbClr val="FFFF00"/>
        </a:solidFill>
      </dgm:spPr>
      <dgm:t>
        <a:bodyPr/>
        <a:lstStyle/>
        <a:p>
          <a:endParaRPr lang="en-GB" dirty="0"/>
        </a:p>
      </dgm:t>
    </dgm:pt>
    <dgm:pt modelId="{B25CA08E-81BA-4FF8-B528-CB5E263E094E}" type="sibTrans" cxnId="{AEAC73ED-65A5-423B-961A-E312A55FEE06}">
      <dgm:prSet/>
      <dgm:spPr/>
      <dgm:t>
        <a:bodyPr/>
        <a:lstStyle/>
        <a:p>
          <a:endParaRPr lang="en-GB"/>
        </a:p>
      </dgm:t>
    </dgm:pt>
    <dgm:pt modelId="{D455E043-94FE-4511-8085-84DAFA18BE59}">
      <dgm:prSet custT="1"/>
      <dgm:spPr>
        <a:solidFill>
          <a:srgbClr val="0099CC"/>
        </a:solidFill>
        <a:effectLst>
          <a:outerShdw blurRad="50800" dist="38100" dir="18900000" algn="bl" rotWithShape="0">
            <a:prstClr val="black">
              <a:alpha val="40000"/>
            </a:prstClr>
          </a:outerShdw>
        </a:effectLst>
      </dgm:spPr>
      <dgm:t>
        <a:bodyPr/>
        <a:lstStyle/>
        <a:p>
          <a:r>
            <a:rPr lang="en-GB" sz="1100" b="1" dirty="0">
              <a:latin typeface="Century Gothic" panose="020B0502020202020204" pitchFamily="34" charset="0"/>
            </a:rPr>
            <a:t>Attendance/</a:t>
          </a:r>
        </a:p>
        <a:p>
          <a:r>
            <a:rPr lang="en-GB" sz="1100" b="1" dirty="0">
              <a:latin typeface="Century Gothic" panose="020B0502020202020204" pitchFamily="34" charset="0"/>
            </a:rPr>
            <a:t>Exclusions</a:t>
          </a:r>
          <a:endParaRPr lang="en-GB" sz="1100" dirty="0">
            <a:latin typeface="Century Gothic" panose="020B0502020202020204" pitchFamily="34" charset="0"/>
          </a:endParaRPr>
        </a:p>
      </dgm:t>
    </dgm:pt>
    <dgm:pt modelId="{127F0BBB-BF41-49D2-BB41-1AF88526CF8D}" type="parTrans" cxnId="{3B5B6ECB-3E4B-462F-8839-6F5DE24F303B}">
      <dgm:prSet/>
      <dgm:spPr>
        <a:solidFill>
          <a:srgbClr val="FFFF00"/>
        </a:solidFill>
      </dgm:spPr>
      <dgm:t>
        <a:bodyPr/>
        <a:lstStyle/>
        <a:p>
          <a:endParaRPr lang="en-GB" dirty="0"/>
        </a:p>
      </dgm:t>
    </dgm:pt>
    <dgm:pt modelId="{B212C290-EB3E-44F4-804C-D12E8591621F}" type="sibTrans" cxnId="{3B5B6ECB-3E4B-462F-8839-6F5DE24F303B}">
      <dgm:prSet/>
      <dgm:spPr/>
      <dgm:t>
        <a:bodyPr/>
        <a:lstStyle/>
        <a:p>
          <a:endParaRPr lang="en-GB"/>
        </a:p>
      </dgm:t>
    </dgm:pt>
    <dgm:pt modelId="{4AE42559-D640-4078-A4F6-139573DD8841}">
      <dgm:prSet custT="1"/>
      <dgm:spPr>
        <a:solidFill>
          <a:srgbClr val="0099CC"/>
        </a:solidFill>
        <a:effectLst>
          <a:outerShdw blurRad="50800" dist="38100" dir="18900000" algn="bl" rotWithShape="0">
            <a:prstClr val="black">
              <a:alpha val="40000"/>
            </a:prstClr>
          </a:outerShdw>
        </a:effectLst>
      </dgm:spPr>
      <dgm:t>
        <a:bodyPr/>
        <a:lstStyle/>
        <a:p>
          <a:r>
            <a:rPr lang="en-GB" sz="1100" b="1" dirty="0">
              <a:latin typeface="Century Gothic" panose="020B0502020202020204" pitchFamily="34" charset="0"/>
            </a:rPr>
            <a:t>Observation</a:t>
          </a:r>
          <a:endParaRPr lang="en-GB" sz="1100" dirty="0">
            <a:latin typeface="Century Gothic" panose="020B0502020202020204" pitchFamily="34" charset="0"/>
          </a:endParaRPr>
        </a:p>
      </dgm:t>
    </dgm:pt>
    <dgm:pt modelId="{C6311079-4BE8-475A-ACD6-F88DBC7556DE}" type="parTrans" cxnId="{5CACADB2-9890-476C-A82E-5B483E3BEE3A}">
      <dgm:prSet/>
      <dgm:spPr>
        <a:solidFill>
          <a:srgbClr val="FFFF00"/>
        </a:solidFill>
      </dgm:spPr>
      <dgm:t>
        <a:bodyPr/>
        <a:lstStyle/>
        <a:p>
          <a:endParaRPr lang="en-GB" dirty="0"/>
        </a:p>
      </dgm:t>
    </dgm:pt>
    <dgm:pt modelId="{929AC2CB-65A4-4D26-83B7-9F44D813E31E}" type="sibTrans" cxnId="{5CACADB2-9890-476C-A82E-5B483E3BEE3A}">
      <dgm:prSet/>
      <dgm:spPr/>
      <dgm:t>
        <a:bodyPr/>
        <a:lstStyle/>
        <a:p>
          <a:endParaRPr lang="en-GB"/>
        </a:p>
      </dgm:t>
    </dgm:pt>
    <dgm:pt modelId="{1A8F7301-5534-45B5-A445-4128D47E7430}">
      <dgm:prSet custT="1"/>
      <dgm:spPr>
        <a:solidFill>
          <a:srgbClr val="0099CC"/>
        </a:solidFill>
        <a:effectLst>
          <a:outerShdw blurRad="50800" dist="38100" dir="18900000" algn="bl" rotWithShape="0">
            <a:prstClr val="black">
              <a:alpha val="40000"/>
            </a:prstClr>
          </a:outerShdw>
        </a:effectLst>
      </dgm:spPr>
      <dgm:t>
        <a:bodyPr/>
        <a:lstStyle/>
        <a:p>
          <a:pPr>
            <a:lnSpc>
              <a:spcPct val="100000"/>
            </a:lnSpc>
            <a:spcAft>
              <a:spcPts val="0"/>
            </a:spcAft>
            <a:buFont typeface="Times New Roman" panose="02020603050405020304" pitchFamily="18" charset="0"/>
            <a:buChar char="•"/>
          </a:pPr>
          <a:r>
            <a:rPr lang="en-GB" sz="1100" b="1" dirty="0">
              <a:latin typeface="Century Gothic" panose="020B0502020202020204" pitchFamily="34" charset="0"/>
            </a:rPr>
            <a:t>Presentation/</a:t>
          </a:r>
        </a:p>
        <a:p>
          <a:pPr>
            <a:lnSpc>
              <a:spcPct val="100000"/>
            </a:lnSpc>
            <a:spcAft>
              <a:spcPts val="0"/>
            </a:spcAft>
            <a:buFont typeface="Times New Roman" panose="02020603050405020304" pitchFamily="18" charset="0"/>
            <a:buChar char="•"/>
          </a:pPr>
          <a:r>
            <a:rPr lang="en-GB" sz="1100" b="1" dirty="0">
              <a:latin typeface="Century Gothic" panose="020B0502020202020204" pitchFamily="34" charset="0"/>
            </a:rPr>
            <a:t>behaviours of child/parent/</a:t>
          </a:r>
        </a:p>
        <a:p>
          <a:pPr>
            <a:lnSpc>
              <a:spcPct val="100000"/>
            </a:lnSpc>
            <a:spcAft>
              <a:spcPts val="0"/>
            </a:spcAft>
            <a:buFont typeface="Times New Roman" panose="02020603050405020304" pitchFamily="18" charset="0"/>
            <a:buChar char="•"/>
          </a:pPr>
          <a:r>
            <a:rPr lang="en-GB" sz="1100" b="1" dirty="0">
              <a:latin typeface="Century Gothic" panose="020B0502020202020204" pitchFamily="34" charset="0"/>
            </a:rPr>
            <a:t>carer</a:t>
          </a:r>
          <a:endParaRPr lang="en-GB" sz="1100" dirty="0">
            <a:latin typeface="Century Gothic" panose="020B0502020202020204" pitchFamily="34" charset="0"/>
          </a:endParaRPr>
        </a:p>
      </dgm:t>
    </dgm:pt>
    <dgm:pt modelId="{97310E9B-A361-46CD-B733-AE3A0E467A6E}" type="parTrans" cxnId="{2E722745-D387-4E66-96AA-CC05282536CC}">
      <dgm:prSet/>
      <dgm:spPr>
        <a:solidFill>
          <a:srgbClr val="FFFF00"/>
        </a:solidFill>
      </dgm:spPr>
      <dgm:t>
        <a:bodyPr/>
        <a:lstStyle/>
        <a:p>
          <a:endParaRPr lang="en-GB" dirty="0"/>
        </a:p>
      </dgm:t>
    </dgm:pt>
    <dgm:pt modelId="{51FD371D-710F-40E5-B8F4-F29466A929F0}" type="sibTrans" cxnId="{2E722745-D387-4E66-96AA-CC05282536CC}">
      <dgm:prSet/>
      <dgm:spPr/>
      <dgm:t>
        <a:bodyPr/>
        <a:lstStyle/>
        <a:p>
          <a:endParaRPr lang="en-GB"/>
        </a:p>
      </dgm:t>
    </dgm:pt>
    <dgm:pt modelId="{6D06FD16-46C6-4017-A0ED-1778B4925D09}">
      <dgm:prSet custT="1"/>
      <dgm:spPr>
        <a:solidFill>
          <a:srgbClr val="0099CC"/>
        </a:solidFill>
        <a:effectLst>
          <a:outerShdw blurRad="50800" dist="38100" dir="18900000" algn="bl" rotWithShape="0">
            <a:prstClr val="black">
              <a:alpha val="40000"/>
            </a:prstClr>
          </a:outerShdw>
        </a:effectLst>
      </dgm:spPr>
      <dgm:t>
        <a:bodyPr/>
        <a:lstStyle/>
        <a:p>
          <a:pPr>
            <a:lnSpc>
              <a:spcPct val="100000"/>
            </a:lnSpc>
            <a:spcAft>
              <a:spcPts val="0"/>
            </a:spcAft>
            <a:buFont typeface="Times New Roman" panose="02020603050405020304" pitchFamily="18" charset="0"/>
            <a:buChar char="•"/>
          </a:pPr>
          <a:r>
            <a:rPr lang="en-GB" sz="1100" b="1" dirty="0">
              <a:latin typeface="Century Gothic" panose="020B0502020202020204" pitchFamily="34" charset="0"/>
            </a:rPr>
            <a:t>Expression of concern from parent/friend/</a:t>
          </a:r>
        </a:p>
        <a:p>
          <a:pPr>
            <a:lnSpc>
              <a:spcPct val="100000"/>
            </a:lnSpc>
            <a:spcAft>
              <a:spcPts val="0"/>
            </a:spcAft>
            <a:buFont typeface="Times New Roman" panose="02020603050405020304" pitchFamily="18" charset="0"/>
            <a:buChar char="•"/>
          </a:pPr>
          <a:r>
            <a:rPr lang="en-GB" sz="1100" b="1" dirty="0">
              <a:latin typeface="Century Gothic" panose="020B0502020202020204" pitchFamily="34" charset="0"/>
            </a:rPr>
            <a:t>public</a:t>
          </a:r>
          <a:endParaRPr lang="en-GB" sz="1100" dirty="0">
            <a:latin typeface="Century Gothic" panose="020B0502020202020204" pitchFamily="34" charset="0"/>
          </a:endParaRPr>
        </a:p>
      </dgm:t>
    </dgm:pt>
    <dgm:pt modelId="{5D7EB976-5BBC-4B2B-8110-E6795BDBFFB1}" type="parTrans" cxnId="{2AB525E1-FCA2-4AEF-832E-AAAEA8C1E3D4}">
      <dgm:prSet/>
      <dgm:spPr>
        <a:solidFill>
          <a:srgbClr val="FFFF00"/>
        </a:solidFill>
      </dgm:spPr>
      <dgm:t>
        <a:bodyPr/>
        <a:lstStyle/>
        <a:p>
          <a:endParaRPr lang="en-GB" dirty="0"/>
        </a:p>
      </dgm:t>
    </dgm:pt>
    <dgm:pt modelId="{D9128EF1-8B80-4AA7-BF14-995D4CA36184}" type="sibTrans" cxnId="{2AB525E1-FCA2-4AEF-832E-AAAEA8C1E3D4}">
      <dgm:prSet/>
      <dgm:spPr/>
      <dgm:t>
        <a:bodyPr/>
        <a:lstStyle/>
        <a:p>
          <a:endParaRPr lang="en-GB"/>
        </a:p>
      </dgm:t>
    </dgm:pt>
    <dgm:pt modelId="{6CFB994F-E254-4347-8E20-17CAB2061220}">
      <dgm:prSet custT="1"/>
      <dgm:spPr>
        <a:solidFill>
          <a:srgbClr val="0099CC"/>
        </a:solidFill>
        <a:effectLst>
          <a:outerShdw blurRad="50800" dist="38100" dir="18900000" algn="bl" rotWithShape="0">
            <a:prstClr val="black">
              <a:alpha val="40000"/>
            </a:prstClr>
          </a:outerShdw>
        </a:effectLst>
      </dgm:spPr>
      <dgm:t>
        <a:bodyPr/>
        <a:lstStyle/>
        <a:p>
          <a:r>
            <a:rPr lang="en-GB" sz="1100" b="1" dirty="0">
              <a:latin typeface="Century Gothic" panose="020B0502020202020204" pitchFamily="34" charset="0"/>
            </a:rPr>
            <a:t>Patterns from chronology</a:t>
          </a:r>
        </a:p>
      </dgm:t>
    </dgm:pt>
    <dgm:pt modelId="{144D8D9F-F353-4613-9B2E-7CB55E260909}" type="parTrans" cxnId="{E78429E3-6B11-42CA-81E5-62C61402113B}">
      <dgm:prSet/>
      <dgm:spPr>
        <a:solidFill>
          <a:srgbClr val="FFFF00"/>
        </a:solidFill>
      </dgm:spPr>
      <dgm:t>
        <a:bodyPr/>
        <a:lstStyle/>
        <a:p>
          <a:endParaRPr lang="en-GB" dirty="0"/>
        </a:p>
      </dgm:t>
    </dgm:pt>
    <dgm:pt modelId="{092DA5A2-B866-4363-BD88-BFEFBA87B6C6}" type="sibTrans" cxnId="{E78429E3-6B11-42CA-81E5-62C61402113B}">
      <dgm:prSet/>
      <dgm:spPr/>
      <dgm:t>
        <a:bodyPr/>
        <a:lstStyle/>
        <a:p>
          <a:endParaRPr lang="en-GB"/>
        </a:p>
      </dgm:t>
    </dgm:pt>
    <dgm:pt modelId="{6BD9BE09-77E5-4A22-82AA-A7119DD4AB8B}">
      <dgm:prSet phldrT="[Text]" custT="1"/>
      <dgm:spPr>
        <a:solidFill>
          <a:srgbClr val="0099CC"/>
        </a:solidFill>
        <a:effectLst>
          <a:outerShdw blurRad="50800" dist="38100" dir="18900000" algn="bl" rotWithShape="0">
            <a:prstClr val="black">
              <a:alpha val="40000"/>
            </a:prstClr>
          </a:outerShdw>
        </a:effectLst>
      </dgm:spPr>
      <dgm:t>
        <a:bodyPr/>
        <a:lstStyle/>
        <a:p>
          <a:r>
            <a:rPr lang="en-GB" sz="1100" b="1" dirty="0">
              <a:latin typeface="Century Gothic" panose="020B0502020202020204" pitchFamily="34" charset="0"/>
            </a:rPr>
            <a:t>Overheard</a:t>
          </a:r>
          <a:r>
            <a:rPr lang="en-GB" sz="1100" dirty="0">
              <a:latin typeface="Century Gothic" panose="020B0502020202020204" pitchFamily="34" charset="0"/>
            </a:rPr>
            <a:t> </a:t>
          </a:r>
        </a:p>
      </dgm:t>
    </dgm:pt>
    <dgm:pt modelId="{150A863E-213B-423E-9209-0FB5A32E21C0}" type="sibTrans" cxnId="{8029469B-32FC-4FD5-BF35-B334D1D9FAA5}">
      <dgm:prSet/>
      <dgm:spPr/>
      <dgm:t>
        <a:bodyPr/>
        <a:lstStyle/>
        <a:p>
          <a:endParaRPr lang="en-GB"/>
        </a:p>
      </dgm:t>
    </dgm:pt>
    <dgm:pt modelId="{E2A6516D-D827-4405-9C23-505E0DC6CB85}" type="parTrans" cxnId="{8029469B-32FC-4FD5-BF35-B334D1D9FAA5}">
      <dgm:prSet/>
      <dgm:spPr>
        <a:solidFill>
          <a:srgbClr val="00B050"/>
        </a:solidFill>
      </dgm:spPr>
      <dgm:t>
        <a:bodyPr/>
        <a:lstStyle/>
        <a:p>
          <a:endParaRPr lang="en-GB" dirty="0"/>
        </a:p>
      </dgm:t>
    </dgm:pt>
    <dgm:pt modelId="{D279E04E-B08E-4966-8570-3D07A9A8FEC7}" type="pres">
      <dgm:prSet presAssocID="{0218CF6C-93C0-44A6-A961-D9C90848B526}" presName="Name0" presStyleCnt="0">
        <dgm:presLayoutVars>
          <dgm:chMax val="1"/>
          <dgm:dir/>
          <dgm:animLvl val="ctr"/>
          <dgm:resizeHandles val="exact"/>
        </dgm:presLayoutVars>
      </dgm:prSet>
      <dgm:spPr/>
      <dgm:t>
        <a:bodyPr/>
        <a:lstStyle/>
        <a:p>
          <a:endParaRPr lang="en-US"/>
        </a:p>
      </dgm:t>
    </dgm:pt>
    <dgm:pt modelId="{CCB27D10-C7ED-4A1C-9ACA-CA43DC5AEF1B}" type="pres">
      <dgm:prSet presAssocID="{F27C1B93-2AD1-4E5C-A838-A0AFB05D0794}" presName="centerShape" presStyleLbl="node0" presStyleIdx="0" presStyleCnt="1"/>
      <dgm:spPr/>
      <dgm:t>
        <a:bodyPr/>
        <a:lstStyle/>
        <a:p>
          <a:endParaRPr lang="en-US"/>
        </a:p>
      </dgm:t>
    </dgm:pt>
    <dgm:pt modelId="{61F42279-A7A1-4613-B488-0C4877B96C42}" type="pres">
      <dgm:prSet presAssocID="{97310E9B-A361-46CD-B733-AE3A0E467A6E}" presName="parTrans" presStyleLbl="sibTrans2D1" presStyleIdx="0" presStyleCnt="8"/>
      <dgm:spPr/>
      <dgm:t>
        <a:bodyPr/>
        <a:lstStyle/>
        <a:p>
          <a:endParaRPr lang="en-US"/>
        </a:p>
      </dgm:t>
    </dgm:pt>
    <dgm:pt modelId="{50E4FC3D-DEE8-44ED-B5AB-EC0804090C1B}" type="pres">
      <dgm:prSet presAssocID="{97310E9B-A361-46CD-B733-AE3A0E467A6E}" presName="connectorText" presStyleLbl="sibTrans2D1" presStyleIdx="0" presStyleCnt="8"/>
      <dgm:spPr/>
      <dgm:t>
        <a:bodyPr/>
        <a:lstStyle/>
        <a:p>
          <a:endParaRPr lang="en-US"/>
        </a:p>
      </dgm:t>
    </dgm:pt>
    <dgm:pt modelId="{2B3BA28C-E3A1-4D84-B4CF-063092B932C0}" type="pres">
      <dgm:prSet presAssocID="{1A8F7301-5534-45B5-A445-4128D47E7430}" presName="node" presStyleLbl="node1" presStyleIdx="0" presStyleCnt="8">
        <dgm:presLayoutVars>
          <dgm:bulletEnabled val="1"/>
        </dgm:presLayoutVars>
      </dgm:prSet>
      <dgm:spPr/>
      <dgm:t>
        <a:bodyPr/>
        <a:lstStyle/>
        <a:p>
          <a:endParaRPr lang="en-US"/>
        </a:p>
      </dgm:t>
    </dgm:pt>
    <dgm:pt modelId="{2B634E9D-FE38-4A32-8E6F-DCDB0A19AEDC}" type="pres">
      <dgm:prSet presAssocID="{7AF573ED-4529-4FBC-9730-6D4C176F6B40}" presName="parTrans" presStyleLbl="sibTrans2D1" presStyleIdx="1" presStyleCnt="8"/>
      <dgm:spPr/>
      <dgm:t>
        <a:bodyPr/>
        <a:lstStyle/>
        <a:p>
          <a:endParaRPr lang="en-US"/>
        </a:p>
      </dgm:t>
    </dgm:pt>
    <dgm:pt modelId="{5653E624-897A-4BDE-8428-4C320D7EEE8B}" type="pres">
      <dgm:prSet presAssocID="{7AF573ED-4529-4FBC-9730-6D4C176F6B40}" presName="connectorText" presStyleLbl="sibTrans2D1" presStyleIdx="1" presStyleCnt="8"/>
      <dgm:spPr/>
      <dgm:t>
        <a:bodyPr/>
        <a:lstStyle/>
        <a:p>
          <a:endParaRPr lang="en-US"/>
        </a:p>
      </dgm:t>
    </dgm:pt>
    <dgm:pt modelId="{694C209D-1C6B-4ACB-82F1-1221B2494EFC}" type="pres">
      <dgm:prSet presAssocID="{2B1E348A-540D-41FD-9757-597721E5EA98}" presName="node" presStyleLbl="node1" presStyleIdx="1" presStyleCnt="8">
        <dgm:presLayoutVars>
          <dgm:bulletEnabled val="1"/>
        </dgm:presLayoutVars>
      </dgm:prSet>
      <dgm:spPr/>
      <dgm:t>
        <a:bodyPr/>
        <a:lstStyle/>
        <a:p>
          <a:endParaRPr lang="en-US"/>
        </a:p>
      </dgm:t>
    </dgm:pt>
    <dgm:pt modelId="{02930FC0-D93F-4858-A1B5-1D7055F4F42B}" type="pres">
      <dgm:prSet presAssocID="{5D7EB976-5BBC-4B2B-8110-E6795BDBFFB1}" presName="parTrans" presStyleLbl="sibTrans2D1" presStyleIdx="2" presStyleCnt="8"/>
      <dgm:spPr/>
      <dgm:t>
        <a:bodyPr/>
        <a:lstStyle/>
        <a:p>
          <a:endParaRPr lang="en-US"/>
        </a:p>
      </dgm:t>
    </dgm:pt>
    <dgm:pt modelId="{B1759DA8-9B25-4DED-A424-12CFC87BD5E5}" type="pres">
      <dgm:prSet presAssocID="{5D7EB976-5BBC-4B2B-8110-E6795BDBFFB1}" presName="connectorText" presStyleLbl="sibTrans2D1" presStyleIdx="2" presStyleCnt="8"/>
      <dgm:spPr/>
      <dgm:t>
        <a:bodyPr/>
        <a:lstStyle/>
        <a:p>
          <a:endParaRPr lang="en-US"/>
        </a:p>
      </dgm:t>
    </dgm:pt>
    <dgm:pt modelId="{245D4776-7865-4BE1-B854-168C4D35BC1A}" type="pres">
      <dgm:prSet presAssocID="{6D06FD16-46C6-4017-A0ED-1778B4925D09}" presName="node" presStyleLbl="node1" presStyleIdx="2" presStyleCnt="8">
        <dgm:presLayoutVars>
          <dgm:bulletEnabled val="1"/>
        </dgm:presLayoutVars>
      </dgm:prSet>
      <dgm:spPr/>
      <dgm:t>
        <a:bodyPr/>
        <a:lstStyle/>
        <a:p>
          <a:endParaRPr lang="en-US"/>
        </a:p>
      </dgm:t>
    </dgm:pt>
    <dgm:pt modelId="{74E33202-8831-42EB-A385-F59B2141A0D0}" type="pres">
      <dgm:prSet presAssocID="{144D8D9F-F353-4613-9B2E-7CB55E260909}" presName="parTrans" presStyleLbl="sibTrans2D1" presStyleIdx="3" presStyleCnt="8"/>
      <dgm:spPr/>
      <dgm:t>
        <a:bodyPr/>
        <a:lstStyle/>
        <a:p>
          <a:endParaRPr lang="en-US"/>
        </a:p>
      </dgm:t>
    </dgm:pt>
    <dgm:pt modelId="{3BCB9272-7CB5-44BB-8501-C14E01658597}" type="pres">
      <dgm:prSet presAssocID="{144D8D9F-F353-4613-9B2E-7CB55E260909}" presName="connectorText" presStyleLbl="sibTrans2D1" presStyleIdx="3" presStyleCnt="8"/>
      <dgm:spPr/>
      <dgm:t>
        <a:bodyPr/>
        <a:lstStyle/>
        <a:p>
          <a:endParaRPr lang="en-US"/>
        </a:p>
      </dgm:t>
    </dgm:pt>
    <dgm:pt modelId="{FBB346DE-61B8-4533-B994-F3CB0796C810}" type="pres">
      <dgm:prSet presAssocID="{6CFB994F-E254-4347-8E20-17CAB2061220}" presName="node" presStyleLbl="node1" presStyleIdx="3" presStyleCnt="8">
        <dgm:presLayoutVars>
          <dgm:bulletEnabled val="1"/>
        </dgm:presLayoutVars>
      </dgm:prSet>
      <dgm:spPr/>
      <dgm:t>
        <a:bodyPr/>
        <a:lstStyle/>
        <a:p>
          <a:endParaRPr lang="en-US"/>
        </a:p>
      </dgm:t>
    </dgm:pt>
    <dgm:pt modelId="{11291C9D-6209-4A59-8970-A2EF88DBFF03}" type="pres">
      <dgm:prSet presAssocID="{127F0BBB-BF41-49D2-BB41-1AF88526CF8D}" presName="parTrans" presStyleLbl="sibTrans2D1" presStyleIdx="4" presStyleCnt="8"/>
      <dgm:spPr/>
      <dgm:t>
        <a:bodyPr/>
        <a:lstStyle/>
        <a:p>
          <a:endParaRPr lang="en-US"/>
        </a:p>
      </dgm:t>
    </dgm:pt>
    <dgm:pt modelId="{4D99FF06-0225-4A26-954A-F3CDA48C9EB7}" type="pres">
      <dgm:prSet presAssocID="{127F0BBB-BF41-49D2-BB41-1AF88526CF8D}" presName="connectorText" presStyleLbl="sibTrans2D1" presStyleIdx="4" presStyleCnt="8"/>
      <dgm:spPr/>
      <dgm:t>
        <a:bodyPr/>
        <a:lstStyle/>
        <a:p>
          <a:endParaRPr lang="en-US"/>
        </a:p>
      </dgm:t>
    </dgm:pt>
    <dgm:pt modelId="{1AD28562-1474-4887-BA5B-32E047A25D60}" type="pres">
      <dgm:prSet presAssocID="{D455E043-94FE-4511-8085-84DAFA18BE59}" presName="node" presStyleLbl="node1" presStyleIdx="4" presStyleCnt="8">
        <dgm:presLayoutVars>
          <dgm:bulletEnabled val="1"/>
        </dgm:presLayoutVars>
      </dgm:prSet>
      <dgm:spPr/>
      <dgm:t>
        <a:bodyPr/>
        <a:lstStyle/>
        <a:p>
          <a:endParaRPr lang="en-US"/>
        </a:p>
      </dgm:t>
    </dgm:pt>
    <dgm:pt modelId="{2372CF39-9884-470C-8C43-0258103E6CD9}" type="pres">
      <dgm:prSet presAssocID="{E2A6516D-D827-4405-9C23-505E0DC6CB85}" presName="parTrans" presStyleLbl="sibTrans2D1" presStyleIdx="5" presStyleCnt="8"/>
      <dgm:spPr/>
      <dgm:t>
        <a:bodyPr/>
        <a:lstStyle/>
        <a:p>
          <a:endParaRPr lang="en-US"/>
        </a:p>
      </dgm:t>
    </dgm:pt>
    <dgm:pt modelId="{0CA75AE2-9C82-42BC-853C-A41A35D15262}" type="pres">
      <dgm:prSet presAssocID="{E2A6516D-D827-4405-9C23-505E0DC6CB85}" presName="connectorText" presStyleLbl="sibTrans2D1" presStyleIdx="5" presStyleCnt="8"/>
      <dgm:spPr/>
      <dgm:t>
        <a:bodyPr/>
        <a:lstStyle/>
        <a:p>
          <a:endParaRPr lang="en-US"/>
        </a:p>
      </dgm:t>
    </dgm:pt>
    <dgm:pt modelId="{2CCE63FA-2BDF-4695-92CC-20F47E658D13}" type="pres">
      <dgm:prSet presAssocID="{6BD9BE09-77E5-4A22-82AA-A7119DD4AB8B}" presName="node" presStyleLbl="node1" presStyleIdx="5" presStyleCnt="8">
        <dgm:presLayoutVars>
          <dgm:bulletEnabled val="1"/>
        </dgm:presLayoutVars>
      </dgm:prSet>
      <dgm:spPr/>
      <dgm:t>
        <a:bodyPr/>
        <a:lstStyle/>
        <a:p>
          <a:endParaRPr lang="en-US"/>
        </a:p>
      </dgm:t>
    </dgm:pt>
    <dgm:pt modelId="{0B231813-B54C-478F-B334-B717ED4E2499}" type="pres">
      <dgm:prSet presAssocID="{BD884D9B-E7A8-438F-9F5A-36D5EEFB92FC}" presName="parTrans" presStyleLbl="sibTrans2D1" presStyleIdx="6" presStyleCnt="8"/>
      <dgm:spPr/>
      <dgm:t>
        <a:bodyPr/>
        <a:lstStyle/>
        <a:p>
          <a:endParaRPr lang="en-US"/>
        </a:p>
      </dgm:t>
    </dgm:pt>
    <dgm:pt modelId="{D75F91B1-194F-4087-B671-6190732F63EA}" type="pres">
      <dgm:prSet presAssocID="{BD884D9B-E7A8-438F-9F5A-36D5EEFB92FC}" presName="connectorText" presStyleLbl="sibTrans2D1" presStyleIdx="6" presStyleCnt="8"/>
      <dgm:spPr/>
      <dgm:t>
        <a:bodyPr/>
        <a:lstStyle/>
        <a:p>
          <a:endParaRPr lang="en-US"/>
        </a:p>
      </dgm:t>
    </dgm:pt>
    <dgm:pt modelId="{C6FA5FB3-23AD-4F37-AA3C-BF09FE4C8EE9}" type="pres">
      <dgm:prSet presAssocID="{1A1A0EE8-16C2-463B-B85D-AEFF47F53B37}" presName="node" presStyleLbl="node1" presStyleIdx="6" presStyleCnt="8">
        <dgm:presLayoutVars>
          <dgm:bulletEnabled val="1"/>
        </dgm:presLayoutVars>
      </dgm:prSet>
      <dgm:spPr/>
      <dgm:t>
        <a:bodyPr/>
        <a:lstStyle/>
        <a:p>
          <a:endParaRPr lang="en-US"/>
        </a:p>
      </dgm:t>
    </dgm:pt>
    <dgm:pt modelId="{56DD1D51-A3FD-4B77-B51B-096C828095C4}" type="pres">
      <dgm:prSet presAssocID="{C6311079-4BE8-475A-ACD6-F88DBC7556DE}" presName="parTrans" presStyleLbl="sibTrans2D1" presStyleIdx="7" presStyleCnt="8"/>
      <dgm:spPr/>
      <dgm:t>
        <a:bodyPr/>
        <a:lstStyle/>
        <a:p>
          <a:endParaRPr lang="en-US"/>
        </a:p>
      </dgm:t>
    </dgm:pt>
    <dgm:pt modelId="{F5D7F0FD-0188-419D-9FEB-7281ED59A522}" type="pres">
      <dgm:prSet presAssocID="{C6311079-4BE8-475A-ACD6-F88DBC7556DE}" presName="connectorText" presStyleLbl="sibTrans2D1" presStyleIdx="7" presStyleCnt="8"/>
      <dgm:spPr/>
      <dgm:t>
        <a:bodyPr/>
        <a:lstStyle/>
        <a:p>
          <a:endParaRPr lang="en-US"/>
        </a:p>
      </dgm:t>
    </dgm:pt>
    <dgm:pt modelId="{0F75F558-C9EB-4126-B71B-BB22A860DB1F}" type="pres">
      <dgm:prSet presAssocID="{4AE42559-D640-4078-A4F6-139573DD8841}" presName="node" presStyleLbl="node1" presStyleIdx="7" presStyleCnt="8">
        <dgm:presLayoutVars>
          <dgm:bulletEnabled val="1"/>
        </dgm:presLayoutVars>
      </dgm:prSet>
      <dgm:spPr/>
      <dgm:t>
        <a:bodyPr/>
        <a:lstStyle/>
        <a:p>
          <a:endParaRPr lang="en-US"/>
        </a:p>
      </dgm:t>
    </dgm:pt>
  </dgm:ptLst>
  <dgm:cxnLst>
    <dgm:cxn modelId="{2E722745-D387-4E66-96AA-CC05282536CC}" srcId="{F27C1B93-2AD1-4E5C-A838-A0AFB05D0794}" destId="{1A8F7301-5534-45B5-A445-4128D47E7430}" srcOrd="0" destOrd="0" parTransId="{97310E9B-A361-46CD-B733-AE3A0E467A6E}" sibTransId="{51FD371D-710F-40E5-B8F4-F29466A929F0}"/>
    <dgm:cxn modelId="{0FA305D7-87E8-4E88-BCE0-B20BE28DFA7D}" type="presOf" srcId="{0218CF6C-93C0-44A6-A961-D9C90848B526}" destId="{D279E04E-B08E-4966-8570-3D07A9A8FEC7}" srcOrd="0" destOrd="0" presId="urn:microsoft.com/office/officeart/2005/8/layout/radial5"/>
    <dgm:cxn modelId="{CFC1478D-0100-4E56-9D9A-FBC3FE132748}" type="presOf" srcId="{C6311079-4BE8-475A-ACD6-F88DBC7556DE}" destId="{56DD1D51-A3FD-4B77-B51B-096C828095C4}" srcOrd="0" destOrd="0" presId="urn:microsoft.com/office/officeart/2005/8/layout/radial5"/>
    <dgm:cxn modelId="{316F4375-2DAC-42EF-87D8-8B4FF71BE036}" type="presOf" srcId="{F27C1B93-2AD1-4E5C-A838-A0AFB05D0794}" destId="{CCB27D10-C7ED-4A1C-9ACA-CA43DC5AEF1B}" srcOrd="0" destOrd="0" presId="urn:microsoft.com/office/officeart/2005/8/layout/radial5"/>
    <dgm:cxn modelId="{066742DA-8932-4D8C-81EA-B9B2F70145F6}" type="presOf" srcId="{97310E9B-A361-46CD-B733-AE3A0E467A6E}" destId="{50E4FC3D-DEE8-44ED-B5AB-EC0804090C1B}" srcOrd="1" destOrd="0" presId="urn:microsoft.com/office/officeart/2005/8/layout/radial5"/>
    <dgm:cxn modelId="{595A25E2-4659-4123-9555-087CC497913E}" type="presOf" srcId="{5D7EB976-5BBC-4B2B-8110-E6795BDBFFB1}" destId="{02930FC0-D93F-4858-A1B5-1D7055F4F42B}" srcOrd="0" destOrd="0" presId="urn:microsoft.com/office/officeart/2005/8/layout/radial5"/>
    <dgm:cxn modelId="{9EA02AEF-9839-4E69-AACE-7CA1B1F2E348}" type="presOf" srcId="{2B1E348A-540D-41FD-9757-597721E5EA98}" destId="{694C209D-1C6B-4ACB-82F1-1221B2494EFC}" srcOrd="0" destOrd="0" presId="urn:microsoft.com/office/officeart/2005/8/layout/radial5"/>
    <dgm:cxn modelId="{F5352DD9-4A66-4B40-97B2-664F85176036}" type="presOf" srcId="{6D06FD16-46C6-4017-A0ED-1778B4925D09}" destId="{245D4776-7865-4BE1-B854-168C4D35BC1A}" srcOrd="0" destOrd="0" presId="urn:microsoft.com/office/officeart/2005/8/layout/radial5"/>
    <dgm:cxn modelId="{3B5B6ECB-3E4B-462F-8839-6F5DE24F303B}" srcId="{F27C1B93-2AD1-4E5C-A838-A0AFB05D0794}" destId="{D455E043-94FE-4511-8085-84DAFA18BE59}" srcOrd="4" destOrd="0" parTransId="{127F0BBB-BF41-49D2-BB41-1AF88526CF8D}" sibTransId="{B212C290-EB3E-44F4-804C-D12E8591621F}"/>
    <dgm:cxn modelId="{2AB525E1-FCA2-4AEF-832E-AAAEA8C1E3D4}" srcId="{F27C1B93-2AD1-4E5C-A838-A0AFB05D0794}" destId="{6D06FD16-46C6-4017-A0ED-1778B4925D09}" srcOrd="2" destOrd="0" parTransId="{5D7EB976-5BBC-4B2B-8110-E6795BDBFFB1}" sibTransId="{D9128EF1-8B80-4AA7-BF14-995D4CA36184}"/>
    <dgm:cxn modelId="{28707F0D-DB90-4009-BFF0-3A44B6047E95}" type="presOf" srcId="{1A8F7301-5534-45B5-A445-4128D47E7430}" destId="{2B3BA28C-E3A1-4D84-B4CF-063092B932C0}" srcOrd="0" destOrd="0" presId="urn:microsoft.com/office/officeart/2005/8/layout/radial5"/>
    <dgm:cxn modelId="{FA652519-83EB-4FA5-9007-E56078537965}" type="presOf" srcId="{127F0BBB-BF41-49D2-BB41-1AF88526CF8D}" destId="{4D99FF06-0225-4A26-954A-F3CDA48C9EB7}" srcOrd="1" destOrd="0" presId="urn:microsoft.com/office/officeart/2005/8/layout/radial5"/>
    <dgm:cxn modelId="{8029469B-32FC-4FD5-BF35-B334D1D9FAA5}" srcId="{F27C1B93-2AD1-4E5C-A838-A0AFB05D0794}" destId="{6BD9BE09-77E5-4A22-82AA-A7119DD4AB8B}" srcOrd="5" destOrd="0" parTransId="{E2A6516D-D827-4405-9C23-505E0DC6CB85}" sibTransId="{150A863E-213B-423E-9209-0FB5A32E21C0}"/>
    <dgm:cxn modelId="{91B6CC22-0DB6-4C6B-BC7F-DFF6F406A5A5}" type="presOf" srcId="{7AF573ED-4529-4FBC-9730-6D4C176F6B40}" destId="{5653E624-897A-4BDE-8428-4C320D7EEE8B}" srcOrd="1" destOrd="0" presId="urn:microsoft.com/office/officeart/2005/8/layout/radial5"/>
    <dgm:cxn modelId="{CF7D8462-C4B1-4039-9786-C66131BD4CAD}" type="presOf" srcId="{97310E9B-A361-46CD-B733-AE3A0E467A6E}" destId="{61F42279-A7A1-4613-B488-0C4877B96C42}" srcOrd="0" destOrd="0" presId="urn:microsoft.com/office/officeart/2005/8/layout/radial5"/>
    <dgm:cxn modelId="{5CACADB2-9890-476C-A82E-5B483E3BEE3A}" srcId="{F27C1B93-2AD1-4E5C-A838-A0AFB05D0794}" destId="{4AE42559-D640-4078-A4F6-139573DD8841}" srcOrd="7" destOrd="0" parTransId="{C6311079-4BE8-475A-ACD6-F88DBC7556DE}" sibTransId="{929AC2CB-65A4-4D26-83B7-9F44D813E31E}"/>
    <dgm:cxn modelId="{A5A9F980-C522-4D04-AE08-287C07451AC0}" type="presOf" srcId="{BD884D9B-E7A8-438F-9F5A-36D5EEFB92FC}" destId="{0B231813-B54C-478F-B334-B717ED4E2499}" srcOrd="0" destOrd="0" presId="urn:microsoft.com/office/officeart/2005/8/layout/radial5"/>
    <dgm:cxn modelId="{408CFB40-2798-4C33-B78A-ECE0D2456949}" srcId="{0218CF6C-93C0-44A6-A961-D9C90848B526}" destId="{F27C1B93-2AD1-4E5C-A838-A0AFB05D0794}" srcOrd="0" destOrd="0" parTransId="{92F9FD7A-8B80-4E8C-AB86-0DFEDF422EAD}" sibTransId="{BFE09E4A-9A95-40C8-A43F-77F0E62AC5CF}"/>
    <dgm:cxn modelId="{3429D299-DDAD-4070-84ED-D3A74FEF92C4}" type="presOf" srcId="{6CFB994F-E254-4347-8E20-17CAB2061220}" destId="{FBB346DE-61B8-4533-B994-F3CB0796C810}" srcOrd="0" destOrd="0" presId="urn:microsoft.com/office/officeart/2005/8/layout/radial5"/>
    <dgm:cxn modelId="{3A231686-7AE1-4A74-95A0-252D7681D623}" type="presOf" srcId="{144D8D9F-F353-4613-9B2E-7CB55E260909}" destId="{74E33202-8831-42EB-A385-F59B2141A0D0}" srcOrd="0" destOrd="0" presId="urn:microsoft.com/office/officeart/2005/8/layout/radial5"/>
    <dgm:cxn modelId="{EB631DE8-BC21-45E4-B729-D180F30D4735}" type="presOf" srcId="{D455E043-94FE-4511-8085-84DAFA18BE59}" destId="{1AD28562-1474-4887-BA5B-32E047A25D60}" srcOrd="0" destOrd="0" presId="urn:microsoft.com/office/officeart/2005/8/layout/radial5"/>
    <dgm:cxn modelId="{96CC114D-9034-4E25-AD3E-0FF751CA4864}" type="presOf" srcId="{4AE42559-D640-4078-A4F6-139573DD8841}" destId="{0F75F558-C9EB-4126-B71B-BB22A860DB1F}" srcOrd="0" destOrd="0" presId="urn:microsoft.com/office/officeart/2005/8/layout/radial5"/>
    <dgm:cxn modelId="{2AC57314-5E8A-4D54-884C-E9F88C5B0A56}" type="presOf" srcId="{127F0BBB-BF41-49D2-BB41-1AF88526CF8D}" destId="{11291C9D-6209-4A59-8970-A2EF88DBFF03}" srcOrd="0" destOrd="0" presId="urn:microsoft.com/office/officeart/2005/8/layout/radial5"/>
    <dgm:cxn modelId="{CBA72D3A-3AB0-44A1-8F35-6D6970F88569}" type="presOf" srcId="{144D8D9F-F353-4613-9B2E-7CB55E260909}" destId="{3BCB9272-7CB5-44BB-8501-C14E01658597}" srcOrd="1" destOrd="0" presId="urn:microsoft.com/office/officeart/2005/8/layout/radial5"/>
    <dgm:cxn modelId="{1C8A4086-6893-40E1-BD51-48EFD4A59870}" type="presOf" srcId="{1A1A0EE8-16C2-463B-B85D-AEFF47F53B37}" destId="{C6FA5FB3-23AD-4F37-AA3C-BF09FE4C8EE9}" srcOrd="0" destOrd="0" presId="urn:microsoft.com/office/officeart/2005/8/layout/radial5"/>
    <dgm:cxn modelId="{61CAAE01-7F62-4E89-8BA0-52247A895CEA}" type="presOf" srcId="{C6311079-4BE8-475A-ACD6-F88DBC7556DE}" destId="{F5D7F0FD-0188-419D-9FEB-7281ED59A522}" srcOrd="1" destOrd="0" presId="urn:microsoft.com/office/officeart/2005/8/layout/radial5"/>
    <dgm:cxn modelId="{B852E03E-EACB-4B02-BF08-FDED67DF56D7}" type="presOf" srcId="{7AF573ED-4529-4FBC-9730-6D4C176F6B40}" destId="{2B634E9D-FE38-4A32-8E6F-DCDB0A19AEDC}" srcOrd="0" destOrd="0" presId="urn:microsoft.com/office/officeart/2005/8/layout/radial5"/>
    <dgm:cxn modelId="{AEAC73ED-65A5-423B-961A-E312A55FEE06}" srcId="{F27C1B93-2AD1-4E5C-A838-A0AFB05D0794}" destId="{1A1A0EE8-16C2-463B-B85D-AEFF47F53B37}" srcOrd="6" destOrd="0" parTransId="{BD884D9B-E7A8-438F-9F5A-36D5EEFB92FC}" sibTransId="{B25CA08E-81BA-4FF8-B528-CB5E263E094E}"/>
    <dgm:cxn modelId="{4421530C-1755-47E1-B90C-5588540ECF3E}" type="presOf" srcId="{BD884D9B-E7A8-438F-9F5A-36D5EEFB92FC}" destId="{D75F91B1-194F-4087-B671-6190732F63EA}" srcOrd="1" destOrd="0" presId="urn:microsoft.com/office/officeart/2005/8/layout/radial5"/>
    <dgm:cxn modelId="{AFE3A0F5-C176-4697-8FD8-A675054EFB8B}" srcId="{F27C1B93-2AD1-4E5C-A838-A0AFB05D0794}" destId="{2B1E348A-540D-41FD-9757-597721E5EA98}" srcOrd="1" destOrd="0" parTransId="{7AF573ED-4529-4FBC-9730-6D4C176F6B40}" sibTransId="{B15D4908-54F8-40B6-8313-163615E3C753}"/>
    <dgm:cxn modelId="{83F6E682-AFAF-446B-9C7D-198FA9BAA387}" type="presOf" srcId="{E2A6516D-D827-4405-9C23-505E0DC6CB85}" destId="{0CA75AE2-9C82-42BC-853C-A41A35D15262}" srcOrd="1" destOrd="0" presId="urn:microsoft.com/office/officeart/2005/8/layout/radial5"/>
    <dgm:cxn modelId="{8808A13C-F20A-4A7B-B2D1-3F4D9DE5727A}" type="presOf" srcId="{E2A6516D-D827-4405-9C23-505E0DC6CB85}" destId="{2372CF39-9884-470C-8C43-0258103E6CD9}" srcOrd="0" destOrd="0" presId="urn:microsoft.com/office/officeart/2005/8/layout/radial5"/>
    <dgm:cxn modelId="{27810383-391F-4041-8F1C-B7AD2BB5174D}" type="presOf" srcId="{6BD9BE09-77E5-4A22-82AA-A7119DD4AB8B}" destId="{2CCE63FA-2BDF-4695-92CC-20F47E658D13}" srcOrd="0" destOrd="0" presId="urn:microsoft.com/office/officeart/2005/8/layout/radial5"/>
    <dgm:cxn modelId="{167020BC-8174-497C-845C-A9E2004E536F}" type="presOf" srcId="{5D7EB976-5BBC-4B2B-8110-E6795BDBFFB1}" destId="{B1759DA8-9B25-4DED-A424-12CFC87BD5E5}" srcOrd="1" destOrd="0" presId="urn:microsoft.com/office/officeart/2005/8/layout/radial5"/>
    <dgm:cxn modelId="{E78429E3-6B11-42CA-81E5-62C61402113B}" srcId="{F27C1B93-2AD1-4E5C-A838-A0AFB05D0794}" destId="{6CFB994F-E254-4347-8E20-17CAB2061220}" srcOrd="3" destOrd="0" parTransId="{144D8D9F-F353-4613-9B2E-7CB55E260909}" sibTransId="{092DA5A2-B866-4363-BD88-BFEFBA87B6C6}"/>
    <dgm:cxn modelId="{5C35A71B-A3A5-4A26-B4DB-C621E0042294}" type="presParOf" srcId="{D279E04E-B08E-4966-8570-3D07A9A8FEC7}" destId="{CCB27D10-C7ED-4A1C-9ACA-CA43DC5AEF1B}" srcOrd="0" destOrd="0" presId="urn:microsoft.com/office/officeart/2005/8/layout/radial5"/>
    <dgm:cxn modelId="{A89FBA2B-91C5-427B-9435-737DAF369E3D}" type="presParOf" srcId="{D279E04E-B08E-4966-8570-3D07A9A8FEC7}" destId="{61F42279-A7A1-4613-B488-0C4877B96C42}" srcOrd="1" destOrd="0" presId="urn:microsoft.com/office/officeart/2005/8/layout/radial5"/>
    <dgm:cxn modelId="{B03B66D2-ECE2-48C3-9D03-49558298815D}" type="presParOf" srcId="{61F42279-A7A1-4613-B488-0C4877B96C42}" destId="{50E4FC3D-DEE8-44ED-B5AB-EC0804090C1B}" srcOrd="0" destOrd="0" presId="urn:microsoft.com/office/officeart/2005/8/layout/radial5"/>
    <dgm:cxn modelId="{82316E51-FF6E-4064-9FE6-41CF2554558D}" type="presParOf" srcId="{D279E04E-B08E-4966-8570-3D07A9A8FEC7}" destId="{2B3BA28C-E3A1-4D84-B4CF-063092B932C0}" srcOrd="2" destOrd="0" presId="urn:microsoft.com/office/officeart/2005/8/layout/radial5"/>
    <dgm:cxn modelId="{A7EF23BB-B616-425A-8635-D2836A1B685C}" type="presParOf" srcId="{D279E04E-B08E-4966-8570-3D07A9A8FEC7}" destId="{2B634E9D-FE38-4A32-8E6F-DCDB0A19AEDC}" srcOrd="3" destOrd="0" presId="urn:microsoft.com/office/officeart/2005/8/layout/radial5"/>
    <dgm:cxn modelId="{CAEE47BC-FD53-4392-9A8D-0C6D4F14E043}" type="presParOf" srcId="{2B634E9D-FE38-4A32-8E6F-DCDB0A19AEDC}" destId="{5653E624-897A-4BDE-8428-4C320D7EEE8B}" srcOrd="0" destOrd="0" presId="urn:microsoft.com/office/officeart/2005/8/layout/radial5"/>
    <dgm:cxn modelId="{6013DE57-C4AC-4A3F-BA31-3CFB0C5DF578}" type="presParOf" srcId="{D279E04E-B08E-4966-8570-3D07A9A8FEC7}" destId="{694C209D-1C6B-4ACB-82F1-1221B2494EFC}" srcOrd="4" destOrd="0" presId="urn:microsoft.com/office/officeart/2005/8/layout/radial5"/>
    <dgm:cxn modelId="{62624A6D-7D6C-48AD-98E7-D2B9BF00AE64}" type="presParOf" srcId="{D279E04E-B08E-4966-8570-3D07A9A8FEC7}" destId="{02930FC0-D93F-4858-A1B5-1D7055F4F42B}" srcOrd="5" destOrd="0" presId="urn:microsoft.com/office/officeart/2005/8/layout/radial5"/>
    <dgm:cxn modelId="{1FF59568-A79A-4915-8C0D-C3013F58DBB2}" type="presParOf" srcId="{02930FC0-D93F-4858-A1B5-1D7055F4F42B}" destId="{B1759DA8-9B25-4DED-A424-12CFC87BD5E5}" srcOrd="0" destOrd="0" presId="urn:microsoft.com/office/officeart/2005/8/layout/radial5"/>
    <dgm:cxn modelId="{DE759228-601C-4242-9F7A-89EAD8828765}" type="presParOf" srcId="{D279E04E-B08E-4966-8570-3D07A9A8FEC7}" destId="{245D4776-7865-4BE1-B854-168C4D35BC1A}" srcOrd="6" destOrd="0" presId="urn:microsoft.com/office/officeart/2005/8/layout/radial5"/>
    <dgm:cxn modelId="{C264B086-25D1-416C-9EDA-0B70D2C1A0A0}" type="presParOf" srcId="{D279E04E-B08E-4966-8570-3D07A9A8FEC7}" destId="{74E33202-8831-42EB-A385-F59B2141A0D0}" srcOrd="7" destOrd="0" presId="urn:microsoft.com/office/officeart/2005/8/layout/radial5"/>
    <dgm:cxn modelId="{CE099631-2F49-415E-BB84-35F1C4F22604}" type="presParOf" srcId="{74E33202-8831-42EB-A385-F59B2141A0D0}" destId="{3BCB9272-7CB5-44BB-8501-C14E01658597}" srcOrd="0" destOrd="0" presId="urn:microsoft.com/office/officeart/2005/8/layout/radial5"/>
    <dgm:cxn modelId="{C2B3D440-947F-4AE6-A692-ED121F5F5C0E}" type="presParOf" srcId="{D279E04E-B08E-4966-8570-3D07A9A8FEC7}" destId="{FBB346DE-61B8-4533-B994-F3CB0796C810}" srcOrd="8" destOrd="0" presId="urn:microsoft.com/office/officeart/2005/8/layout/radial5"/>
    <dgm:cxn modelId="{326E7F37-4E6A-49CB-AF5D-99B0EEB1EFA2}" type="presParOf" srcId="{D279E04E-B08E-4966-8570-3D07A9A8FEC7}" destId="{11291C9D-6209-4A59-8970-A2EF88DBFF03}" srcOrd="9" destOrd="0" presId="urn:microsoft.com/office/officeart/2005/8/layout/radial5"/>
    <dgm:cxn modelId="{FE5CFE65-9701-4044-BFFE-2033B65DC52F}" type="presParOf" srcId="{11291C9D-6209-4A59-8970-A2EF88DBFF03}" destId="{4D99FF06-0225-4A26-954A-F3CDA48C9EB7}" srcOrd="0" destOrd="0" presId="urn:microsoft.com/office/officeart/2005/8/layout/radial5"/>
    <dgm:cxn modelId="{F39D28F7-AEB0-4EEC-A792-6FC49B4F7B9C}" type="presParOf" srcId="{D279E04E-B08E-4966-8570-3D07A9A8FEC7}" destId="{1AD28562-1474-4887-BA5B-32E047A25D60}" srcOrd="10" destOrd="0" presId="urn:microsoft.com/office/officeart/2005/8/layout/radial5"/>
    <dgm:cxn modelId="{5DB9B415-4F47-4507-AB8B-D16656192341}" type="presParOf" srcId="{D279E04E-B08E-4966-8570-3D07A9A8FEC7}" destId="{2372CF39-9884-470C-8C43-0258103E6CD9}" srcOrd="11" destOrd="0" presId="urn:microsoft.com/office/officeart/2005/8/layout/radial5"/>
    <dgm:cxn modelId="{B0237C6C-ECC4-4837-B719-6EF3FEDA9468}" type="presParOf" srcId="{2372CF39-9884-470C-8C43-0258103E6CD9}" destId="{0CA75AE2-9C82-42BC-853C-A41A35D15262}" srcOrd="0" destOrd="0" presId="urn:microsoft.com/office/officeart/2005/8/layout/radial5"/>
    <dgm:cxn modelId="{2E10C896-4A2C-4A6A-8612-36BCFC5A60DB}" type="presParOf" srcId="{D279E04E-B08E-4966-8570-3D07A9A8FEC7}" destId="{2CCE63FA-2BDF-4695-92CC-20F47E658D13}" srcOrd="12" destOrd="0" presId="urn:microsoft.com/office/officeart/2005/8/layout/radial5"/>
    <dgm:cxn modelId="{D7F361CD-A8FE-48D5-AAF9-882850434AA5}" type="presParOf" srcId="{D279E04E-B08E-4966-8570-3D07A9A8FEC7}" destId="{0B231813-B54C-478F-B334-B717ED4E2499}" srcOrd="13" destOrd="0" presId="urn:microsoft.com/office/officeart/2005/8/layout/radial5"/>
    <dgm:cxn modelId="{D23160E5-4F34-4090-9230-4C5DD5510656}" type="presParOf" srcId="{0B231813-B54C-478F-B334-B717ED4E2499}" destId="{D75F91B1-194F-4087-B671-6190732F63EA}" srcOrd="0" destOrd="0" presId="urn:microsoft.com/office/officeart/2005/8/layout/radial5"/>
    <dgm:cxn modelId="{90D52EA3-49DC-4BB9-97DA-44C40AC2BB53}" type="presParOf" srcId="{D279E04E-B08E-4966-8570-3D07A9A8FEC7}" destId="{C6FA5FB3-23AD-4F37-AA3C-BF09FE4C8EE9}" srcOrd="14" destOrd="0" presId="urn:microsoft.com/office/officeart/2005/8/layout/radial5"/>
    <dgm:cxn modelId="{5C32B69E-12C7-43B9-8E8A-E1430D2BE876}" type="presParOf" srcId="{D279E04E-B08E-4966-8570-3D07A9A8FEC7}" destId="{56DD1D51-A3FD-4B77-B51B-096C828095C4}" srcOrd="15" destOrd="0" presId="urn:microsoft.com/office/officeart/2005/8/layout/radial5"/>
    <dgm:cxn modelId="{9A0526E7-12D1-4E0A-B1F8-83B789903D2C}" type="presParOf" srcId="{56DD1D51-A3FD-4B77-B51B-096C828095C4}" destId="{F5D7F0FD-0188-419D-9FEB-7281ED59A522}" srcOrd="0" destOrd="0" presId="urn:microsoft.com/office/officeart/2005/8/layout/radial5"/>
    <dgm:cxn modelId="{6BACC3BA-DB26-4678-8565-D638A02B3E23}" type="presParOf" srcId="{D279E04E-B08E-4966-8570-3D07A9A8FEC7}" destId="{0F75F558-C9EB-4126-B71B-BB22A860DB1F}" srcOrd="16" destOrd="0" presId="urn:microsoft.com/office/officeart/2005/8/layout/radial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FAF2F6-8B29-4010-A678-4D983257BD3E}" type="doc">
      <dgm:prSet loTypeId="urn:microsoft.com/office/officeart/2005/8/layout/default" loCatId="list" qsTypeId="urn:microsoft.com/office/officeart/2005/8/quickstyle/3d6" qsCatId="3D" csTypeId="urn:microsoft.com/office/officeart/2005/8/colors/accent1_2" csCatId="accent1" phldr="1"/>
      <dgm:spPr/>
      <dgm:t>
        <a:bodyPr/>
        <a:lstStyle/>
        <a:p>
          <a:endParaRPr lang="en-GB"/>
        </a:p>
      </dgm:t>
    </dgm:pt>
    <dgm:pt modelId="{C965B83E-A798-48C2-A4AC-AD766E95B2B4}">
      <dgm:prSet phldrT="[Text]"/>
      <dgm:spPr/>
      <dgm:t>
        <a:bodyPr/>
        <a:lstStyle/>
        <a:p>
          <a:r>
            <a:rPr lang="en-GB" b="1" dirty="0">
              <a:solidFill>
                <a:srgbClr val="002060"/>
              </a:solidFill>
            </a:rPr>
            <a:t>Unexplained Injuries and Burns</a:t>
          </a:r>
        </a:p>
      </dgm:t>
    </dgm:pt>
    <dgm:pt modelId="{B5A7F4D8-2799-406E-9F42-4A1D58E3EF5A}" type="parTrans" cxnId="{A86F4C8D-9ADA-464B-AB84-1765340CD056}">
      <dgm:prSet/>
      <dgm:spPr/>
      <dgm:t>
        <a:bodyPr/>
        <a:lstStyle/>
        <a:p>
          <a:endParaRPr lang="en-GB" b="1">
            <a:solidFill>
              <a:srgbClr val="002060"/>
            </a:solidFill>
          </a:endParaRPr>
        </a:p>
      </dgm:t>
    </dgm:pt>
    <dgm:pt modelId="{C551B076-483B-4380-8EDA-7F6CD7C9FC60}" type="sibTrans" cxnId="{A86F4C8D-9ADA-464B-AB84-1765340CD056}">
      <dgm:prSet/>
      <dgm:spPr/>
      <dgm:t>
        <a:bodyPr/>
        <a:lstStyle/>
        <a:p>
          <a:endParaRPr lang="en-GB" b="1">
            <a:solidFill>
              <a:srgbClr val="002060"/>
            </a:solidFill>
          </a:endParaRPr>
        </a:p>
      </dgm:t>
    </dgm:pt>
    <dgm:pt modelId="{4F401FF8-98B8-45AF-867D-1180CE8601A6}">
      <dgm:prSet phldrT="[Text]"/>
      <dgm:spPr/>
      <dgm:t>
        <a:bodyPr/>
        <a:lstStyle/>
        <a:p>
          <a:r>
            <a:rPr lang="en-GB" b="1" dirty="0">
              <a:solidFill>
                <a:srgbClr val="002060"/>
              </a:solidFill>
            </a:rPr>
            <a:t>Untreated Injuries</a:t>
          </a:r>
        </a:p>
      </dgm:t>
    </dgm:pt>
    <dgm:pt modelId="{EC0ACBEB-E212-47EC-99D6-F4568A17FA49}" type="parTrans" cxnId="{EF981D50-9B39-43C5-B6AC-AD32A1548685}">
      <dgm:prSet/>
      <dgm:spPr/>
      <dgm:t>
        <a:bodyPr/>
        <a:lstStyle/>
        <a:p>
          <a:endParaRPr lang="en-GB" b="1">
            <a:solidFill>
              <a:srgbClr val="002060"/>
            </a:solidFill>
          </a:endParaRPr>
        </a:p>
      </dgm:t>
    </dgm:pt>
    <dgm:pt modelId="{E7282E16-ABFC-44E8-9F01-5479B43B6A70}" type="sibTrans" cxnId="{EF981D50-9B39-43C5-B6AC-AD32A1548685}">
      <dgm:prSet/>
      <dgm:spPr/>
      <dgm:t>
        <a:bodyPr/>
        <a:lstStyle/>
        <a:p>
          <a:endParaRPr lang="en-GB" b="1">
            <a:solidFill>
              <a:srgbClr val="002060"/>
            </a:solidFill>
          </a:endParaRPr>
        </a:p>
      </dgm:t>
    </dgm:pt>
    <dgm:pt modelId="{49F3B91D-DB00-4696-95F3-DB276DF6DDB4}">
      <dgm:prSet phldrT="[Text]"/>
      <dgm:spPr/>
      <dgm:t>
        <a:bodyPr/>
        <a:lstStyle/>
        <a:p>
          <a:r>
            <a:rPr lang="en-GB" b="1" dirty="0">
              <a:solidFill>
                <a:srgbClr val="002060"/>
              </a:solidFill>
            </a:rPr>
            <a:t>Changing Friends</a:t>
          </a:r>
        </a:p>
      </dgm:t>
    </dgm:pt>
    <dgm:pt modelId="{B9484B2F-1F45-4432-9BCA-1BEC061E3DA6}" type="parTrans" cxnId="{A6179945-0F97-4A55-A2B9-8807C92E67CF}">
      <dgm:prSet/>
      <dgm:spPr/>
      <dgm:t>
        <a:bodyPr/>
        <a:lstStyle/>
        <a:p>
          <a:endParaRPr lang="en-GB" b="1">
            <a:solidFill>
              <a:srgbClr val="002060"/>
            </a:solidFill>
          </a:endParaRPr>
        </a:p>
      </dgm:t>
    </dgm:pt>
    <dgm:pt modelId="{4DCA4BD2-5F38-45C5-9752-D7D63263FE98}" type="sibTrans" cxnId="{A6179945-0F97-4A55-A2B9-8807C92E67CF}">
      <dgm:prSet/>
      <dgm:spPr/>
      <dgm:t>
        <a:bodyPr/>
        <a:lstStyle/>
        <a:p>
          <a:endParaRPr lang="en-GB" b="1">
            <a:solidFill>
              <a:srgbClr val="002060"/>
            </a:solidFill>
          </a:endParaRPr>
        </a:p>
      </dgm:t>
    </dgm:pt>
    <dgm:pt modelId="{2D0D1B0B-771B-460E-B42F-3390E1313000}">
      <dgm:prSet phldrT="[Text]"/>
      <dgm:spPr/>
      <dgm:t>
        <a:bodyPr/>
        <a:lstStyle/>
        <a:p>
          <a:r>
            <a:rPr lang="en-GB" b="1" dirty="0">
              <a:solidFill>
                <a:srgbClr val="002060"/>
              </a:solidFill>
            </a:rPr>
            <a:t>Distracted</a:t>
          </a:r>
        </a:p>
      </dgm:t>
    </dgm:pt>
    <dgm:pt modelId="{EEBA0C37-F214-428A-8BC3-FF11E79ECC6D}" type="parTrans" cxnId="{81808A00-FA25-40E6-BFE6-0B5520B022F7}">
      <dgm:prSet/>
      <dgm:spPr/>
      <dgm:t>
        <a:bodyPr/>
        <a:lstStyle/>
        <a:p>
          <a:endParaRPr lang="en-GB" b="1">
            <a:solidFill>
              <a:srgbClr val="002060"/>
            </a:solidFill>
          </a:endParaRPr>
        </a:p>
      </dgm:t>
    </dgm:pt>
    <dgm:pt modelId="{030BC0CA-6955-4CBB-838B-F4BA3A439114}" type="sibTrans" cxnId="{81808A00-FA25-40E6-BFE6-0B5520B022F7}">
      <dgm:prSet/>
      <dgm:spPr/>
      <dgm:t>
        <a:bodyPr/>
        <a:lstStyle/>
        <a:p>
          <a:endParaRPr lang="en-GB" b="1">
            <a:solidFill>
              <a:srgbClr val="002060"/>
            </a:solidFill>
          </a:endParaRPr>
        </a:p>
      </dgm:t>
    </dgm:pt>
    <dgm:pt modelId="{97F63A42-00F9-4485-9DBD-48DCCE476E17}">
      <dgm:prSet phldrT="[Text]"/>
      <dgm:spPr/>
      <dgm:t>
        <a:bodyPr/>
        <a:lstStyle/>
        <a:p>
          <a:r>
            <a:rPr lang="en-GB" b="1" dirty="0">
              <a:solidFill>
                <a:srgbClr val="002060"/>
              </a:solidFill>
            </a:rPr>
            <a:t>Chronic Running Away</a:t>
          </a:r>
        </a:p>
      </dgm:t>
    </dgm:pt>
    <dgm:pt modelId="{802A1A30-74C5-4AC4-A993-CA4A28DE3E5A}" type="parTrans" cxnId="{CE0F23BB-FD8C-4FA2-8A50-1AF0CEF6A6AC}">
      <dgm:prSet/>
      <dgm:spPr/>
      <dgm:t>
        <a:bodyPr/>
        <a:lstStyle/>
        <a:p>
          <a:endParaRPr lang="en-GB" b="1">
            <a:solidFill>
              <a:srgbClr val="002060"/>
            </a:solidFill>
          </a:endParaRPr>
        </a:p>
      </dgm:t>
    </dgm:pt>
    <dgm:pt modelId="{E5182CA8-FC7E-44E0-820C-A5BED94B197E}" type="sibTrans" cxnId="{CE0F23BB-FD8C-4FA2-8A50-1AF0CEF6A6AC}">
      <dgm:prSet/>
      <dgm:spPr/>
      <dgm:t>
        <a:bodyPr/>
        <a:lstStyle/>
        <a:p>
          <a:endParaRPr lang="en-GB" b="1">
            <a:solidFill>
              <a:srgbClr val="002060"/>
            </a:solidFill>
          </a:endParaRPr>
        </a:p>
      </dgm:t>
    </dgm:pt>
    <dgm:pt modelId="{A7B4A207-1C9E-4B83-94D4-7B6342DC0CBA}">
      <dgm:prSet phldrT="[Text]"/>
      <dgm:spPr/>
      <dgm:t>
        <a:bodyPr/>
        <a:lstStyle/>
        <a:p>
          <a:r>
            <a:rPr lang="en-GB" b="1" dirty="0">
              <a:solidFill>
                <a:srgbClr val="002060"/>
              </a:solidFill>
            </a:rPr>
            <a:t>Dressing to Impress</a:t>
          </a:r>
        </a:p>
      </dgm:t>
    </dgm:pt>
    <dgm:pt modelId="{A10E208D-89A2-4518-A63E-74605B1A71B9}" type="parTrans" cxnId="{DBBFF407-BA00-48C9-B56A-024C244DEC1B}">
      <dgm:prSet/>
      <dgm:spPr/>
      <dgm:t>
        <a:bodyPr/>
        <a:lstStyle/>
        <a:p>
          <a:endParaRPr lang="en-GB" b="1">
            <a:solidFill>
              <a:srgbClr val="002060"/>
            </a:solidFill>
          </a:endParaRPr>
        </a:p>
      </dgm:t>
    </dgm:pt>
    <dgm:pt modelId="{C6141CFD-0988-49F7-AE2B-E34FDC8255FF}" type="sibTrans" cxnId="{DBBFF407-BA00-48C9-B56A-024C244DEC1B}">
      <dgm:prSet/>
      <dgm:spPr/>
      <dgm:t>
        <a:bodyPr/>
        <a:lstStyle/>
        <a:p>
          <a:endParaRPr lang="en-GB" b="1">
            <a:solidFill>
              <a:srgbClr val="002060"/>
            </a:solidFill>
          </a:endParaRPr>
        </a:p>
      </dgm:t>
    </dgm:pt>
    <dgm:pt modelId="{5A8C7C8D-47F7-470C-B716-E737F8819888}">
      <dgm:prSet phldrT="[Text]"/>
      <dgm:spPr/>
      <dgm:t>
        <a:bodyPr/>
        <a:lstStyle/>
        <a:p>
          <a:r>
            <a:rPr lang="en-GB" b="1" dirty="0">
              <a:solidFill>
                <a:srgbClr val="002060"/>
              </a:solidFill>
            </a:rPr>
            <a:t>Symbols/Tattoos</a:t>
          </a:r>
        </a:p>
      </dgm:t>
    </dgm:pt>
    <dgm:pt modelId="{BCFFB997-63C9-49AD-91E2-C7A4140A4574}" type="parTrans" cxnId="{2F64A3B1-E939-4CFA-A724-6B4AAC2C81C6}">
      <dgm:prSet/>
      <dgm:spPr/>
      <dgm:t>
        <a:bodyPr/>
        <a:lstStyle/>
        <a:p>
          <a:endParaRPr lang="en-GB" b="1">
            <a:solidFill>
              <a:srgbClr val="002060"/>
            </a:solidFill>
          </a:endParaRPr>
        </a:p>
      </dgm:t>
    </dgm:pt>
    <dgm:pt modelId="{AAA1ABE8-17EF-44C8-8E60-AEA407E86DF1}" type="sibTrans" cxnId="{2F64A3B1-E939-4CFA-A724-6B4AAC2C81C6}">
      <dgm:prSet/>
      <dgm:spPr/>
      <dgm:t>
        <a:bodyPr/>
        <a:lstStyle/>
        <a:p>
          <a:endParaRPr lang="en-GB" b="1">
            <a:solidFill>
              <a:srgbClr val="002060"/>
            </a:solidFill>
          </a:endParaRPr>
        </a:p>
      </dgm:t>
    </dgm:pt>
    <dgm:pt modelId="{BD411DE0-8A3F-4FDE-BDCC-555343C41AD0}">
      <dgm:prSet phldrT="[Text]"/>
      <dgm:spPr/>
      <dgm:t>
        <a:bodyPr/>
        <a:lstStyle/>
        <a:p>
          <a:r>
            <a:rPr lang="en-GB" b="1" dirty="0">
              <a:solidFill>
                <a:srgbClr val="002060"/>
              </a:solidFill>
            </a:rPr>
            <a:t>Refusal to discuss injuries</a:t>
          </a:r>
        </a:p>
      </dgm:t>
    </dgm:pt>
    <dgm:pt modelId="{6EFCCECF-5BD0-409E-AAAF-4CCF98932C35}" type="parTrans" cxnId="{A14189AC-D4FB-43FE-B324-F4B8464DEDF2}">
      <dgm:prSet/>
      <dgm:spPr/>
      <dgm:t>
        <a:bodyPr/>
        <a:lstStyle/>
        <a:p>
          <a:endParaRPr lang="en-GB" b="1">
            <a:solidFill>
              <a:srgbClr val="002060"/>
            </a:solidFill>
          </a:endParaRPr>
        </a:p>
      </dgm:t>
    </dgm:pt>
    <dgm:pt modelId="{5EED9972-FFE7-4AFA-B9E5-3D0A62FBCAC2}" type="sibTrans" cxnId="{A14189AC-D4FB-43FE-B324-F4B8464DEDF2}">
      <dgm:prSet/>
      <dgm:spPr/>
      <dgm:t>
        <a:bodyPr/>
        <a:lstStyle/>
        <a:p>
          <a:endParaRPr lang="en-GB" b="1">
            <a:solidFill>
              <a:srgbClr val="002060"/>
            </a:solidFill>
          </a:endParaRPr>
        </a:p>
      </dgm:t>
    </dgm:pt>
    <dgm:pt modelId="{51EEB17B-07AA-45EE-AF60-0BB8A4D98066}">
      <dgm:prSet phldrT="[Text]"/>
      <dgm:spPr/>
      <dgm:t>
        <a:bodyPr/>
        <a:lstStyle/>
        <a:p>
          <a:r>
            <a:rPr lang="en-GB" b="1" dirty="0">
              <a:solidFill>
                <a:srgbClr val="002060"/>
              </a:solidFill>
              <a:latin typeface="Century Gothic" panose="020B0502020202020204" pitchFamily="34" charset="0"/>
            </a:rPr>
            <a:t>Weight loss/gain</a:t>
          </a:r>
        </a:p>
      </dgm:t>
    </dgm:pt>
    <dgm:pt modelId="{BEFBDD78-9154-4CD6-9646-5F088C27C5E0}" type="parTrans" cxnId="{AC09668C-6637-42ED-A76F-E085DE4BA268}">
      <dgm:prSet/>
      <dgm:spPr/>
      <dgm:t>
        <a:bodyPr/>
        <a:lstStyle/>
        <a:p>
          <a:endParaRPr lang="en-GB" b="1">
            <a:solidFill>
              <a:srgbClr val="002060"/>
            </a:solidFill>
          </a:endParaRPr>
        </a:p>
      </dgm:t>
    </dgm:pt>
    <dgm:pt modelId="{62E43EBF-698C-4501-AF07-BA658251B586}" type="sibTrans" cxnId="{AC09668C-6637-42ED-A76F-E085DE4BA268}">
      <dgm:prSet/>
      <dgm:spPr/>
      <dgm:t>
        <a:bodyPr/>
        <a:lstStyle/>
        <a:p>
          <a:endParaRPr lang="en-GB" b="1">
            <a:solidFill>
              <a:srgbClr val="002060"/>
            </a:solidFill>
          </a:endParaRPr>
        </a:p>
      </dgm:t>
    </dgm:pt>
    <dgm:pt modelId="{BEF5A7E4-E8A5-4FB5-915A-D5D73F94CDA7}">
      <dgm:prSet phldrT="[Text]"/>
      <dgm:spPr/>
      <dgm:t>
        <a:bodyPr/>
        <a:lstStyle/>
        <a:p>
          <a:r>
            <a:rPr lang="en-GB" b="1" dirty="0">
              <a:solidFill>
                <a:srgbClr val="002060"/>
              </a:solidFill>
            </a:rPr>
            <a:t>Change in appearance</a:t>
          </a:r>
        </a:p>
      </dgm:t>
    </dgm:pt>
    <dgm:pt modelId="{ED38CADA-BBB0-4773-AE87-FEFF2CFDA935}" type="parTrans" cxnId="{1B4E62D5-BB5E-4AF6-9CC8-357266CDA754}">
      <dgm:prSet/>
      <dgm:spPr/>
      <dgm:t>
        <a:bodyPr/>
        <a:lstStyle/>
        <a:p>
          <a:endParaRPr lang="en-GB" b="1">
            <a:solidFill>
              <a:srgbClr val="002060"/>
            </a:solidFill>
          </a:endParaRPr>
        </a:p>
      </dgm:t>
    </dgm:pt>
    <dgm:pt modelId="{EBB69D6A-A231-4592-AD1F-8E99C0D3DBB6}" type="sibTrans" cxnId="{1B4E62D5-BB5E-4AF6-9CC8-357266CDA754}">
      <dgm:prSet/>
      <dgm:spPr/>
      <dgm:t>
        <a:bodyPr/>
        <a:lstStyle/>
        <a:p>
          <a:endParaRPr lang="en-GB" b="1">
            <a:solidFill>
              <a:srgbClr val="002060"/>
            </a:solidFill>
          </a:endParaRPr>
        </a:p>
      </dgm:t>
    </dgm:pt>
    <dgm:pt modelId="{816B220F-ACAE-4B92-B392-5B3EC727F3E3}">
      <dgm:prSet phldrT="[Text]"/>
      <dgm:spPr/>
      <dgm:t>
        <a:bodyPr/>
        <a:lstStyle/>
        <a:p>
          <a:r>
            <a:rPr lang="en-GB" b="1" dirty="0">
              <a:solidFill>
                <a:srgbClr val="002060"/>
              </a:solidFill>
            </a:rPr>
            <a:t>Fear of returning home</a:t>
          </a:r>
        </a:p>
      </dgm:t>
    </dgm:pt>
    <dgm:pt modelId="{31A95F40-A098-4459-BEEF-91603E3DE6A7}" type="parTrans" cxnId="{688EE7E6-B13B-40DC-B754-151D545E0BA4}">
      <dgm:prSet/>
      <dgm:spPr/>
      <dgm:t>
        <a:bodyPr/>
        <a:lstStyle/>
        <a:p>
          <a:endParaRPr lang="en-GB" b="1">
            <a:solidFill>
              <a:srgbClr val="002060"/>
            </a:solidFill>
          </a:endParaRPr>
        </a:p>
      </dgm:t>
    </dgm:pt>
    <dgm:pt modelId="{0092DC6B-CD7B-4A05-8ABE-8D9EBA0889F4}" type="sibTrans" cxnId="{688EE7E6-B13B-40DC-B754-151D545E0BA4}">
      <dgm:prSet/>
      <dgm:spPr/>
      <dgm:t>
        <a:bodyPr/>
        <a:lstStyle/>
        <a:p>
          <a:endParaRPr lang="en-GB" b="1">
            <a:solidFill>
              <a:srgbClr val="002060"/>
            </a:solidFill>
          </a:endParaRPr>
        </a:p>
      </dgm:t>
    </dgm:pt>
    <dgm:pt modelId="{83DD5E81-4C3F-42E7-B07D-EE1D39739882}">
      <dgm:prSet phldrT="[Text]"/>
      <dgm:spPr/>
      <dgm:t>
        <a:bodyPr/>
        <a:lstStyle/>
        <a:p>
          <a:r>
            <a:rPr lang="en-GB" b="1" dirty="0">
              <a:solidFill>
                <a:srgbClr val="002060"/>
              </a:solidFill>
            </a:rPr>
            <a:t>Hair style/piercings, etc</a:t>
          </a:r>
        </a:p>
      </dgm:t>
    </dgm:pt>
    <dgm:pt modelId="{DCF849CF-8C4D-4CA5-BA5D-FB60DD466AF4}" type="parTrans" cxnId="{39BB99B6-6D35-498A-805E-111447C256EE}">
      <dgm:prSet/>
      <dgm:spPr/>
      <dgm:t>
        <a:bodyPr/>
        <a:lstStyle/>
        <a:p>
          <a:endParaRPr lang="en-GB" b="1">
            <a:solidFill>
              <a:srgbClr val="002060"/>
            </a:solidFill>
          </a:endParaRPr>
        </a:p>
      </dgm:t>
    </dgm:pt>
    <dgm:pt modelId="{D34BAB7E-D379-442D-9877-6995FB1D99BA}" type="sibTrans" cxnId="{39BB99B6-6D35-498A-805E-111447C256EE}">
      <dgm:prSet/>
      <dgm:spPr/>
      <dgm:t>
        <a:bodyPr/>
        <a:lstStyle/>
        <a:p>
          <a:endParaRPr lang="en-GB" b="1">
            <a:solidFill>
              <a:srgbClr val="002060"/>
            </a:solidFill>
          </a:endParaRPr>
        </a:p>
      </dgm:t>
    </dgm:pt>
    <dgm:pt modelId="{C53DB453-BBFE-4B70-B84A-9A4403D9C024}">
      <dgm:prSet phldrT="[Text]"/>
      <dgm:spPr/>
      <dgm:t>
        <a:bodyPr/>
        <a:lstStyle/>
        <a:p>
          <a:r>
            <a:rPr lang="en-GB" b="1" dirty="0">
              <a:solidFill>
                <a:srgbClr val="002060"/>
              </a:solidFill>
            </a:rPr>
            <a:t>Changing Names</a:t>
          </a:r>
        </a:p>
      </dgm:t>
    </dgm:pt>
    <dgm:pt modelId="{D261F59E-3D0E-45AA-9993-4E7680D4DD0E}" type="parTrans" cxnId="{69DE31F1-9DC4-4B72-ABA3-5FFA750A4F2D}">
      <dgm:prSet/>
      <dgm:spPr/>
      <dgm:t>
        <a:bodyPr/>
        <a:lstStyle/>
        <a:p>
          <a:endParaRPr lang="en-GB" b="1">
            <a:solidFill>
              <a:srgbClr val="002060"/>
            </a:solidFill>
          </a:endParaRPr>
        </a:p>
      </dgm:t>
    </dgm:pt>
    <dgm:pt modelId="{14D11750-E463-4736-9DC9-ED9484E781D6}" type="sibTrans" cxnId="{69DE31F1-9DC4-4B72-ABA3-5FFA750A4F2D}">
      <dgm:prSet/>
      <dgm:spPr/>
      <dgm:t>
        <a:bodyPr/>
        <a:lstStyle/>
        <a:p>
          <a:endParaRPr lang="en-GB" b="1">
            <a:solidFill>
              <a:srgbClr val="002060"/>
            </a:solidFill>
          </a:endParaRPr>
        </a:p>
      </dgm:t>
    </dgm:pt>
    <dgm:pt modelId="{6B5DF1C8-0B2B-4DEB-A447-6F15BF9C0D0E}">
      <dgm:prSet phldrT="[Text]"/>
      <dgm:spPr/>
      <dgm:t>
        <a:bodyPr/>
        <a:lstStyle/>
        <a:p>
          <a:r>
            <a:rPr lang="en-GB" b="1" dirty="0">
              <a:solidFill>
                <a:srgbClr val="002060"/>
              </a:solidFill>
            </a:rPr>
            <a:t>Withdrawal from physical contact</a:t>
          </a:r>
        </a:p>
      </dgm:t>
    </dgm:pt>
    <dgm:pt modelId="{2A032862-5337-49CB-9877-A06D210563EB}" type="parTrans" cxnId="{900B5001-9D67-42A2-8406-D6E1D81A5C3D}">
      <dgm:prSet/>
      <dgm:spPr/>
      <dgm:t>
        <a:bodyPr/>
        <a:lstStyle/>
        <a:p>
          <a:endParaRPr lang="en-GB" b="1">
            <a:solidFill>
              <a:srgbClr val="002060"/>
            </a:solidFill>
          </a:endParaRPr>
        </a:p>
      </dgm:t>
    </dgm:pt>
    <dgm:pt modelId="{36B7A63C-2ED0-421C-9852-5C814508D417}" type="sibTrans" cxnId="{900B5001-9D67-42A2-8406-D6E1D81A5C3D}">
      <dgm:prSet/>
      <dgm:spPr/>
      <dgm:t>
        <a:bodyPr/>
        <a:lstStyle/>
        <a:p>
          <a:endParaRPr lang="en-GB" b="1">
            <a:solidFill>
              <a:srgbClr val="002060"/>
            </a:solidFill>
          </a:endParaRPr>
        </a:p>
      </dgm:t>
    </dgm:pt>
    <dgm:pt modelId="{119A46E5-A28F-4AAB-82AE-57AC410BE68D}" type="pres">
      <dgm:prSet presAssocID="{74FAF2F6-8B29-4010-A678-4D983257BD3E}" presName="diagram" presStyleCnt="0">
        <dgm:presLayoutVars>
          <dgm:dir/>
          <dgm:resizeHandles val="exact"/>
        </dgm:presLayoutVars>
      </dgm:prSet>
      <dgm:spPr/>
      <dgm:t>
        <a:bodyPr/>
        <a:lstStyle/>
        <a:p>
          <a:endParaRPr lang="en-US"/>
        </a:p>
      </dgm:t>
    </dgm:pt>
    <dgm:pt modelId="{3523055A-DDA0-43DB-A529-2A8B7509F83A}" type="pres">
      <dgm:prSet presAssocID="{C965B83E-A798-48C2-A4AC-AD766E95B2B4}" presName="node" presStyleLbl="node1" presStyleIdx="0" presStyleCnt="14" custLinFactNeighborX="2411" custLinFactNeighborY="804">
        <dgm:presLayoutVars>
          <dgm:bulletEnabled val="1"/>
        </dgm:presLayoutVars>
      </dgm:prSet>
      <dgm:spPr/>
      <dgm:t>
        <a:bodyPr/>
        <a:lstStyle/>
        <a:p>
          <a:endParaRPr lang="en-US"/>
        </a:p>
      </dgm:t>
    </dgm:pt>
    <dgm:pt modelId="{4E0C250C-DD8E-462E-9954-0028000BA479}" type="pres">
      <dgm:prSet presAssocID="{C551B076-483B-4380-8EDA-7F6CD7C9FC60}" presName="sibTrans" presStyleCnt="0"/>
      <dgm:spPr/>
    </dgm:pt>
    <dgm:pt modelId="{98641A23-21D9-4D70-B547-AD96606BE6CC}" type="pres">
      <dgm:prSet presAssocID="{4F401FF8-98B8-45AF-867D-1180CE8601A6}" presName="node" presStyleLbl="node1" presStyleIdx="1" presStyleCnt="14">
        <dgm:presLayoutVars>
          <dgm:bulletEnabled val="1"/>
        </dgm:presLayoutVars>
      </dgm:prSet>
      <dgm:spPr/>
      <dgm:t>
        <a:bodyPr/>
        <a:lstStyle/>
        <a:p>
          <a:endParaRPr lang="en-US"/>
        </a:p>
      </dgm:t>
    </dgm:pt>
    <dgm:pt modelId="{1964607B-ECDF-4CEB-BF10-35E52C370E01}" type="pres">
      <dgm:prSet presAssocID="{E7282E16-ABFC-44E8-9F01-5479B43B6A70}" presName="sibTrans" presStyleCnt="0"/>
      <dgm:spPr/>
    </dgm:pt>
    <dgm:pt modelId="{15273A57-8B9B-47A5-BB7B-EF8BB8181C17}" type="pres">
      <dgm:prSet presAssocID="{97F63A42-00F9-4485-9DBD-48DCCE476E17}" presName="node" presStyleLbl="node1" presStyleIdx="2" presStyleCnt="14">
        <dgm:presLayoutVars>
          <dgm:bulletEnabled val="1"/>
        </dgm:presLayoutVars>
      </dgm:prSet>
      <dgm:spPr/>
      <dgm:t>
        <a:bodyPr/>
        <a:lstStyle/>
        <a:p>
          <a:endParaRPr lang="en-US"/>
        </a:p>
      </dgm:t>
    </dgm:pt>
    <dgm:pt modelId="{B678DEA4-118D-4617-BC4D-6CB9D0BC6F19}" type="pres">
      <dgm:prSet presAssocID="{E5182CA8-FC7E-44E0-820C-A5BED94B197E}" presName="sibTrans" presStyleCnt="0"/>
      <dgm:spPr/>
    </dgm:pt>
    <dgm:pt modelId="{339C2665-79D7-46A5-8E29-C3138C3CC73B}" type="pres">
      <dgm:prSet presAssocID="{A7B4A207-1C9E-4B83-94D4-7B6342DC0CBA}" presName="node" presStyleLbl="node1" presStyleIdx="3" presStyleCnt="14">
        <dgm:presLayoutVars>
          <dgm:bulletEnabled val="1"/>
        </dgm:presLayoutVars>
      </dgm:prSet>
      <dgm:spPr/>
      <dgm:t>
        <a:bodyPr/>
        <a:lstStyle/>
        <a:p>
          <a:endParaRPr lang="en-US"/>
        </a:p>
      </dgm:t>
    </dgm:pt>
    <dgm:pt modelId="{096C3DF4-81E2-42F8-B74E-D8B680926DCA}" type="pres">
      <dgm:prSet presAssocID="{C6141CFD-0988-49F7-AE2B-E34FDC8255FF}" presName="sibTrans" presStyleCnt="0"/>
      <dgm:spPr/>
    </dgm:pt>
    <dgm:pt modelId="{97E70D51-7D06-4BB6-8DD8-F781C2316324}" type="pres">
      <dgm:prSet presAssocID="{5A8C7C8D-47F7-470C-B716-E737F8819888}" presName="node" presStyleLbl="node1" presStyleIdx="4" presStyleCnt="14">
        <dgm:presLayoutVars>
          <dgm:bulletEnabled val="1"/>
        </dgm:presLayoutVars>
      </dgm:prSet>
      <dgm:spPr/>
      <dgm:t>
        <a:bodyPr/>
        <a:lstStyle/>
        <a:p>
          <a:endParaRPr lang="en-US"/>
        </a:p>
      </dgm:t>
    </dgm:pt>
    <dgm:pt modelId="{648DA869-8382-4E4B-BBCE-B639919FE7E9}" type="pres">
      <dgm:prSet presAssocID="{AAA1ABE8-17EF-44C8-8E60-AEA407E86DF1}" presName="sibTrans" presStyleCnt="0"/>
      <dgm:spPr/>
    </dgm:pt>
    <dgm:pt modelId="{D20DAF33-A7EB-48E7-B652-D7A78E864897}" type="pres">
      <dgm:prSet presAssocID="{BD411DE0-8A3F-4FDE-BDCC-555343C41AD0}" presName="node" presStyleLbl="node1" presStyleIdx="5" presStyleCnt="14">
        <dgm:presLayoutVars>
          <dgm:bulletEnabled val="1"/>
        </dgm:presLayoutVars>
      </dgm:prSet>
      <dgm:spPr/>
      <dgm:t>
        <a:bodyPr/>
        <a:lstStyle/>
        <a:p>
          <a:endParaRPr lang="en-US"/>
        </a:p>
      </dgm:t>
    </dgm:pt>
    <dgm:pt modelId="{9C2719C8-3FC8-4480-8873-98688A0D2B83}" type="pres">
      <dgm:prSet presAssocID="{5EED9972-FFE7-4AFA-B9E5-3D0A62FBCAC2}" presName="sibTrans" presStyleCnt="0"/>
      <dgm:spPr/>
    </dgm:pt>
    <dgm:pt modelId="{9130DEF4-BB5E-4741-A833-0679B8ADF4F0}" type="pres">
      <dgm:prSet presAssocID="{49F3B91D-DB00-4696-95F3-DB276DF6DDB4}" presName="node" presStyleLbl="node1" presStyleIdx="6" presStyleCnt="14">
        <dgm:presLayoutVars>
          <dgm:bulletEnabled val="1"/>
        </dgm:presLayoutVars>
      </dgm:prSet>
      <dgm:spPr/>
      <dgm:t>
        <a:bodyPr/>
        <a:lstStyle/>
        <a:p>
          <a:endParaRPr lang="en-US"/>
        </a:p>
      </dgm:t>
    </dgm:pt>
    <dgm:pt modelId="{7AABBD93-3696-49E6-BD03-666B56FF98A0}" type="pres">
      <dgm:prSet presAssocID="{4DCA4BD2-5F38-45C5-9752-D7D63263FE98}" presName="sibTrans" presStyleCnt="0"/>
      <dgm:spPr/>
    </dgm:pt>
    <dgm:pt modelId="{50971F9E-2785-4EF3-B29F-039673FA2A95}" type="pres">
      <dgm:prSet presAssocID="{51EEB17B-07AA-45EE-AF60-0BB8A4D98066}" presName="node" presStyleLbl="node1" presStyleIdx="7" presStyleCnt="14">
        <dgm:presLayoutVars>
          <dgm:bulletEnabled val="1"/>
        </dgm:presLayoutVars>
      </dgm:prSet>
      <dgm:spPr/>
      <dgm:t>
        <a:bodyPr/>
        <a:lstStyle/>
        <a:p>
          <a:endParaRPr lang="en-US"/>
        </a:p>
      </dgm:t>
    </dgm:pt>
    <dgm:pt modelId="{A401F3A8-EAB5-445C-B37C-1AE83AE6AC31}" type="pres">
      <dgm:prSet presAssocID="{62E43EBF-698C-4501-AF07-BA658251B586}" presName="sibTrans" presStyleCnt="0"/>
      <dgm:spPr/>
    </dgm:pt>
    <dgm:pt modelId="{1A0CD4B5-28A9-4E4C-BBB8-37AC93405E53}" type="pres">
      <dgm:prSet presAssocID="{BEF5A7E4-E8A5-4FB5-915A-D5D73F94CDA7}" presName="node" presStyleLbl="node1" presStyleIdx="8" presStyleCnt="14">
        <dgm:presLayoutVars>
          <dgm:bulletEnabled val="1"/>
        </dgm:presLayoutVars>
      </dgm:prSet>
      <dgm:spPr/>
      <dgm:t>
        <a:bodyPr/>
        <a:lstStyle/>
        <a:p>
          <a:endParaRPr lang="en-US"/>
        </a:p>
      </dgm:t>
    </dgm:pt>
    <dgm:pt modelId="{93B90D8A-322B-4B59-9762-DDD792DC4A51}" type="pres">
      <dgm:prSet presAssocID="{EBB69D6A-A231-4592-AD1F-8E99C0D3DBB6}" presName="sibTrans" presStyleCnt="0"/>
      <dgm:spPr/>
    </dgm:pt>
    <dgm:pt modelId="{B1EF8672-B627-4268-B9AA-11D18F5E725A}" type="pres">
      <dgm:prSet presAssocID="{816B220F-ACAE-4B92-B392-5B3EC727F3E3}" presName="node" presStyleLbl="node1" presStyleIdx="9" presStyleCnt="14">
        <dgm:presLayoutVars>
          <dgm:bulletEnabled val="1"/>
        </dgm:presLayoutVars>
      </dgm:prSet>
      <dgm:spPr/>
      <dgm:t>
        <a:bodyPr/>
        <a:lstStyle/>
        <a:p>
          <a:endParaRPr lang="en-US"/>
        </a:p>
      </dgm:t>
    </dgm:pt>
    <dgm:pt modelId="{7566C027-25CC-4ECC-9A1F-861BC9D13FAF}" type="pres">
      <dgm:prSet presAssocID="{0092DC6B-CD7B-4A05-8ABE-8D9EBA0889F4}" presName="sibTrans" presStyleCnt="0"/>
      <dgm:spPr/>
    </dgm:pt>
    <dgm:pt modelId="{4224D649-071B-4077-B3B5-10E674797EEC}" type="pres">
      <dgm:prSet presAssocID="{83DD5E81-4C3F-42E7-B07D-EE1D39739882}" presName="node" presStyleLbl="node1" presStyleIdx="10" presStyleCnt="14">
        <dgm:presLayoutVars>
          <dgm:bulletEnabled val="1"/>
        </dgm:presLayoutVars>
      </dgm:prSet>
      <dgm:spPr/>
      <dgm:t>
        <a:bodyPr/>
        <a:lstStyle/>
        <a:p>
          <a:endParaRPr lang="en-US"/>
        </a:p>
      </dgm:t>
    </dgm:pt>
    <dgm:pt modelId="{C0B53798-9113-4A1A-B004-B156F21D012C}" type="pres">
      <dgm:prSet presAssocID="{D34BAB7E-D379-442D-9877-6995FB1D99BA}" presName="sibTrans" presStyleCnt="0"/>
      <dgm:spPr/>
    </dgm:pt>
    <dgm:pt modelId="{CAA54B88-0507-4511-A871-A1ADA1994E76}" type="pres">
      <dgm:prSet presAssocID="{C53DB453-BBFE-4B70-B84A-9A4403D9C024}" presName="node" presStyleLbl="node1" presStyleIdx="11" presStyleCnt="14">
        <dgm:presLayoutVars>
          <dgm:bulletEnabled val="1"/>
        </dgm:presLayoutVars>
      </dgm:prSet>
      <dgm:spPr/>
      <dgm:t>
        <a:bodyPr/>
        <a:lstStyle/>
        <a:p>
          <a:endParaRPr lang="en-US"/>
        </a:p>
      </dgm:t>
    </dgm:pt>
    <dgm:pt modelId="{EF69CE80-5D37-42B2-93F2-875228050E42}" type="pres">
      <dgm:prSet presAssocID="{14D11750-E463-4736-9DC9-ED9484E781D6}" presName="sibTrans" presStyleCnt="0"/>
      <dgm:spPr/>
    </dgm:pt>
    <dgm:pt modelId="{A17B7BB4-BED9-472E-A0B9-E12EC3EAFD83}" type="pres">
      <dgm:prSet presAssocID="{2D0D1B0B-771B-460E-B42F-3390E1313000}" presName="node" presStyleLbl="node1" presStyleIdx="12" presStyleCnt="14">
        <dgm:presLayoutVars>
          <dgm:bulletEnabled val="1"/>
        </dgm:presLayoutVars>
      </dgm:prSet>
      <dgm:spPr/>
      <dgm:t>
        <a:bodyPr/>
        <a:lstStyle/>
        <a:p>
          <a:endParaRPr lang="en-US"/>
        </a:p>
      </dgm:t>
    </dgm:pt>
    <dgm:pt modelId="{27863153-7E6F-422E-92F7-2474A2A527CB}" type="pres">
      <dgm:prSet presAssocID="{030BC0CA-6955-4CBB-838B-F4BA3A439114}" presName="sibTrans" presStyleCnt="0"/>
      <dgm:spPr/>
    </dgm:pt>
    <dgm:pt modelId="{6C2B96F6-4642-4D81-B7B4-6B2C0256ADA1}" type="pres">
      <dgm:prSet presAssocID="{6B5DF1C8-0B2B-4DEB-A447-6F15BF9C0D0E}" presName="node" presStyleLbl="node1" presStyleIdx="13" presStyleCnt="14">
        <dgm:presLayoutVars>
          <dgm:bulletEnabled val="1"/>
        </dgm:presLayoutVars>
      </dgm:prSet>
      <dgm:spPr/>
      <dgm:t>
        <a:bodyPr/>
        <a:lstStyle/>
        <a:p>
          <a:endParaRPr lang="en-US"/>
        </a:p>
      </dgm:t>
    </dgm:pt>
  </dgm:ptLst>
  <dgm:cxnLst>
    <dgm:cxn modelId="{900B5001-9D67-42A2-8406-D6E1D81A5C3D}" srcId="{74FAF2F6-8B29-4010-A678-4D983257BD3E}" destId="{6B5DF1C8-0B2B-4DEB-A447-6F15BF9C0D0E}" srcOrd="13" destOrd="0" parTransId="{2A032862-5337-49CB-9877-A06D210563EB}" sibTransId="{36B7A63C-2ED0-421C-9852-5C814508D417}"/>
    <dgm:cxn modelId="{2F64A3B1-E939-4CFA-A724-6B4AAC2C81C6}" srcId="{74FAF2F6-8B29-4010-A678-4D983257BD3E}" destId="{5A8C7C8D-47F7-470C-B716-E737F8819888}" srcOrd="4" destOrd="0" parTransId="{BCFFB997-63C9-49AD-91E2-C7A4140A4574}" sibTransId="{AAA1ABE8-17EF-44C8-8E60-AEA407E86DF1}"/>
    <dgm:cxn modelId="{200A6403-11A4-4D7D-B368-19BEDE094E65}" type="presOf" srcId="{C53DB453-BBFE-4B70-B84A-9A4403D9C024}" destId="{CAA54B88-0507-4511-A871-A1ADA1994E76}" srcOrd="0" destOrd="0" presId="urn:microsoft.com/office/officeart/2005/8/layout/default"/>
    <dgm:cxn modelId="{3C98E32E-9184-4158-966B-F186BF4192FE}" type="presOf" srcId="{C965B83E-A798-48C2-A4AC-AD766E95B2B4}" destId="{3523055A-DDA0-43DB-A529-2A8B7509F83A}" srcOrd="0" destOrd="0" presId="urn:microsoft.com/office/officeart/2005/8/layout/default"/>
    <dgm:cxn modelId="{023042B5-B2B7-4DCD-BBE4-DFB831EFDCE5}" type="presOf" srcId="{83DD5E81-4C3F-42E7-B07D-EE1D39739882}" destId="{4224D649-071B-4077-B3B5-10E674797EEC}" srcOrd="0" destOrd="0" presId="urn:microsoft.com/office/officeart/2005/8/layout/default"/>
    <dgm:cxn modelId="{EF981D50-9B39-43C5-B6AC-AD32A1548685}" srcId="{74FAF2F6-8B29-4010-A678-4D983257BD3E}" destId="{4F401FF8-98B8-45AF-867D-1180CE8601A6}" srcOrd="1" destOrd="0" parTransId="{EC0ACBEB-E212-47EC-99D6-F4568A17FA49}" sibTransId="{E7282E16-ABFC-44E8-9F01-5479B43B6A70}"/>
    <dgm:cxn modelId="{81808A00-FA25-40E6-BFE6-0B5520B022F7}" srcId="{74FAF2F6-8B29-4010-A678-4D983257BD3E}" destId="{2D0D1B0B-771B-460E-B42F-3390E1313000}" srcOrd="12" destOrd="0" parTransId="{EEBA0C37-F214-428A-8BC3-FF11E79ECC6D}" sibTransId="{030BC0CA-6955-4CBB-838B-F4BA3A439114}"/>
    <dgm:cxn modelId="{AE937AA0-EF07-45BC-9CBD-4D4B20EB7C3A}" type="presOf" srcId="{BD411DE0-8A3F-4FDE-BDCC-555343C41AD0}" destId="{D20DAF33-A7EB-48E7-B652-D7A78E864897}" srcOrd="0" destOrd="0" presId="urn:microsoft.com/office/officeart/2005/8/layout/default"/>
    <dgm:cxn modelId="{C6A614EE-94ED-4604-BEAD-9A5732EE99FD}" type="presOf" srcId="{49F3B91D-DB00-4696-95F3-DB276DF6DDB4}" destId="{9130DEF4-BB5E-4741-A833-0679B8ADF4F0}" srcOrd="0" destOrd="0" presId="urn:microsoft.com/office/officeart/2005/8/layout/default"/>
    <dgm:cxn modelId="{9EAC1604-145C-42B1-8A10-6E9CC36559AE}" type="presOf" srcId="{A7B4A207-1C9E-4B83-94D4-7B6342DC0CBA}" destId="{339C2665-79D7-46A5-8E29-C3138C3CC73B}" srcOrd="0" destOrd="0" presId="urn:microsoft.com/office/officeart/2005/8/layout/default"/>
    <dgm:cxn modelId="{A6179945-0F97-4A55-A2B9-8807C92E67CF}" srcId="{74FAF2F6-8B29-4010-A678-4D983257BD3E}" destId="{49F3B91D-DB00-4696-95F3-DB276DF6DDB4}" srcOrd="6" destOrd="0" parTransId="{B9484B2F-1F45-4432-9BCA-1BEC061E3DA6}" sibTransId="{4DCA4BD2-5F38-45C5-9752-D7D63263FE98}"/>
    <dgm:cxn modelId="{2B097BB4-0F47-4E11-A546-A5976C44AC6F}" type="presOf" srcId="{BEF5A7E4-E8A5-4FB5-915A-D5D73F94CDA7}" destId="{1A0CD4B5-28A9-4E4C-BBB8-37AC93405E53}" srcOrd="0" destOrd="0" presId="urn:microsoft.com/office/officeart/2005/8/layout/default"/>
    <dgm:cxn modelId="{0F69169B-EC0D-42D9-9261-020865FD6548}" type="presOf" srcId="{97F63A42-00F9-4485-9DBD-48DCCE476E17}" destId="{15273A57-8B9B-47A5-BB7B-EF8BB8181C17}" srcOrd="0" destOrd="0" presId="urn:microsoft.com/office/officeart/2005/8/layout/default"/>
    <dgm:cxn modelId="{39BB99B6-6D35-498A-805E-111447C256EE}" srcId="{74FAF2F6-8B29-4010-A678-4D983257BD3E}" destId="{83DD5E81-4C3F-42E7-B07D-EE1D39739882}" srcOrd="10" destOrd="0" parTransId="{DCF849CF-8C4D-4CA5-BA5D-FB60DD466AF4}" sibTransId="{D34BAB7E-D379-442D-9877-6995FB1D99BA}"/>
    <dgm:cxn modelId="{A86F4C8D-9ADA-464B-AB84-1765340CD056}" srcId="{74FAF2F6-8B29-4010-A678-4D983257BD3E}" destId="{C965B83E-A798-48C2-A4AC-AD766E95B2B4}" srcOrd="0" destOrd="0" parTransId="{B5A7F4D8-2799-406E-9F42-4A1D58E3EF5A}" sibTransId="{C551B076-483B-4380-8EDA-7F6CD7C9FC60}"/>
    <dgm:cxn modelId="{EDF2B333-D6BC-4795-B359-99475555FAB7}" type="presOf" srcId="{51EEB17B-07AA-45EE-AF60-0BB8A4D98066}" destId="{50971F9E-2785-4EF3-B29F-039673FA2A95}" srcOrd="0" destOrd="0" presId="urn:microsoft.com/office/officeart/2005/8/layout/default"/>
    <dgm:cxn modelId="{E0CB2FBB-BBB1-4846-BDB4-9D3D0E049FCB}" type="presOf" srcId="{816B220F-ACAE-4B92-B392-5B3EC727F3E3}" destId="{B1EF8672-B627-4268-B9AA-11D18F5E725A}" srcOrd="0" destOrd="0" presId="urn:microsoft.com/office/officeart/2005/8/layout/default"/>
    <dgm:cxn modelId="{A14189AC-D4FB-43FE-B324-F4B8464DEDF2}" srcId="{74FAF2F6-8B29-4010-A678-4D983257BD3E}" destId="{BD411DE0-8A3F-4FDE-BDCC-555343C41AD0}" srcOrd="5" destOrd="0" parTransId="{6EFCCECF-5BD0-409E-AAAF-4CCF98932C35}" sibTransId="{5EED9972-FFE7-4AFA-B9E5-3D0A62FBCAC2}"/>
    <dgm:cxn modelId="{69DE31F1-9DC4-4B72-ABA3-5FFA750A4F2D}" srcId="{74FAF2F6-8B29-4010-A678-4D983257BD3E}" destId="{C53DB453-BBFE-4B70-B84A-9A4403D9C024}" srcOrd="11" destOrd="0" parTransId="{D261F59E-3D0E-45AA-9993-4E7680D4DD0E}" sibTransId="{14D11750-E463-4736-9DC9-ED9484E781D6}"/>
    <dgm:cxn modelId="{DBBFF407-BA00-48C9-B56A-024C244DEC1B}" srcId="{74FAF2F6-8B29-4010-A678-4D983257BD3E}" destId="{A7B4A207-1C9E-4B83-94D4-7B6342DC0CBA}" srcOrd="3" destOrd="0" parTransId="{A10E208D-89A2-4518-A63E-74605B1A71B9}" sibTransId="{C6141CFD-0988-49F7-AE2B-E34FDC8255FF}"/>
    <dgm:cxn modelId="{CE0F23BB-FD8C-4FA2-8A50-1AF0CEF6A6AC}" srcId="{74FAF2F6-8B29-4010-A678-4D983257BD3E}" destId="{97F63A42-00F9-4485-9DBD-48DCCE476E17}" srcOrd="2" destOrd="0" parTransId="{802A1A30-74C5-4AC4-A993-CA4A28DE3E5A}" sibTransId="{E5182CA8-FC7E-44E0-820C-A5BED94B197E}"/>
    <dgm:cxn modelId="{875A523D-E577-43C9-B12F-9A64AD36F809}" type="presOf" srcId="{6B5DF1C8-0B2B-4DEB-A447-6F15BF9C0D0E}" destId="{6C2B96F6-4642-4D81-B7B4-6B2C0256ADA1}" srcOrd="0" destOrd="0" presId="urn:microsoft.com/office/officeart/2005/8/layout/default"/>
    <dgm:cxn modelId="{DEC4A009-E74A-4DB0-A689-61A60451A8C2}" type="presOf" srcId="{74FAF2F6-8B29-4010-A678-4D983257BD3E}" destId="{119A46E5-A28F-4AAB-82AE-57AC410BE68D}" srcOrd="0" destOrd="0" presId="urn:microsoft.com/office/officeart/2005/8/layout/default"/>
    <dgm:cxn modelId="{1B4E62D5-BB5E-4AF6-9CC8-357266CDA754}" srcId="{74FAF2F6-8B29-4010-A678-4D983257BD3E}" destId="{BEF5A7E4-E8A5-4FB5-915A-D5D73F94CDA7}" srcOrd="8" destOrd="0" parTransId="{ED38CADA-BBB0-4773-AE87-FEFF2CFDA935}" sibTransId="{EBB69D6A-A231-4592-AD1F-8E99C0D3DBB6}"/>
    <dgm:cxn modelId="{4BAC1BD8-E82C-4438-A13D-62C90188F1CF}" type="presOf" srcId="{4F401FF8-98B8-45AF-867D-1180CE8601A6}" destId="{98641A23-21D9-4D70-B547-AD96606BE6CC}" srcOrd="0" destOrd="0" presId="urn:microsoft.com/office/officeart/2005/8/layout/default"/>
    <dgm:cxn modelId="{688EE7E6-B13B-40DC-B754-151D545E0BA4}" srcId="{74FAF2F6-8B29-4010-A678-4D983257BD3E}" destId="{816B220F-ACAE-4B92-B392-5B3EC727F3E3}" srcOrd="9" destOrd="0" parTransId="{31A95F40-A098-4459-BEEF-91603E3DE6A7}" sibTransId="{0092DC6B-CD7B-4A05-8ABE-8D9EBA0889F4}"/>
    <dgm:cxn modelId="{AC09668C-6637-42ED-A76F-E085DE4BA268}" srcId="{74FAF2F6-8B29-4010-A678-4D983257BD3E}" destId="{51EEB17B-07AA-45EE-AF60-0BB8A4D98066}" srcOrd="7" destOrd="0" parTransId="{BEFBDD78-9154-4CD6-9646-5F088C27C5E0}" sibTransId="{62E43EBF-698C-4501-AF07-BA658251B586}"/>
    <dgm:cxn modelId="{3B957258-C740-4603-95C6-39A518043117}" type="presOf" srcId="{5A8C7C8D-47F7-470C-B716-E737F8819888}" destId="{97E70D51-7D06-4BB6-8DD8-F781C2316324}" srcOrd="0" destOrd="0" presId="urn:microsoft.com/office/officeart/2005/8/layout/default"/>
    <dgm:cxn modelId="{05E5B720-8BDD-48B4-91DC-3303D072E635}" type="presOf" srcId="{2D0D1B0B-771B-460E-B42F-3390E1313000}" destId="{A17B7BB4-BED9-472E-A0B9-E12EC3EAFD83}" srcOrd="0" destOrd="0" presId="urn:microsoft.com/office/officeart/2005/8/layout/default"/>
    <dgm:cxn modelId="{7ACEB6B9-3775-4680-9620-5E0EE8F7B3CE}" type="presParOf" srcId="{119A46E5-A28F-4AAB-82AE-57AC410BE68D}" destId="{3523055A-DDA0-43DB-A529-2A8B7509F83A}" srcOrd="0" destOrd="0" presId="urn:microsoft.com/office/officeart/2005/8/layout/default"/>
    <dgm:cxn modelId="{E8CF61D0-BFAF-41C1-8E38-BB3BC69AED23}" type="presParOf" srcId="{119A46E5-A28F-4AAB-82AE-57AC410BE68D}" destId="{4E0C250C-DD8E-462E-9954-0028000BA479}" srcOrd="1" destOrd="0" presId="urn:microsoft.com/office/officeart/2005/8/layout/default"/>
    <dgm:cxn modelId="{737858F9-30D1-48F0-A1D8-1D57EFAD39A8}" type="presParOf" srcId="{119A46E5-A28F-4AAB-82AE-57AC410BE68D}" destId="{98641A23-21D9-4D70-B547-AD96606BE6CC}" srcOrd="2" destOrd="0" presId="urn:microsoft.com/office/officeart/2005/8/layout/default"/>
    <dgm:cxn modelId="{003038CD-B50C-4B6F-ACD9-4DD428C2BA1A}" type="presParOf" srcId="{119A46E5-A28F-4AAB-82AE-57AC410BE68D}" destId="{1964607B-ECDF-4CEB-BF10-35E52C370E01}" srcOrd="3" destOrd="0" presId="urn:microsoft.com/office/officeart/2005/8/layout/default"/>
    <dgm:cxn modelId="{C181C175-E912-4899-A8C6-5D0E6415253F}" type="presParOf" srcId="{119A46E5-A28F-4AAB-82AE-57AC410BE68D}" destId="{15273A57-8B9B-47A5-BB7B-EF8BB8181C17}" srcOrd="4" destOrd="0" presId="urn:microsoft.com/office/officeart/2005/8/layout/default"/>
    <dgm:cxn modelId="{52FA1D29-58B2-44DE-A95B-0609B41CC98E}" type="presParOf" srcId="{119A46E5-A28F-4AAB-82AE-57AC410BE68D}" destId="{B678DEA4-118D-4617-BC4D-6CB9D0BC6F19}" srcOrd="5" destOrd="0" presId="urn:microsoft.com/office/officeart/2005/8/layout/default"/>
    <dgm:cxn modelId="{332BA6D9-59A8-4851-A7DC-41C6318986E7}" type="presParOf" srcId="{119A46E5-A28F-4AAB-82AE-57AC410BE68D}" destId="{339C2665-79D7-46A5-8E29-C3138C3CC73B}" srcOrd="6" destOrd="0" presId="urn:microsoft.com/office/officeart/2005/8/layout/default"/>
    <dgm:cxn modelId="{7FA541C1-CB11-4EFA-8741-6C81DB0E45BF}" type="presParOf" srcId="{119A46E5-A28F-4AAB-82AE-57AC410BE68D}" destId="{096C3DF4-81E2-42F8-B74E-D8B680926DCA}" srcOrd="7" destOrd="0" presId="urn:microsoft.com/office/officeart/2005/8/layout/default"/>
    <dgm:cxn modelId="{BB9BDF36-9F93-45BC-9E6F-D04FF2CD50EE}" type="presParOf" srcId="{119A46E5-A28F-4AAB-82AE-57AC410BE68D}" destId="{97E70D51-7D06-4BB6-8DD8-F781C2316324}" srcOrd="8" destOrd="0" presId="urn:microsoft.com/office/officeart/2005/8/layout/default"/>
    <dgm:cxn modelId="{E20DF73E-B805-4D64-9C69-6F3BE9A0DF99}" type="presParOf" srcId="{119A46E5-A28F-4AAB-82AE-57AC410BE68D}" destId="{648DA869-8382-4E4B-BBCE-B639919FE7E9}" srcOrd="9" destOrd="0" presId="urn:microsoft.com/office/officeart/2005/8/layout/default"/>
    <dgm:cxn modelId="{204924DA-3738-4C77-B3F1-48D9B15EE4E2}" type="presParOf" srcId="{119A46E5-A28F-4AAB-82AE-57AC410BE68D}" destId="{D20DAF33-A7EB-48E7-B652-D7A78E864897}" srcOrd="10" destOrd="0" presId="urn:microsoft.com/office/officeart/2005/8/layout/default"/>
    <dgm:cxn modelId="{7E4A52EB-F4A3-4C21-AD14-E3160EBEF432}" type="presParOf" srcId="{119A46E5-A28F-4AAB-82AE-57AC410BE68D}" destId="{9C2719C8-3FC8-4480-8873-98688A0D2B83}" srcOrd="11" destOrd="0" presId="urn:microsoft.com/office/officeart/2005/8/layout/default"/>
    <dgm:cxn modelId="{7E3A117D-1C1C-47C1-9576-DFA76814F234}" type="presParOf" srcId="{119A46E5-A28F-4AAB-82AE-57AC410BE68D}" destId="{9130DEF4-BB5E-4741-A833-0679B8ADF4F0}" srcOrd="12" destOrd="0" presId="urn:microsoft.com/office/officeart/2005/8/layout/default"/>
    <dgm:cxn modelId="{F0D3DA1A-9CA5-4FD0-A11A-FE29092C4A27}" type="presParOf" srcId="{119A46E5-A28F-4AAB-82AE-57AC410BE68D}" destId="{7AABBD93-3696-49E6-BD03-666B56FF98A0}" srcOrd="13" destOrd="0" presId="urn:microsoft.com/office/officeart/2005/8/layout/default"/>
    <dgm:cxn modelId="{30B591DA-93C2-437B-AF9C-9D86C149B0FA}" type="presParOf" srcId="{119A46E5-A28F-4AAB-82AE-57AC410BE68D}" destId="{50971F9E-2785-4EF3-B29F-039673FA2A95}" srcOrd="14" destOrd="0" presId="urn:microsoft.com/office/officeart/2005/8/layout/default"/>
    <dgm:cxn modelId="{A89AA148-4851-4815-935F-CF2E449E3EDA}" type="presParOf" srcId="{119A46E5-A28F-4AAB-82AE-57AC410BE68D}" destId="{A401F3A8-EAB5-445C-B37C-1AE83AE6AC31}" srcOrd="15" destOrd="0" presId="urn:microsoft.com/office/officeart/2005/8/layout/default"/>
    <dgm:cxn modelId="{3613F871-18A1-4F3D-9D94-B2C861BC4387}" type="presParOf" srcId="{119A46E5-A28F-4AAB-82AE-57AC410BE68D}" destId="{1A0CD4B5-28A9-4E4C-BBB8-37AC93405E53}" srcOrd="16" destOrd="0" presId="urn:microsoft.com/office/officeart/2005/8/layout/default"/>
    <dgm:cxn modelId="{85F02EC7-0E4D-40B3-81F9-74BE264436AB}" type="presParOf" srcId="{119A46E5-A28F-4AAB-82AE-57AC410BE68D}" destId="{93B90D8A-322B-4B59-9762-DDD792DC4A51}" srcOrd="17" destOrd="0" presId="urn:microsoft.com/office/officeart/2005/8/layout/default"/>
    <dgm:cxn modelId="{1A9F9FD9-13F0-409C-8D89-7BB33EDA10A6}" type="presParOf" srcId="{119A46E5-A28F-4AAB-82AE-57AC410BE68D}" destId="{B1EF8672-B627-4268-B9AA-11D18F5E725A}" srcOrd="18" destOrd="0" presId="urn:microsoft.com/office/officeart/2005/8/layout/default"/>
    <dgm:cxn modelId="{4DA5C860-FE34-412D-8320-665A99B9D168}" type="presParOf" srcId="{119A46E5-A28F-4AAB-82AE-57AC410BE68D}" destId="{7566C027-25CC-4ECC-9A1F-861BC9D13FAF}" srcOrd="19" destOrd="0" presId="urn:microsoft.com/office/officeart/2005/8/layout/default"/>
    <dgm:cxn modelId="{32EF69A0-7B16-4C60-9F53-87DF05584904}" type="presParOf" srcId="{119A46E5-A28F-4AAB-82AE-57AC410BE68D}" destId="{4224D649-071B-4077-B3B5-10E674797EEC}" srcOrd="20" destOrd="0" presId="urn:microsoft.com/office/officeart/2005/8/layout/default"/>
    <dgm:cxn modelId="{6C22A3B9-5FA5-4A77-8A02-822C04FF3405}" type="presParOf" srcId="{119A46E5-A28F-4AAB-82AE-57AC410BE68D}" destId="{C0B53798-9113-4A1A-B004-B156F21D012C}" srcOrd="21" destOrd="0" presId="urn:microsoft.com/office/officeart/2005/8/layout/default"/>
    <dgm:cxn modelId="{FD3BC495-3CB5-4859-B34E-E29B8FF25B3E}" type="presParOf" srcId="{119A46E5-A28F-4AAB-82AE-57AC410BE68D}" destId="{CAA54B88-0507-4511-A871-A1ADA1994E76}" srcOrd="22" destOrd="0" presId="urn:microsoft.com/office/officeart/2005/8/layout/default"/>
    <dgm:cxn modelId="{C9DC5485-39A5-4CE8-97F6-B7ED0A99AF35}" type="presParOf" srcId="{119A46E5-A28F-4AAB-82AE-57AC410BE68D}" destId="{EF69CE80-5D37-42B2-93F2-875228050E42}" srcOrd="23" destOrd="0" presId="urn:microsoft.com/office/officeart/2005/8/layout/default"/>
    <dgm:cxn modelId="{07171467-FB53-4B7B-B24C-3F305B1A547C}" type="presParOf" srcId="{119A46E5-A28F-4AAB-82AE-57AC410BE68D}" destId="{A17B7BB4-BED9-472E-A0B9-E12EC3EAFD83}" srcOrd="24" destOrd="0" presId="urn:microsoft.com/office/officeart/2005/8/layout/default"/>
    <dgm:cxn modelId="{586AA8E3-1293-44C0-9D31-2EEC65224E84}" type="presParOf" srcId="{119A46E5-A28F-4AAB-82AE-57AC410BE68D}" destId="{27863153-7E6F-422E-92F7-2474A2A527CB}" srcOrd="25" destOrd="0" presId="urn:microsoft.com/office/officeart/2005/8/layout/default"/>
    <dgm:cxn modelId="{BFDDDE28-47A2-48D8-AA6E-21853F195ED7}" type="presParOf" srcId="{119A46E5-A28F-4AAB-82AE-57AC410BE68D}" destId="{6C2B96F6-4642-4D81-B7B4-6B2C0256ADA1}" srcOrd="2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5E57BE-A513-43DB-AB27-BF560054F837}" type="doc">
      <dgm:prSet loTypeId="urn:microsoft.com/office/officeart/2005/8/layout/default" loCatId="list" qsTypeId="urn:microsoft.com/office/officeart/2005/8/quickstyle/3d6" qsCatId="3D" csTypeId="urn:microsoft.com/office/officeart/2005/8/colors/accent1_2" csCatId="accent1" phldr="1"/>
      <dgm:spPr/>
      <dgm:t>
        <a:bodyPr/>
        <a:lstStyle/>
        <a:p>
          <a:endParaRPr lang="en-GB"/>
        </a:p>
      </dgm:t>
    </dgm:pt>
    <dgm:pt modelId="{43040462-A83F-4D28-9BF9-0988E42D151F}">
      <dgm:prSet phldrT="[Text]"/>
      <dgm:spPr>
        <a:solidFill>
          <a:srgbClr val="CC99FF"/>
        </a:solidFill>
      </dgm:spPr>
      <dgm:t>
        <a:bodyPr/>
        <a:lstStyle/>
        <a:p>
          <a:r>
            <a:rPr lang="en-GB" b="1" dirty="0">
              <a:solidFill>
                <a:schemeClr val="tx1"/>
              </a:solidFill>
              <a:latin typeface="Century Gothic" panose="020B0502020202020204" pitchFamily="34" charset="0"/>
            </a:rPr>
            <a:t>Change in behaviour</a:t>
          </a:r>
        </a:p>
      </dgm:t>
    </dgm:pt>
    <dgm:pt modelId="{EAC74918-97AD-4924-BF90-978AE9B3EEA5}" type="parTrans" cxnId="{81B2974C-131E-47F4-8B51-FC70B830B18A}">
      <dgm:prSet/>
      <dgm:spPr/>
      <dgm:t>
        <a:bodyPr/>
        <a:lstStyle/>
        <a:p>
          <a:endParaRPr lang="en-GB" b="1">
            <a:solidFill>
              <a:schemeClr val="tx1"/>
            </a:solidFill>
            <a:latin typeface="Century Gothic" panose="020B0502020202020204" pitchFamily="34" charset="0"/>
          </a:endParaRPr>
        </a:p>
      </dgm:t>
    </dgm:pt>
    <dgm:pt modelId="{811F8C1D-1F56-483D-B64B-C2B1586A4EE3}" type="sibTrans" cxnId="{81B2974C-131E-47F4-8B51-FC70B830B18A}">
      <dgm:prSet/>
      <dgm:spPr/>
      <dgm:t>
        <a:bodyPr/>
        <a:lstStyle/>
        <a:p>
          <a:endParaRPr lang="en-GB" b="1">
            <a:solidFill>
              <a:schemeClr val="tx1"/>
            </a:solidFill>
            <a:latin typeface="Century Gothic" panose="020B0502020202020204" pitchFamily="34" charset="0"/>
          </a:endParaRPr>
        </a:p>
      </dgm:t>
    </dgm:pt>
    <dgm:pt modelId="{58134690-21A0-4D39-94BF-58B9CCB04BD2}">
      <dgm:prSet phldrT="[Text]"/>
      <dgm:spPr>
        <a:solidFill>
          <a:srgbClr val="CC99FF"/>
        </a:solidFill>
      </dgm:spPr>
      <dgm:t>
        <a:bodyPr/>
        <a:lstStyle/>
        <a:p>
          <a:r>
            <a:rPr lang="en-GB" b="1" dirty="0">
              <a:solidFill>
                <a:schemeClr val="tx1"/>
              </a:solidFill>
              <a:latin typeface="Century Gothic" panose="020B0502020202020204" pitchFamily="34" charset="0"/>
            </a:rPr>
            <a:t>Crying/upset	</a:t>
          </a:r>
        </a:p>
      </dgm:t>
    </dgm:pt>
    <dgm:pt modelId="{EF7697EB-84C3-4C88-A3EE-7B01DF9BBB1B}" type="parTrans" cxnId="{B4467ADA-A087-4B8B-A9D1-0034C68E927E}">
      <dgm:prSet/>
      <dgm:spPr/>
      <dgm:t>
        <a:bodyPr/>
        <a:lstStyle/>
        <a:p>
          <a:endParaRPr lang="en-GB" b="1">
            <a:solidFill>
              <a:schemeClr val="tx1"/>
            </a:solidFill>
            <a:latin typeface="Century Gothic" panose="020B0502020202020204" pitchFamily="34" charset="0"/>
          </a:endParaRPr>
        </a:p>
      </dgm:t>
    </dgm:pt>
    <dgm:pt modelId="{F183BAE7-BD45-47AB-B88F-35A581818A1F}" type="sibTrans" cxnId="{B4467ADA-A087-4B8B-A9D1-0034C68E927E}">
      <dgm:prSet/>
      <dgm:spPr/>
      <dgm:t>
        <a:bodyPr/>
        <a:lstStyle/>
        <a:p>
          <a:endParaRPr lang="en-GB" b="1">
            <a:solidFill>
              <a:schemeClr val="tx1"/>
            </a:solidFill>
            <a:latin typeface="Century Gothic" panose="020B0502020202020204" pitchFamily="34" charset="0"/>
          </a:endParaRPr>
        </a:p>
      </dgm:t>
    </dgm:pt>
    <dgm:pt modelId="{A5FE65D4-5E59-4ABD-A5D7-7CB173AC8421}">
      <dgm:prSet phldrT="[Text]"/>
      <dgm:spPr>
        <a:solidFill>
          <a:srgbClr val="CC99FF"/>
        </a:solidFill>
      </dgm:spPr>
      <dgm:t>
        <a:bodyPr/>
        <a:lstStyle/>
        <a:p>
          <a:r>
            <a:rPr lang="en-GB" b="1" dirty="0">
              <a:solidFill>
                <a:schemeClr val="tx1"/>
              </a:solidFill>
              <a:latin typeface="Century Gothic" panose="020B0502020202020204" pitchFamily="34" charset="0"/>
            </a:rPr>
            <a:t>Say a friend has a problem</a:t>
          </a:r>
        </a:p>
      </dgm:t>
    </dgm:pt>
    <dgm:pt modelId="{DC5A4081-3CC4-4360-A8DE-1AE0089F5567}" type="parTrans" cxnId="{BFDB0F63-3367-4BAD-9E53-E81F17207118}">
      <dgm:prSet/>
      <dgm:spPr/>
      <dgm:t>
        <a:bodyPr/>
        <a:lstStyle/>
        <a:p>
          <a:endParaRPr lang="en-GB" b="1">
            <a:solidFill>
              <a:schemeClr val="tx1"/>
            </a:solidFill>
            <a:latin typeface="Century Gothic" panose="020B0502020202020204" pitchFamily="34" charset="0"/>
          </a:endParaRPr>
        </a:p>
      </dgm:t>
    </dgm:pt>
    <dgm:pt modelId="{C0B18B3B-0E51-4284-928A-42D80E954159}" type="sibTrans" cxnId="{BFDB0F63-3367-4BAD-9E53-E81F17207118}">
      <dgm:prSet/>
      <dgm:spPr/>
      <dgm:t>
        <a:bodyPr/>
        <a:lstStyle/>
        <a:p>
          <a:endParaRPr lang="en-GB" b="1">
            <a:solidFill>
              <a:schemeClr val="tx1"/>
            </a:solidFill>
            <a:latin typeface="Century Gothic" panose="020B0502020202020204" pitchFamily="34" charset="0"/>
          </a:endParaRPr>
        </a:p>
      </dgm:t>
    </dgm:pt>
    <dgm:pt modelId="{6A7EA95D-C4DC-4AF6-9456-F0780C3F7D7E}">
      <dgm:prSet phldrT="[Text]"/>
      <dgm:spPr>
        <a:solidFill>
          <a:srgbClr val="CC99FF"/>
        </a:solidFill>
      </dgm:spPr>
      <dgm:t>
        <a:bodyPr/>
        <a:lstStyle/>
        <a:p>
          <a:r>
            <a:rPr lang="en-GB" b="1" dirty="0">
              <a:solidFill>
                <a:schemeClr val="tx1"/>
              </a:solidFill>
              <a:latin typeface="Century Gothic" panose="020B0502020202020204" pitchFamily="34" charset="0"/>
            </a:rPr>
            <a:t>References to “them” “these people” “they</a:t>
          </a:r>
        </a:p>
      </dgm:t>
    </dgm:pt>
    <dgm:pt modelId="{810F6249-718C-4821-A71D-38E07157A999}" type="parTrans" cxnId="{877FF455-9C7E-4CB2-BE8A-DE2F72895026}">
      <dgm:prSet/>
      <dgm:spPr/>
      <dgm:t>
        <a:bodyPr/>
        <a:lstStyle/>
        <a:p>
          <a:endParaRPr lang="en-GB" b="1">
            <a:solidFill>
              <a:schemeClr val="tx1"/>
            </a:solidFill>
            <a:latin typeface="Century Gothic" panose="020B0502020202020204" pitchFamily="34" charset="0"/>
          </a:endParaRPr>
        </a:p>
      </dgm:t>
    </dgm:pt>
    <dgm:pt modelId="{E2BC8AAD-DEB0-420D-8227-0F243BA28627}" type="sibTrans" cxnId="{877FF455-9C7E-4CB2-BE8A-DE2F72895026}">
      <dgm:prSet/>
      <dgm:spPr/>
      <dgm:t>
        <a:bodyPr/>
        <a:lstStyle/>
        <a:p>
          <a:endParaRPr lang="en-GB" b="1">
            <a:solidFill>
              <a:schemeClr val="tx1"/>
            </a:solidFill>
            <a:latin typeface="Century Gothic" panose="020B0502020202020204" pitchFamily="34" charset="0"/>
          </a:endParaRPr>
        </a:p>
      </dgm:t>
    </dgm:pt>
    <dgm:pt modelId="{9C9768B1-E51D-47F6-94A9-9927D5E3D158}">
      <dgm:prSet phldrT="[Text]"/>
      <dgm:spPr>
        <a:solidFill>
          <a:srgbClr val="CC99FF"/>
        </a:solidFill>
      </dgm:spPr>
      <dgm:t>
        <a:bodyPr/>
        <a:lstStyle/>
        <a:p>
          <a:r>
            <a:rPr lang="en-GB" b="1" dirty="0">
              <a:solidFill>
                <a:schemeClr val="tx1"/>
              </a:solidFill>
              <a:latin typeface="Century Gothic" panose="020B0502020202020204" pitchFamily="34" charset="0"/>
            </a:rPr>
            <a:t>Change in language – tone</a:t>
          </a:r>
        </a:p>
      </dgm:t>
    </dgm:pt>
    <dgm:pt modelId="{B908B14F-76D1-42AC-8FB0-4112E3F60990}" type="parTrans" cxnId="{C27C0FB5-85DB-48AB-A2B6-F75C9FA9ADF0}">
      <dgm:prSet/>
      <dgm:spPr/>
      <dgm:t>
        <a:bodyPr/>
        <a:lstStyle/>
        <a:p>
          <a:endParaRPr lang="en-GB" b="1">
            <a:solidFill>
              <a:schemeClr val="tx1"/>
            </a:solidFill>
            <a:latin typeface="Century Gothic" panose="020B0502020202020204" pitchFamily="34" charset="0"/>
          </a:endParaRPr>
        </a:p>
      </dgm:t>
    </dgm:pt>
    <dgm:pt modelId="{67E68AA3-6B1A-44B5-861E-973F1A318255}" type="sibTrans" cxnId="{C27C0FB5-85DB-48AB-A2B6-F75C9FA9ADF0}">
      <dgm:prSet/>
      <dgm:spPr/>
      <dgm:t>
        <a:bodyPr/>
        <a:lstStyle/>
        <a:p>
          <a:endParaRPr lang="en-GB" b="1">
            <a:solidFill>
              <a:schemeClr val="tx1"/>
            </a:solidFill>
            <a:latin typeface="Century Gothic" panose="020B0502020202020204" pitchFamily="34" charset="0"/>
          </a:endParaRPr>
        </a:p>
      </dgm:t>
    </dgm:pt>
    <dgm:pt modelId="{C6BF742D-70DB-4BF7-86DE-BCBDC57B9AE0}">
      <dgm:prSet phldrT="[Text]"/>
      <dgm:spPr>
        <a:solidFill>
          <a:srgbClr val="CC99FF"/>
        </a:solidFill>
      </dgm:spPr>
      <dgm:t>
        <a:bodyPr/>
        <a:lstStyle/>
        <a:p>
          <a:r>
            <a:rPr lang="en-GB" b="1" dirty="0">
              <a:solidFill>
                <a:schemeClr val="tx1"/>
              </a:solidFill>
              <a:latin typeface="Century Gothic" panose="020B0502020202020204" pitchFamily="34" charset="0"/>
            </a:rPr>
            <a:t>Anger</a:t>
          </a:r>
        </a:p>
      </dgm:t>
    </dgm:pt>
    <dgm:pt modelId="{585E0E84-D720-4B34-84B6-524AFF4D636F}" type="parTrans" cxnId="{6F6A2D61-16B9-4EC5-8722-D51579AE7CA3}">
      <dgm:prSet/>
      <dgm:spPr/>
      <dgm:t>
        <a:bodyPr/>
        <a:lstStyle/>
        <a:p>
          <a:endParaRPr lang="en-GB" b="1">
            <a:solidFill>
              <a:schemeClr val="tx1"/>
            </a:solidFill>
            <a:latin typeface="Century Gothic" panose="020B0502020202020204" pitchFamily="34" charset="0"/>
          </a:endParaRPr>
        </a:p>
      </dgm:t>
    </dgm:pt>
    <dgm:pt modelId="{56F655F7-AF7D-4E93-A79C-5510F0B74CBB}" type="sibTrans" cxnId="{6F6A2D61-16B9-4EC5-8722-D51579AE7CA3}">
      <dgm:prSet/>
      <dgm:spPr/>
      <dgm:t>
        <a:bodyPr/>
        <a:lstStyle/>
        <a:p>
          <a:endParaRPr lang="en-GB" b="1">
            <a:solidFill>
              <a:schemeClr val="tx1"/>
            </a:solidFill>
            <a:latin typeface="Century Gothic" panose="020B0502020202020204" pitchFamily="34" charset="0"/>
          </a:endParaRPr>
        </a:p>
      </dgm:t>
    </dgm:pt>
    <dgm:pt modelId="{5E717AAC-17BE-4606-8177-8354395335E8}">
      <dgm:prSet phldrT="[Text]"/>
      <dgm:spPr>
        <a:solidFill>
          <a:srgbClr val="CC99FF"/>
        </a:solidFill>
      </dgm:spPr>
      <dgm:t>
        <a:bodyPr/>
        <a:lstStyle/>
        <a:p>
          <a:r>
            <a:rPr lang="en-GB" b="1" dirty="0">
              <a:solidFill>
                <a:schemeClr val="tx1"/>
              </a:solidFill>
              <a:latin typeface="Century Gothic" panose="020B0502020202020204" pitchFamily="34" charset="0"/>
            </a:rPr>
            <a:t>Rocking</a:t>
          </a:r>
        </a:p>
      </dgm:t>
    </dgm:pt>
    <dgm:pt modelId="{116B5CF0-1170-445D-847F-4273D2522F5B}" type="parTrans" cxnId="{60CC704C-CC70-4BC5-90C3-A6326FF79948}">
      <dgm:prSet/>
      <dgm:spPr/>
      <dgm:t>
        <a:bodyPr/>
        <a:lstStyle/>
        <a:p>
          <a:endParaRPr lang="en-GB" b="1">
            <a:solidFill>
              <a:schemeClr val="tx1"/>
            </a:solidFill>
            <a:latin typeface="Century Gothic" panose="020B0502020202020204" pitchFamily="34" charset="0"/>
          </a:endParaRPr>
        </a:p>
      </dgm:t>
    </dgm:pt>
    <dgm:pt modelId="{95B375EA-6259-4795-9BBD-2266E9ECD4B4}" type="sibTrans" cxnId="{60CC704C-CC70-4BC5-90C3-A6326FF79948}">
      <dgm:prSet/>
      <dgm:spPr/>
      <dgm:t>
        <a:bodyPr/>
        <a:lstStyle/>
        <a:p>
          <a:endParaRPr lang="en-GB" b="1">
            <a:solidFill>
              <a:schemeClr val="tx1"/>
            </a:solidFill>
            <a:latin typeface="Century Gothic" panose="020B0502020202020204" pitchFamily="34" charset="0"/>
          </a:endParaRPr>
        </a:p>
      </dgm:t>
    </dgm:pt>
    <dgm:pt modelId="{E0623095-789B-4BA1-8827-DEEAE9C7E3C1}">
      <dgm:prSet phldrT="[Text]"/>
      <dgm:spPr>
        <a:solidFill>
          <a:srgbClr val="CC99FF"/>
        </a:solidFill>
      </dgm:spPr>
      <dgm:t>
        <a:bodyPr/>
        <a:lstStyle/>
        <a:p>
          <a:r>
            <a:rPr lang="en-GB" b="1" dirty="0">
              <a:solidFill>
                <a:schemeClr val="tx1"/>
              </a:solidFill>
              <a:latin typeface="Century Gothic" panose="020B0502020202020204" pitchFamily="34" charset="0"/>
            </a:rPr>
            <a:t>Distracted</a:t>
          </a:r>
        </a:p>
      </dgm:t>
    </dgm:pt>
    <dgm:pt modelId="{2AA9E7F4-E8A8-4892-8F65-36CEB97C7EE1}" type="parTrans" cxnId="{BC1B5F9C-BD96-48BB-8300-81B10764D6FA}">
      <dgm:prSet/>
      <dgm:spPr/>
      <dgm:t>
        <a:bodyPr/>
        <a:lstStyle/>
        <a:p>
          <a:endParaRPr lang="en-GB" b="1">
            <a:solidFill>
              <a:schemeClr val="tx1"/>
            </a:solidFill>
            <a:latin typeface="Century Gothic" panose="020B0502020202020204" pitchFamily="34" charset="0"/>
          </a:endParaRPr>
        </a:p>
      </dgm:t>
    </dgm:pt>
    <dgm:pt modelId="{4002830D-F79D-49D7-96DC-4FCB7428062D}" type="sibTrans" cxnId="{BC1B5F9C-BD96-48BB-8300-81B10764D6FA}">
      <dgm:prSet/>
      <dgm:spPr/>
      <dgm:t>
        <a:bodyPr/>
        <a:lstStyle/>
        <a:p>
          <a:endParaRPr lang="en-GB" b="1">
            <a:solidFill>
              <a:schemeClr val="tx1"/>
            </a:solidFill>
            <a:latin typeface="Century Gothic" panose="020B0502020202020204" pitchFamily="34" charset="0"/>
          </a:endParaRPr>
        </a:p>
      </dgm:t>
    </dgm:pt>
    <dgm:pt modelId="{7804FE28-349F-4241-ACDA-35793C284475}">
      <dgm:prSet phldrT="[Text]"/>
      <dgm:spPr>
        <a:solidFill>
          <a:srgbClr val="CC99FF"/>
        </a:solidFill>
      </dgm:spPr>
      <dgm:t>
        <a:bodyPr/>
        <a:lstStyle/>
        <a:p>
          <a:r>
            <a:rPr lang="en-GB" b="1" dirty="0">
              <a:solidFill>
                <a:schemeClr val="tx1"/>
              </a:solidFill>
              <a:latin typeface="Century Gothic" panose="020B0502020202020204" pitchFamily="34" charset="0"/>
            </a:rPr>
            <a:t>Self harming</a:t>
          </a:r>
        </a:p>
      </dgm:t>
    </dgm:pt>
    <dgm:pt modelId="{6628FE68-DD4E-4342-A7D3-C8E36545745B}" type="parTrans" cxnId="{498359D4-8B57-4718-ADA2-B6E7D6674E47}">
      <dgm:prSet/>
      <dgm:spPr/>
      <dgm:t>
        <a:bodyPr/>
        <a:lstStyle/>
        <a:p>
          <a:endParaRPr lang="en-GB" b="1">
            <a:solidFill>
              <a:schemeClr val="tx1"/>
            </a:solidFill>
            <a:latin typeface="Century Gothic" panose="020B0502020202020204" pitchFamily="34" charset="0"/>
          </a:endParaRPr>
        </a:p>
      </dgm:t>
    </dgm:pt>
    <dgm:pt modelId="{F35C50BE-3722-445F-A537-C76E568C96E2}" type="sibTrans" cxnId="{498359D4-8B57-4718-ADA2-B6E7D6674E47}">
      <dgm:prSet/>
      <dgm:spPr/>
      <dgm:t>
        <a:bodyPr/>
        <a:lstStyle/>
        <a:p>
          <a:endParaRPr lang="en-GB" b="1">
            <a:solidFill>
              <a:schemeClr val="tx1"/>
            </a:solidFill>
            <a:latin typeface="Century Gothic" panose="020B0502020202020204" pitchFamily="34" charset="0"/>
          </a:endParaRPr>
        </a:p>
      </dgm:t>
    </dgm:pt>
    <dgm:pt modelId="{1207CECC-ED90-4A32-A0AF-1B462CA5CE3F}">
      <dgm:prSet phldrT="[Text]"/>
      <dgm:spPr>
        <a:solidFill>
          <a:srgbClr val="CC99FF"/>
        </a:solidFill>
      </dgm:spPr>
      <dgm:t>
        <a:bodyPr/>
        <a:lstStyle/>
        <a:p>
          <a:r>
            <a:rPr lang="en-GB" b="1" dirty="0">
              <a:solidFill>
                <a:schemeClr val="tx1"/>
              </a:solidFill>
              <a:latin typeface="Century Gothic" panose="020B0502020202020204" pitchFamily="34" charset="0"/>
            </a:rPr>
            <a:t>Drug/Alcohol Abuse</a:t>
          </a:r>
        </a:p>
      </dgm:t>
    </dgm:pt>
    <dgm:pt modelId="{CA5B1932-ABCE-455C-A67D-DBEC9B9AB983}" type="parTrans" cxnId="{4C4E5126-F716-4C2E-89F6-BF378E925686}">
      <dgm:prSet/>
      <dgm:spPr/>
      <dgm:t>
        <a:bodyPr/>
        <a:lstStyle/>
        <a:p>
          <a:endParaRPr lang="en-GB" b="1">
            <a:solidFill>
              <a:schemeClr val="tx1"/>
            </a:solidFill>
            <a:latin typeface="Century Gothic" panose="020B0502020202020204" pitchFamily="34" charset="0"/>
          </a:endParaRPr>
        </a:p>
      </dgm:t>
    </dgm:pt>
    <dgm:pt modelId="{C13A9504-B88B-4BF3-BD0C-5C6D51864DB7}" type="sibTrans" cxnId="{4C4E5126-F716-4C2E-89F6-BF378E925686}">
      <dgm:prSet/>
      <dgm:spPr/>
      <dgm:t>
        <a:bodyPr/>
        <a:lstStyle/>
        <a:p>
          <a:endParaRPr lang="en-GB" b="1">
            <a:solidFill>
              <a:schemeClr val="tx1"/>
            </a:solidFill>
            <a:latin typeface="Century Gothic" panose="020B0502020202020204" pitchFamily="34" charset="0"/>
          </a:endParaRPr>
        </a:p>
      </dgm:t>
    </dgm:pt>
    <dgm:pt modelId="{A6787DB1-EEAF-4302-A773-D5AC6A28E78E}">
      <dgm:prSet phldrT="[Text]"/>
      <dgm:spPr>
        <a:solidFill>
          <a:srgbClr val="CC99FF"/>
        </a:solidFill>
      </dgm:spPr>
      <dgm:t>
        <a:bodyPr/>
        <a:lstStyle/>
        <a:p>
          <a:r>
            <a:rPr lang="en-GB" b="1" dirty="0">
              <a:solidFill>
                <a:schemeClr val="tx1"/>
              </a:solidFill>
              <a:latin typeface="Century Gothic" panose="020B0502020202020204" pitchFamily="34" charset="0"/>
            </a:rPr>
            <a:t>More Outgoing than before</a:t>
          </a:r>
        </a:p>
      </dgm:t>
    </dgm:pt>
    <dgm:pt modelId="{386FD6A6-4D5F-4E05-ADDB-EC6FD923DD01}" type="parTrans" cxnId="{8CCBDF13-8CD3-4EC5-B4F7-32CF80F8C5CF}">
      <dgm:prSet/>
      <dgm:spPr/>
      <dgm:t>
        <a:bodyPr/>
        <a:lstStyle/>
        <a:p>
          <a:endParaRPr lang="en-GB" b="1">
            <a:solidFill>
              <a:schemeClr val="tx1"/>
            </a:solidFill>
            <a:latin typeface="Century Gothic" panose="020B0502020202020204" pitchFamily="34" charset="0"/>
          </a:endParaRPr>
        </a:p>
      </dgm:t>
    </dgm:pt>
    <dgm:pt modelId="{B3F2E52A-2D43-4796-AA49-11FEC9C7E9AF}" type="sibTrans" cxnId="{8CCBDF13-8CD3-4EC5-B4F7-32CF80F8C5CF}">
      <dgm:prSet/>
      <dgm:spPr/>
      <dgm:t>
        <a:bodyPr/>
        <a:lstStyle/>
        <a:p>
          <a:endParaRPr lang="en-GB" b="1">
            <a:solidFill>
              <a:schemeClr val="tx1"/>
            </a:solidFill>
            <a:latin typeface="Century Gothic" panose="020B0502020202020204" pitchFamily="34" charset="0"/>
          </a:endParaRPr>
        </a:p>
      </dgm:t>
    </dgm:pt>
    <dgm:pt modelId="{B675DB01-785A-451F-8DC5-903D225E1A90}">
      <dgm:prSet phldrT="[Text]"/>
      <dgm:spPr>
        <a:solidFill>
          <a:srgbClr val="CC99FF"/>
        </a:solidFill>
      </dgm:spPr>
      <dgm:t>
        <a:bodyPr/>
        <a:lstStyle/>
        <a:p>
          <a:r>
            <a:rPr lang="en-GB" b="1" dirty="0">
              <a:solidFill>
                <a:schemeClr val="tx1"/>
              </a:solidFill>
              <a:latin typeface="Century Gothic" panose="020B0502020202020204" pitchFamily="34" charset="0"/>
            </a:rPr>
            <a:t>Over reaction to mistakes</a:t>
          </a:r>
        </a:p>
      </dgm:t>
    </dgm:pt>
    <dgm:pt modelId="{A757B858-D2D1-4A28-B8E2-FB096505564A}" type="parTrans" cxnId="{E88A92D3-9056-4EF1-91DA-28320F0410B5}">
      <dgm:prSet/>
      <dgm:spPr/>
      <dgm:t>
        <a:bodyPr/>
        <a:lstStyle/>
        <a:p>
          <a:endParaRPr lang="en-GB" b="1">
            <a:solidFill>
              <a:schemeClr val="tx1"/>
            </a:solidFill>
            <a:latin typeface="Century Gothic" panose="020B0502020202020204" pitchFamily="34" charset="0"/>
          </a:endParaRPr>
        </a:p>
      </dgm:t>
    </dgm:pt>
    <dgm:pt modelId="{4FE1DA2C-980B-44C7-A55C-7AE69C23850F}" type="sibTrans" cxnId="{E88A92D3-9056-4EF1-91DA-28320F0410B5}">
      <dgm:prSet/>
      <dgm:spPr/>
      <dgm:t>
        <a:bodyPr/>
        <a:lstStyle/>
        <a:p>
          <a:endParaRPr lang="en-GB" b="1">
            <a:solidFill>
              <a:schemeClr val="tx1"/>
            </a:solidFill>
            <a:latin typeface="Century Gothic" panose="020B0502020202020204" pitchFamily="34" charset="0"/>
          </a:endParaRPr>
        </a:p>
      </dgm:t>
    </dgm:pt>
    <dgm:pt modelId="{432E2B32-69C3-42F7-B16F-9EA3D2B6E14E}">
      <dgm:prSet phldrT="[Text]"/>
      <dgm:spPr>
        <a:solidFill>
          <a:srgbClr val="CC99FF"/>
        </a:solidFill>
      </dgm:spPr>
      <dgm:t>
        <a:bodyPr/>
        <a:lstStyle/>
        <a:p>
          <a:r>
            <a:rPr lang="en-GB" b="1" dirty="0">
              <a:solidFill>
                <a:schemeClr val="tx1"/>
              </a:solidFill>
              <a:latin typeface="Century Gothic" panose="020B0502020202020204" pitchFamily="34" charset="0"/>
            </a:rPr>
            <a:t>Sudden speech disorders</a:t>
          </a:r>
        </a:p>
      </dgm:t>
    </dgm:pt>
    <dgm:pt modelId="{436BFCBC-991F-46DB-9720-579589377757}" type="parTrans" cxnId="{B19FABEF-9C6A-4744-AEEF-CF42D5D227D5}">
      <dgm:prSet/>
      <dgm:spPr/>
      <dgm:t>
        <a:bodyPr/>
        <a:lstStyle/>
        <a:p>
          <a:endParaRPr lang="en-GB" b="1">
            <a:solidFill>
              <a:schemeClr val="tx1"/>
            </a:solidFill>
            <a:latin typeface="Century Gothic" panose="020B0502020202020204" pitchFamily="34" charset="0"/>
          </a:endParaRPr>
        </a:p>
      </dgm:t>
    </dgm:pt>
    <dgm:pt modelId="{9FC3A524-E877-4B8D-9D3B-D84B320B9801}" type="sibTrans" cxnId="{B19FABEF-9C6A-4744-AEEF-CF42D5D227D5}">
      <dgm:prSet/>
      <dgm:spPr/>
      <dgm:t>
        <a:bodyPr/>
        <a:lstStyle/>
        <a:p>
          <a:endParaRPr lang="en-GB" b="1">
            <a:solidFill>
              <a:schemeClr val="tx1"/>
            </a:solidFill>
            <a:latin typeface="Century Gothic" panose="020B0502020202020204" pitchFamily="34" charset="0"/>
          </a:endParaRPr>
        </a:p>
      </dgm:t>
    </dgm:pt>
    <dgm:pt modelId="{75BABAC5-4E64-4DD2-A9B6-8827EED93790}">
      <dgm:prSet phldrT="[Text]"/>
      <dgm:spPr>
        <a:solidFill>
          <a:srgbClr val="CC99FF"/>
        </a:solidFill>
      </dgm:spPr>
      <dgm:t>
        <a:bodyPr/>
        <a:lstStyle/>
        <a:p>
          <a:r>
            <a:rPr lang="en-GB" b="1" dirty="0">
              <a:solidFill>
                <a:schemeClr val="tx1"/>
              </a:solidFill>
              <a:latin typeface="Century Gothic" panose="020B0502020202020204" pitchFamily="34" charset="0"/>
            </a:rPr>
            <a:t>Low self-esteem</a:t>
          </a:r>
        </a:p>
      </dgm:t>
    </dgm:pt>
    <dgm:pt modelId="{5786AC4B-C41B-4C4C-80C6-1791145FD980}" type="parTrans" cxnId="{FDEE5004-668D-402F-A797-1D7A240D5965}">
      <dgm:prSet/>
      <dgm:spPr/>
      <dgm:t>
        <a:bodyPr/>
        <a:lstStyle/>
        <a:p>
          <a:endParaRPr lang="en-GB" b="1">
            <a:solidFill>
              <a:schemeClr val="tx1"/>
            </a:solidFill>
            <a:latin typeface="Century Gothic" panose="020B0502020202020204" pitchFamily="34" charset="0"/>
          </a:endParaRPr>
        </a:p>
      </dgm:t>
    </dgm:pt>
    <dgm:pt modelId="{2E42ACC2-BDA4-4928-85E0-95692DB4CB18}" type="sibTrans" cxnId="{FDEE5004-668D-402F-A797-1D7A240D5965}">
      <dgm:prSet/>
      <dgm:spPr/>
      <dgm:t>
        <a:bodyPr/>
        <a:lstStyle/>
        <a:p>
          <a:endParaRPr lang="en-GB" b="1">
            <a:solidFill>
              <a:schemeClr val="tx1"/>
            </a:solidFill>
            <a:latin typeface="Century Gothic" panose="020B0502020202020204" pitchFamily="34" charset="0"/>
          </a:endParaRPr>
        </a:p>
      </dgm:t>
    </dgm:pt>
    <dgm:pt modelId="{B28AFA7D-FD1F-44E5-8403-20CC6CD760D7}">
      <dgm:prSet phldrT="[Text]"/>
      <dgm:spPr>
        <a:solidFill>
          <a:srgbClr val="CC99FF"/>
        </a:solidFill>
      </dgm:spPr>
      <dgm:t>
        <a:bodyPr/>
        <a:lstStyle/>
        <a:p>
          <a:r>
            <a:rPr lang="en-GB" b="1" dirty="0">
              <a:solidFill>
                <a:schemeClr val="tx1"/>
              </a:solidFill>
              <a:latin typeface="Century Gothic" panose="020B0502020202020204" pitchFamily="34" charset="0"/>
            </a:rPr>
            <a:t>“scripted language”</a:t>
          </a:r>
        </a:p>
      </dgm:t>
    </dgm:pt>
    <dgm:pt modelId="{BF02FF36-E280-4EFF-8D94-D8C9FD203C2D}" type="parTrans" cxnId="{F3C6FF73-F587-4719-A348-A2612BB7BE40}">
      <dgm:prSet/>
      <dgm:spPr/>
      <dgm:t>
        <a:bodyPr/>
        <a:lstStyle/>
        <a:p>
          <a:endParaRPr lang="en-GB" b="1">
            <a:solidFill>
              <a:schemeClr val="tx1"/>
            </a:solidFill>
            <a:latin typeface="Century Gothic" panose="020B0502020202020204" pitchFamily="34" charset="0"/>
          </a:endParaRPr>
        </a:p>
      </dgm:t>
    </dgm:pt>
    <dgm:pt modelId="{37AA8AFE-C093-4491-B51B-C97C1B2DBD9E}" type="sibTrans" cxnId="{F3C6FF73-F587-4719-A348-A2612BB7BE40}">
      <dgm:prSet/>
      <dgm:spPr/>
      <dgm:t>
        <a:bodyPr/>
        <a:lstStyle/>
        <a:p>
          <a:endParaRPr lang="en-GB" b="1">
            <a:solidFill>
              <a:schemeClr val="tx1"/>
            </a:solidFill>
            <a:latin typeface="Century Gothic" panose="020B0502020202020204" pitchFamily="34" charset="0"/>
          </a:endParaRPr>
        </a:p>
      </dgm:t>
    </dgm:pt>
    <dgm:pt modelId="{CFEBA319-DCE0-479B-B885-5A0D3DBC1BFB}">
      <dgm:prSet phldrT="[Text]"/>
      <dgm:spPr>
        <a:solidFill>
          <a:srgbClr val="CC99FF"/>
        </a:solidFill>
      </dgm:spPr>
      <dgm:t>
        <a:bodyPr/>
        <a:lstStyle/>
        <a:p>
          <a:r>
            <a:rPr lang="en-GB" b="1" dirty="0">
              <a:solidFill>
                <a:schemeClr val="tx1"/>
              </a:solidFill>
              <a:latin typeface="Century Gothic" panose="020B0502020202020204" pitchFamily="34" charset="0"/>
            </a:rPr>
            <a:t>Treatment of others</a:t>
          </a:r>
        </a:p>
      </dgm:t>
    </dgm:pt>
    <dgm:pt modelId="{E6D8BE25-FB58-489F-B434-C39E636ED4C3}" type="parTrans" cxnId="{BD398529-6D59-42DF-8F9D-2D8CA6C293F6}">
      <dgm:prSet/>
      <dgm:spPr/>
      <dgm:t>
        <a:bodyPr/>
        <a:lstStyle/>
        <a:p>
          <a:endParaRPr lang="en-GB" b="1">
            <a:solidFill>
              <a:schemeClr val="tx1"/>
            </a:solidFill>
            <a:latin typeface="Century Gothic" panose="020B0502020202020204" pitchFamily="34" charset="0"/>
          </a:endParaRPr>
        </a:p>
      </dgm:t>
    </dgm:pt>
    <dgm:pt modelId="{2BAC624F-4CD8-4CBA-A889-23F8B8457284}" type="sibTrans" cxnId="{BD398529-6D59-42DF-8F9D-2D8CA6C293F6}">
      <dgm:prSet/>
      <dgm:spPr/>
      <dgm:t>
        <a:bodyPr/>
        <a:lstStyle/>
        <a:p>
          <a:endParaRPr lang="en-GB" b="1">
            <a:solidFill>
              <a:schemeClr val="tx1"/>
            </a:solidFill>
            <a:latin typeface="Century Gothic" panose="020B0502020202020204" pitchFamily="34" charset="0"/>
          </a:endParaRPr>
        </a:p>
      </dgm:t>
    </dgm:pt>
    <dgm:pt modelId="{E44DEA13-A50C-400C-AF92-CD2EB3C22351}">
      <dgm:prSet phldrT="[Text]"/>
      <dgm:spPr>
        <a:solidFill>
          <a:srgbClr val="CC99FF"/>
        </a:solidFill>
      </dgm:spPr>
      <dgm:t>
        <a:bodyPr/>
        <a:lstStyle/>
        <a:p>
          <a:r>
            <a:rPr lang="en-GB" b="1" dirty="0">
              <a:solidFill>
                <a:schemeClr val="tx1"/>
              </a:solidFill>
              <a:latin typeface="Century Gothic" panose="020B0502020202020204" pitchFamily="34" charset="0"/>
            </a:rPr>
            <a:t>Compulsive stealing</a:t>
          </a:r>
        </a:p>
      </dgm:t>
    </dgm:pt>
    <dgm:pt modelId="{BE578D9F-5519-4A45-A740-BAD0B799EF34}" type="parTrans" cxnId="{63B5DA9C-E636-4400-AB95-6061426528C7}">
      <dgm:prSet/>
      <dgm:spPr/>
      <dgm:t>
        <a:bodyPr/>
        <a:lstStyle/>
        <a:p>
          <a:endParaRPr lang="en-GB" b="1">
            <a:solidFill>
              <a:schemeClr val="tx1"/>
            </a:solidFill>
            <a:latin typeface="Century Gothic" panose="020B0502020202020204" pitchFamily="34" charset="0"/>
          </a:endParaRPr>
        </a:p>
      </dgm:t>
    </dgm:pt>
    <dgm:pt modelId="{009A3C23-8335-443A-A4CA-A6A2327CA4F1}" type="sibTrans" cxnId="{63B5DA9C-E636-4400-AB95-6061426528C7}">
      <dgm:prSet/>
      <dgm:spPr/>
      <dgm:t>
        <a:bodyPr/>
        <a:lstStyle/>
        <a:p>
          <a:endParaRPr lang="en-GB" b="1">
            <a:solidFill>
              <a:schemeClr val="tx1"/>
            </a:solidFill>
            <a:latin typeface="Century Gothic" panose="020B0502020202020204" pitchFamily="34" charset="0"/>
          </a:endParaRPr>
        </a:p>
      </dgm:t>
    </dgm:pt>
    <dgm:pt modelId="{7CCFDDE2-C1AB-4A8A-95F7-EFB30234DBD9}">
      <dgm:prSet phldrT="[Text]"/>
      <dgm:spPr>
        <a:solidFill>
          <a:srgbClr val="CC99FF"/>
        </a:solidFill>
      </dgm:spPr>
      <dgm:t>
        <a:bodyPr/>
        <a:lstStyle/>
        <a:p>
          <a:r>
            <a:rPr lang="en-GB" b="1" dirty="0">
              <a:solidFill>
                <a:schemeClr val="tx1"/>
              </a:solidFill>
              <a:latin typeface="Century Gothic" panose="020B0502020202020204" pitchFamily="34" charset="0"/>
            </a:rPr>
            <a:t>Low level disruption</a:t>
          </a:r>
        </a:p>
      </dgm:t>
    </dgm:pt>
    <dgm:pt modelId="{0FF5C1BE-F801-4E38-BF14-47FDBBA62E42}" type="parTrans" cxnId="{FC0EAA99-D6BD-4645-B4D7-C733AD371F23}">
      <dgm:prSet/>
      <dgm:spPr/>
      <dgm:t>
        <a:bodyPr/>
        <a:lstStyle/>
        <a:p>
          <a:endParaRPr lang="en-GB" b="1">
            <a:solidFill>
              <a:schemeClr val="tx1"/>
            </a:solidFill>
            <a:latin typeface="Century Gothic" panose="020B0502020202020204" pitchFamily="34" charset="0"/>
          </a:endParaRPr>
        </a:p>
      </dgm:t>
    </dgm:pt>
    <dgm:pt modelId="{DF358802-D1EE-4EC6-A6E6-71378EEB5523}" type="sibTrans" cxnId="{FC0EAA99-D6BD-4645-B4D7-C733AD371F23}">
      <dgm:prSet/>
      <dgm:spPr/>
      <dgm:t>
        <a:bodyPr/>
        <a:lstStyle/>
        <a:p>
          <a:endParaRPr lang="en-GB" b="1">
            <a:solidFill>
              <a:schemeClr val="tx1"/>
            </a:solidFill>
            <a:latin typeface="Century Gothic" panose="020B0502020202020204" pitchFamily="34" charset="0"/>
          </a:endParaRPr>
        </a:p>
      </dgm:t>
    </dgm:pt>
    <dgm:pt modelId="{9808BF4E-B360-430D-97E8-9C32EF12033C}">
      <dgm:prSet phldrT="[Text]"/>
      <dgm:spPr>
        <a:solidFill>
          <a:srgbClr val="CC99FF"/>
        </a:solidFill>
      </dgm:spPr>
      <dgm:t>
        <a:bodyPr/>
        <a:lstStyle/>
        <a:p>
          <a:r>
            <a:rPr lang="en-GB" b="1" dirty="0">
              <a:solidFill>
                <a:schemeClr val="tx1"/>
              </a:solidFill>
              <a:latin typeface="Century Gothic" panose="020B0502020202020204" pitchFamily="34" charset="0"/>
            </a:rPr>
            <a:t>Becoming withdrawn</a:t>
          </a:r>
        </a:p>
      </dgm:t>
    </dgm:pt>
    <dgm:pt modelId="{2ABF7FE1-83FE-4069-8A93-0AAFEB683D21}" type="parTrans" cxnId="{16A99110-2771-4DBD-BCB9-A40B9B45EAC3}">
      <dgm:prSet/>
      <dgm:spPr/>
      <dgm:t>
        <a:bodyPr/>
        <a:lstStyle/>
        <a:p>
          <a:endParaRPr lang="en-GB" b="1">
            <a:solidFill>
              <a:schemeClr val="tx1"/>
            </a:solidFill>
            <a:latin typeface="Century Gothic" panose="020B0502020202020204" pitchFamily="34" charset="0"/>
          </a:endParaRPr>
        </a:p>
      </dgm:t>
    </dgm:pt>
    <dgm:pt modelId="{C5C1AFDB-38F4-4C30-9B3A-D727F882FC38}" type="sibTrans" cxnId="{16A99110-2771-4DBD-BCB9-A40B9B45EAC3}">
      <dgm:prSet/>
      <dgm:spPr/>
      <dgm:t>
        <a:bodyPr/>
        <a:lstStyle/>
        <a:p>
          <a:endParaRPr lang="en-GB" b="1">
            <a:solidFill>
              <a:schemeClr val="tx1"/>
            </a:solidFill>
            <a:latin typeface="Century Gothic" panose="020B0502020202020204" pitchFamily="34" charset="0"/>
          </a:endParaRPr>
        </a:p>
      </dgm:t>
    </dgm:pt>
    <dgm:pt modelId="{70EC857E-A911-448E-9DDB-D35CE8F4D2C3}">
      <dgm:prSet phldrT="[Text]"/>
      <dgm:spPr>
        <a:solidFill>
          <a:srgbClr val="CC99FF"/>
        </a:solidFill>
      </dgm:spPr>
      <dgm:t>
        <a:bodyPr/>
        <a:lstStyle/>
        <a:p>
          <a:r>
            <a:rPr lang="en-GB" b="1">
              <a:solidFill>
                <a:schemeClr val="tx1"/>
              </a:solidFill>
              <a:latin typeface="Century Gothic" panose="020B0502020202020204" pitchFamily="34" charset="0"/>
            </a:rPr>
            <a:t>Topics of conversation</a:t>
          </a:r>
          <a:endParaRPr lang="en-GB" b="1" dirty="0">
            <a:solidFill>
              <a:schemeClr val="tx1"/>
            </a:solidFill>
            <a:latin typeface="Century Gothic" panose="020B0502020202020204" pitchFamily="34" charset="0"/>
          </a:endParaRPr>
        </a:p>
      </dgm:t>
    </dgm:pt>
    <dgm:pt modelId="{2DD5F352-0D91-4C3C-831F-4CB44FF15D48}" type="parTrans" cxnId="{7028AA9E-DE9D-41D2-B76F-D111C0970437}">
      <dgm:prSet/>
      <dgm:spPr/>
      <dgm:t>
        <a:bodyPr/>
        <a:lstStyle/>
        <a:p>
          <a:endParaRPr lang="en-GB" b="1">
            <a:solidFill>
              <a:schemeClr val="tx1"/>
            </a:solidFill>
            <a:latin typeface="Century Gothic" panose="020B0502020202020204" pitchFamily="34" charset="0"/>
          </a:endParaRPr>
        </a:p>
      </dgm:t>
    </dgm:pt>
    <dgm:pt modelId="{71C1237B-041D-4D97-BCB6-1FC78D1BBDB7}" type="sibTrans" cxnId="{7028AA9E-DE9D-41D2-B76F-D111C0970437}">
      <dgm:prSet/>
      <dgm:spPr/>
      <dgm:t>
        <a:bodyPr/>
        <a:lstStyle/>
        <a:p>
          <a:endParaRPr lang="en-GB" b="1">
            <a:solidFill>
              <a:schemeClr val="tx1"/>
            </a:solidFill>
            <a:latin typeface="Century Gothic" panose="020B0502020202020204" pitchFamily="34" charset="0"/>
          </a:endParaRPr>
        </a:p>
      </dgm:t>
    </dgm:pt>
    <dgm:pt modelId="{D6188ACA-1618-4371-A44F-2D26E2387559}">
      <dgm:prSet phldrT="[Text]"/>
      <dgm:spPr>
        <a:solidFill>
          <a:srgbClr val="CC99FF"/>
        </a:solidFill>
      </dgm:spPr>
      <dgm:t>
        <a:bodyPr/>
        <a:lstStyle/>
        <a:p>
          <a:r>
            <a:rPr lang="en-GB" b="1" dirty="0">
              <a:solidFill>
                <a:schemeClr val="tx1"/>
              </a:solidFill>
              <a:latin typeface="Century Gothic" panose="020B0502020202020204" pitchFamily="34" charset="0"/>
            </a:rPr>
            <a:t>Refusal to discuss obvious injuries/behaviour</a:t>
          </a:r>
        </a:p>
      </dgm:t>
    </dgm:pt>
    <dgm:pt modelId="{C08A8684-6AD9-4EC7-9DA6-9A6F68F12044}" type="parTrans" cxnId="{C0025BA6-DC68-467E-B652-626A2382C61F}">
      <dgm:prSet/>
      <dgm:spPr/>
      <dgm:t>
        <a:bodyPr/>
        <a:lstStyle/>
        <a:p>
          <a:endParaRPr lang="en-GB" b="1">
            <a:solidFill>
              <a:schemeClr val="tx1"/>
            </a:solidFill>
            <a:latin typeface="Century Gothic" panose="020B0502020202020204" pitchFamily="34" charset="0"/>
          </a:endParaRPr>
        </a:p>
      </dgm:t>
    </dgm:pt>
    <dgm:pt modelId="{61BC22C5-973C-46FE-A539-B2285226E5C3}" type="sibTrans" cxnId="{C0025BA6-DC68-467E-B652-626A2382C61F}">
      <dgm:prSet/>
      <dgm:spPr/>
      <dgm:t>
        <a:bodyPr/>
        <a:lstStyle/>
        <a:p>
          <a:endParaRPr lang="en-GB" b="1">
            <a:solidFill>
              <a:schemeClr val="tx1"/>
            </a:solidFill>
            <a:latin typeface="Century Gothic" panose="020B0502020202020204" pitchFamily="34" charset="0"/>
          </a:endParaRPr>
        </a:p>
      </dgm:t>
    </dgm:pt>
    <dgm:pt modelId="{C37B7FCD-4C1E-4A19-9749-4DD5616B0CB8}" type="pres">
      <dgm:prSet presAssocID="{035E57BE-A513-43DB-AB27-BF560054F837}" presName="diagram" presStyleCnt="0">
        <dgm:presLayoutVars>
          <dgm:dir/>
          <dgm:resizeHandles val="exact"/>
        </dgm:presLayoutVars>
      </dgm:prSet>
      <dgm:spPr/>
      <dgm:t>
        <a:bodyPr/>
        <a:lstStyle/>
        <a:p>
          <a:endParaRPr lang="en-US"/>
        </a:p>
      </dgm:t>
    </dgm:pt>
    <dgm:pt modelId="{0DC6493B-88BD-41ED-BF07-985B9F0487FC}" type="pres">
      <dgm:prSet presAssocID="{43040462-A83F-4D28-9BF9-0988E42D151F}" presName="node" presStyleLbl="node1" presStyleIdx="0" presStyleCnt="21">
        <dgm:presLayoutVars>
          <dgm:bulletEnabled val="1"/>
        </dgm:presLayoutVars>
      </dgm:prSet>
      <dgm:spPr/>
      <dgm:t>
        <a:bodyPr/>
        <a:lstStyle/>
        <a:p>
          <a:endParaRPr lang="en-US"/>
        </a:p>
      </dgm:t>
    </dgm:pt>
    <dgm:pt modelId="{654EBC4A-251C-4191-990B-C94E34BBE46B}" type="pres">
      <dgm:prSet presAssocID="{811F8C1D-1F56-483D-B64B-C2B1586A4EE3}" presName="sibTrans" presStyleCnt="0"/>
      <dgm:spPr/>
    </dgm:pt>
    <dgm:pt modelId="{9846B4B1-6026-419A-B0A7-073D1690E2A7}" type="pres">
      <dgm:prSet presAssocID="{9C9768B1-E51D-47F6-94A9-9927D5E3D158}" presName="node" presStyleLbl="node1" presStyleIdx="1" presStyleCnt="21">
        <dgm:presLayoutVars>
          <dgm:bulletEnabled val="1"/>
        </dgm:presLayoutVars>
      </dgm:prSet>
      <dgm:spPr/>
      <dgm:t>
        <a:bodyPr/>
        <a:lstStyle/>
        <a:p>
          <a:endParaRPr lang="en-US"/>
        </a:p>
      </dgm:t>
    </dgm:pt>
    <dgm:pt modelId="{4D051EE5-D921-4300-B1AE-84549617A827}" type="pres">
      <dgm:prSet presAssocID="{67E68AA3-6B1A-44B5-861E-973F1A318255}" presName="sibTrans" presStyleCnt="0"/>
      <dgm:spPr/>
    </dgm:pt>
    <dgm:pt modelId="{742C70A1-1C0B-49A0-A025-7EBC27FD401F}" type="pres">
      <dgm:prSet presAssocID="{58134690-21A0-4D39-94BF-58B9CCB04BD2}" presName="node" presStyleLbl="node1" presStyleIdx="2" presStyleCnt="21">
        <dgm:presLayoutVars>
          <dgm:bulletEnabled val="1"/>
        </dgm:presLayoutVars>
      </dgm:prSet>
      <dgm:spPr/>
      <dgm:t>
        <a:bodyPr/>
        <a:lstStyle/>
        <a:p>
          <a:endParaRPr lang="en-US"/>
        </a:p>
      </dgm:t>
    </dgm:pt>
    <dgm:pt modelId="{3F796632-730B-44B8-8B0C-2DB8715A98F0}" type="pres">
      <dgm:prSet presAssocID="{F183BAE7-BD45-47AB-B88F-35A581818A1F}" presName="sibTrans" presStyleCnt="0"/>
      <dgm:spPr/>
    </dgm:pt>
    <dgm:pt modelId="{BB9CF1BE-9DA6-4CF4-9D2D-E251EAB296F1}" type="pres">
      <dgm:prSet presAssocID="{A5FE65D4-5E59-4ABD-A5D7-7CB173AC8421}" presName="node" presStyleLbl="node1" presStyleIdx="3" presStyleCnt="21">
        <dgm:presLayoutVars>
          <dgm:bulletEnabled val="1"/>
        </dgm:presLayoutVars>
      </dgm:prSet>
      <dgm:spPr/>
      <dgm:t>
        <a:bodyPr/>
        <a:lstStyle/>
        <a:p>
          <a:endParaRPr lang="en-US"/>
        </a:p>
      </dgm:t>
    </dgm:pt>
    <dgm:pt modelId="{4DD18EC4-81E0-447B-8944-1961F646EE43}" type="pres">
      <dgm:prSet presAssocID="{C0B18B3B-0E51-4284-928A-42D80E954159}" presName="sibTrans" presStyleCnt="0"/>
      <dgm:spPr/>
    </dgm:pt>
    <dgm:pt modelId="{60D39621-5030-4214-B27A-5F9315D3FD1F}" type="pres">
      <dgm:prSet presAssocID="{C6BF742D-70DB-4BF7-86DE-BCBDC57B9AE0}" presName="node" presStyleLbl="node1" presStyleIdx="4" presStyleCnt="21">
        <dgm:presLayoutVars>
          <dgm:bulletEnabled val="1"/>
        </dgm:presLayoutVars>
      </dgm:prSet>
      <dgm:spPr/>
      <dgm:t>
        <a:bodyPr/>
        <a:lstStyle/>
        <a:p>
          <a:endParaRPr lang="en-US"/>
        </a:p>
      </dgm:t>
    </dgm:pt>
    <dgm:pt modelId="{1FF0732A-E84B-4670-8CE0-5CBAA67BAB97}" type="pres">
      <dgm:prSet presAssocID="{56F655F7-AF7D-4E93-A79C-5510F0B74CBB}" presName="sibTrans" presStyleCnt="0"/>
      <dgm:spPr/>
    </dgm:pt>
    <dgm:pt modelId="{2B116767-6F4E-4A63-BD98-35289EE31A23}" type="pres">
      <dgm:prSet presAssocID="{5E717AAC-17BE-4606-8177-8354395335E8}" presName="node" presStyleLbl="node1" presStyleIdx="5" presStyleCnt="21">
        <dgm:presLayoutVars>
          <dgm:bulletEnabled val="1"/>
        </dgm:presLayoutVars>
      </dgm:prSet>
      <dgm:spPr/>
      <dgm:t>
        <a:bodyPr/>
        <a:lstStyle/>
        <a:p>
          <a:endParaRPr lang="en-US"/>
        </a:p>
      </dgm:t>
    </dgm:pt>
    <dgm:pt modelId="{8CF88438-A097-4E0E-B726-0576A2A4B46E}" type="pres">
      <dgm:prSet presAssocID="{95B375EA-6259-4795-9BBD-2266E9ECD4B4}" presName="sibTrans" presStyleCnt="0"/>
      <dgm:spPr/>
    </dgm:pt>
    <dgm:pt modelId="{7E0EE1C0-83B8-448A-89FC-1EA0DA787915}" type="pres">
      <dgm:prSet presAssocID="{E0623095-789B-4BA1-8827-DEEAE9C7E3C1}" presName="node" presStyleLbl="node1" presStyleIdx="6" presStyleCnt="21">
        <dgm:presLayoutVars>
          <dgm:bulletEnabled val="1"/>
        </dgm:presLayoutVars>
      </dgm:prSet>
      <dgm:spPr/>
      <dgm:t>
        <a:bodyPr/>
        <a:lstStyle/>
        <a:p>
          <a:endParaRPr lang="en-US"/>
        </a:p>
      </dgm:t>
    </dgm:pt>
    <dgm:pt modelId="{99E338D2-4B3A-435C-A279-D42E8A77EF7C}" type="pres">
      <dgm:prSet presAssocID="{4002830D-F79D-49D7-96DC-4FCB7428062D}" presName="sibTrans" presStyleCnt="0"/>
      <dgm:spPr/>
    </dgm:pt>
    <dgm:pt modelId="{6D91DABD-82CA-4466-92F3-C9351FAAF063}" type="pres">
      <dgm:prSet presAssocID="{7804FE28-349F-4241-ACDA-35793C284475}" presName="node" presStyleLbl="node1" presStyleIdx="7" presStyleCnt="21">
        <dgm:presLayoutVars>
          <dgm:bulletEnabled val="1"/>
        </dgm:presLayoutVars>
      </dgm:prSet>
      <dgm:spPr/>
      <dgm:t>
        <a:bodyPr/>
        <a:lstStyle/>
        <a:p>
          <a:endParaRPr lang="en-US"/>
        </a:p>
      </dgm:t>
    </dgm:pt>
    <dgm:pt modelId="{9B43F8B4-340F-4397-8948-3366717A2AC6}" type="pres">
      <dgm:prSet presAssocID="{F35C50BE-3722-445F-A537-C76E568C96E2}" presName="sibTrans" presStyleCnt="0"/>
      <dgm:spPr/>
    </dgm:pt>
    <dgm:pt modelId="{5933CADC-54A4-412F-88BD-675A7E3F1A71}" type="pres">
      <dgm:prSet presAssocID="{1207CECC-ED90-4A32-A0AF-1B462CA5CE3F}" presName="node" presStyleLbl="node1" presStyleIdx="8" presStyleCnt="21">
        <dgm:presLayoutVars>
          <dgm:bulletEnabled val="1"/>
        </dgm:presLayoutVars>
      </dgm:prSet>
      <dgm:spPr/>
      <dgm:t>
        <a:bodyPr/>
        <a:lstStyle/>
        <a:p>
          <a:endParaRPr lang="en-US"/>
        </a:p>
      </dgm:t>
    </dgm:pt>
    <dgm:pt modelId="{B0E8B3CA-BF43-411C-ACEB-C1EDF3456BA6}" type="pres">
      <dgm:prSet presAssocID="{C13A9504-B88B-4BF3-BD0C-5C6D51864DB7}" presName="sibTrans" presStyleCnt="0"/>
      <dgm:spPr/>
    </dgm:pt>
    <dgm:pt modelId="{738EC762-E8FE-427B-864E-D1C52CB07CE9}" type="pres">
      <dgm:prSet presAssocID="{A6787DB1-EEAF-4302-A773-D5AC6A28E78E}" presName="node" presStyleLbl="node1" presStyleIdx="9" presStyleCnt="21">
        <dgm:presLayoutVars>
          <dgm:bulletEnabled val="1"/>
        </dgm:presLayoutVars>
      </dgm:prSet>
      <dgm:spPr/>
      <dgm:t>
        <a:bodyPr/>
        <a:lstStyle/>
        <a:p>
          <a:endParaRPr lang="en-US"/>
        </a:p>
      </dgm:t>
    </dgm:pt>
    <dgm:pt modelId="{5349260D-C893-4BE1-8342-69D343E234D5}" type="pres">
      <dgm:prSet presAssocID="{B3F2E52A-2D43-4796-AA49-11FEC9C7E9AF}" presName="sibTrans" presStyleCnt="0"/>
      <dgm:spPr/>
    </dgm:pt>
    <dgm:pt modelId="{B0FEE5A3-32B1-4A3F-B269-A32921B6DB49}" type="pres">
      <dgm:prSet presAssocID="{B675DB01-785A-451F-8DC5-903D225E1A90}" presName="node" presStyleLbl="node1" presStyleIdx="10" presStyleCnt="21">
        <dgm:presLayoutVars>
          <dgm:bulletEnabled val="1"/>
        </dgm:presLayoutVars>
      </dgm:prSet>
      <dgm:spPr/>
      <dgm:t>
        <a:bodyPr/>
        <a:lstStyle/>
        <a:p>
          <a:endParaRPr lang="en-US"/>
        </a:p>
      </dgm:t>
    </dgm:pt>
    <dgm:pt modelId="{1D1C4612-5C61-4132-B2AA-11F320CE3EF5}" type="pres">
      <dgm:prSet presAssocID="{4FE1DA2C-980B-44C7-A55C-7AE69C23850F}" presName="sibTrans" presStyleCnt="0"/>
      <dgm:spPr/>
    </dgm:pt>
    <dgm:pt modelId="{9677F0F2-3EF1-4F99-9ABB-2C00EF67FC82}" type="pres">
      <dgm:prSet presAssocID="{432E2B32-69C3-42F7-B16F-9EA3D2B6E14E}" presName="node" presStyleLbl="node1" presStyleIdx="11" presStyleCnt="21">
        <dgm:presLayoutVars>
          <dgm:bulletEnabled val="1"/>
        </dgm:presLayoutVars>
      </dgm:prSet>
      <dgm:spPr/>
      <dgm:t>
        <a:bodyPr/>
        <a:lstStyle/>
        <a:p>
          <a:endParaRPr lang="en-US"/>
        </a:p>
      </dgm:t>
    </dgm:pt>
    <dgm:pt modelId="{EE61C6EF-0562-4D87-A5B8-62F61241D6CB}" type="pres">
      <dgm:prSet presAssocID="{9FC3A524-E877-4B8D-9D3B-D84B320B9801}" presName="sibTrans" presStyleCnt="0"/>
      <dgm:spPr/>
    </dgm:pt>
    <dgm:pt modelId="{58B4A35A-2E8F-4253-918E-991396ABB7D6}" type="pres">
      <dgm:prSet presAssocID="{75BABAC5-4E64-4DD2-A9B6-8827EED93790}" presName="node" presStyleLbl="node1" presStyleIdx="12" presStyleCnt="21">
        <dgm:presLayoutVars>
          <dgm:bulletEnabled val="1"/>
        </dgm:presLayoutVars>
      </dgm:prSet>
      <dgm:spPr/>
      <dgm:t>
        <a:bodyPr/>
        <a:lstStyle/>
        <a:p>
          <a:endParaRPr lang="en-US"/>
        </a:p>
      </dgm:t>
    </dgm:pt>
    <dgm:pt modelId="{73C6C5E7-4570-4F41-AD0B-F07FC595012E}" type="pres">
      <dgm:prSet presAssocID="{2E42ACC2-BDA4-4928-85E0-95692DB4CB18}" presName="sibTrans" presStyleCnt="0"/>
      <dgm:spPr/>
    </dgm:pt>
    <dgm:pt modelId="{A64C332B-F0E0-4179-A1D4-14C26CBE8095}" type="pres">
      <dgm:prSet presAssocID="{B28AFA7D-FD1F-44E5-8403-20CC6CD760D7}" presName="node" presStyleLbl="node1" presStyleIdx="13" presStyleCnt="21">
        <dgm:presLayoutVars>
          <dgm:bulletEnabled val="1"/>
        </dgm:presLayoutVars>
      </dgm:prSet>
      <dgm:spPr/>
      <dgm:t>
        <a:bodyPr/>
        <a:lstStyle/>
        <a:p>
          <a:endParaRPr lang="en-US"/>
        </a:p>
      </dgm:t>
    </dgm:pt>
    <dgm:pt modelId="{C073A992-06CC-497D-8B47-825BFCF101A3}" type="pres">
      <dgm:prSet presAssocID="{37AA8AFE-C093-4491-B51B-C97C1B2DBD9E}" presName="sibTrans" presStyleCnt="0"/>
      <dgm:spPr/>
    </dgm:pt>
    <dgm:pt modelId="{473F1824-F9BE-482C-B5B2-8FB723103ACA}" type="pres">
      <dgm:prSet presAssocID="{CFEBA319-DCE0-479B-B885-5A0D3DBC1BFB}" presName="node" presStyleLbl="node1" presStyleIdx="14" presStyleCnt="21">
        <dgm:presLayoutVars>
          <dgm:bulletEnabled val="1"/>
        </dgm:presLayoutVars>
      </dgm:prSet>
      <dgm:spPr/>
      <dgm:t>
        <a:bodyPr/>
        <a:lstStyle/>
        <a:p>
          <a:endParaRPr lang="en-US"/>
        </a:p>
      </dgm:t>
    </dgm:pt>
    <dgm:pt modelId="{08BFCC7C-249C-4343-B168-3A63FCBB35EE}" type="pres">
      <dgm:prSet presAssocID="{2BAC624F-4CD8-4CBA-A889-23F8B8457284}" presName="sibTrans" presStyleCnt="0"/>
      <dgm:spPr/>
    </dgm:pt>
    <dgm:pt modelId="{6E547816-60D9-427C-B116-3FD81BBE0ACF}" type="pres">
      <dgm:prSet presAssocID="{E44DEA13-A50C-400C-AF92-CD2EB3C22351}" presName="node" presStyleLbl="node1" presStyleIdx="15" presStyleCnt="21">
        <dgm:presLayoutVars>
          <dgm:bulletEnabled val="1"/>
        </dgm:presLayoutVars>
      </dgm:prSet>
      <dgm:spPr/>
      <dgm:t>
        <a:bodyPr/>
        <a:lstStyle/>
        <a:p>
          <a:endParaRPr lang="en-US"/>
        </a:p>
      </dgm:t>
    </dgm:pt>
    <dgm:pt modelId="{595FA227-EF42-42DD-86E7-2CF96CEA9E41}" type="pres">
      <dgm:prSet presAssocID="{009A3C23-8335-443A-A4CA-A6A2327CA4F1}" presName="sibTrans" presStyleCnt="0"/>
      <dgm:spPr/>
    </dgm:pt>
    <dgm:pt modelId="{78373FCE-D9F0-46FE-BCDD-24EC7CA07261}" type="pres">
      <dgm:prSet presAssocID="{7CCFDDE2-C1AB-4A8A-95F7-EFB30234DBD9}" presName="node" presStyleLbl="node1" presStyleIdx="16" presStyleCnt="21">
        <dgm:presLayoutVars>
          <dgm:bulletEnabled val="1"/>
        </dgm:presLayoutVars>
      </dgm:prSet>
      <dgm:spPr/>
      <dgm:t>
        <a:bodyPr/>
        <a:lstStyle/>
        <a:p>
          <a:endParaRPr lang="en-US"/>
        </a:p>
      </dgm:t>
    </dgm:pt>
    <dgm:pt modelId="{21D55AF2-7FDC-4F77-B19D-3581C7D8BFB3}" type="pres">
      <dgm:prSet presAssocID="{DF358802-D1EE-4EC6-A6E6-71378EEB5523}" presName="sibTrans" presStyleCnt="0"/>
      <dgm:spPr/>
    </dgm:pt>
    <dgm:pt modelId="{048392AC-C137-4150-889F-55FFFA5525B8}" type="pres">
      <dgm:prSet presAssocID="{9808BF4E-B360-430D-97E8-9C32EF12033C}" presName="node" presStyleLbl="node1" presStyleIdx="17" presStyleCnt="21">
        <dgm:presLayoutVars>
          <dgm:bulletEnabled val="1"/>
        </dgm:presLayoutVars>
      </dgm:prSet>
      <dgm:spPr/>
      <dgm:t>
        <a:bodyPr/>
        <a:lstStyle/>
        <a:p>
          <a:endParaRPr lang="en-US"/>
        </a:p>
      </dgm:t>
    </dgm:pt>
    <dgm:pt modelId="{ADEE24FF-FA31-4C6B-B609-9C00E313A728}" type="pres">
      <dgm:prSet presAssocID="{C5C1AFDB-38F4-4C30-9B3A-D727F882FC38}" presName="sibTrans" presStyleCnt="0"/>
      <dgm:spPr/>
    </dgm:pt>
    <dgm:pt modelId="{1963A46E-50FE-41BE-98A4-316B9A2277BC}" type="pres">
      <dgm:prSet presAssocID="{6A7EA95D-C4DC-4AF6-9456-F0780C3F7D7E}" presName="node" presStyleLbl="node1" presStyleIdx="18" presStyleCnt="21">
        <dgm:presLayoutVars>
          <dgm:bulletEnabled val="1"/>
        </dgm:presLayoutVars>
      </dgm:prSet>
      <dgm:spPr/>
      <dgm:t>
        <a:bodyPr/>
        <a:lstStyle/>
        <a:p>
          <a:endParaRPr lang="en-US"/>
        </a:p>
      </dgm:t>
    </dgm:pt>
    <dgm:pt modelId="{ED523A64-21E7-4CAE-9DFF-7C6DD433E279}" type="pres">
      <dgm:prSet presAssocID="{E2BC8AAD-DEB0-420D-8227-0F243BA28627}" presName="sibTrans" presStyleCnt="0"/>
      <dgm:spPr/>
    </dgm:pt>
    <dgm:pt modelId="{6E00DC37-2D20-447A-B35E-B79665EEC01B}" type="pres">
      <dgm:prSet presAssocID="{70EC857E-A911-448E-9DDB-D35CE8F4D2C3}" presName="node" presStyleLbl="node1" presStyleIdx="19" presStyleCnt="21">
        <dgm:presLayoutVars>
          <dgm:bulletEnabled val="1"/>
        </dgm:presLayoutVars>
      </dgm:prSet>
      <dgm:spPr/>
      <dgm:t>
        <a:bodyPr/>
        <a:lstStyle/>
        <a:p>
          <a:endParaRPr lang="en-US"/>
        </a:p>
      </dgm:t>
    </dgm:pt>
    <dgm:pt modelId="{B7802C3A-EB97-43E9-BE3D-F887D0D2BEEA}" type="pres">
      <dgm:prSet presAssocID="{71C1237B-041D-4D97-BCB6-1FC78D1BBDB7}" presName="sibTrans" presStyleCnt="0"/>
      <dgm:spPr/>
    </dgm:pt>
    <dgm:pt modelId="{CE06EF7E-4DC8-4CC5-833B-60CBA2B8C7FD}" type="pres">
      <dgm:prSet presAssocID="{D6188ACA-1618-4371-A44F-2D26E2387559}" presName="node" presStyleLbl="node1" presStyleIdx="20" presStyleCnt="21">
        <dgm:presLayoutVars>
          <dgm:bulletEnabled val="1"/>
        </dgm:presLayoutVars>
      </dgm:prSet>
      <dgm:spPr/>
      <dgm:t>
        <a:bodyPr/>
        <a:lstStyle/>
        <a:p>
          <a:endParaRPr lang="en-US"/>
        </a:p>
      </dgm:t>
    </dgm:pt>
  </dgm:ptLst>
  <dgm:cxnLst>
    <dgm:cxn modelId="{BD398529-6D59-42DF-8F9D-2D8CA6C293F6}" srcId="{035E57BE-A513-43DB-AB27-BF560054F837}" destId="{CFEBA319-DCE0-479B-B885-5A0D3DBC1BFB}" srcOrd="14" destOrd="0" parTransId="{E6D8BE25-FB58-489F-B434-C39E636ED4C3}" sibTransId="{2BAC624F-4CD8-4CBA-A889-23F8B8457284}"/>
    <dgm:cxn modelId="{4F7FEFD6-6C69-46FD-980B-83CA13D04F10}" type="presOf" srcId="{E44DEA13-A50C-400C-AF92-CD2EB3C22351}" destId="{6E547816-60D9-427C-B116-3FD81BBE0ACF}" srcOrd="0" destOrd="0" presId="urn:microsoft.com/office/officeart/2005/8/layout/default"/>
    <dgm:cxn modelId="{4E0136F5-A15F-422C-BA6C-6DB937CC307E}" type="presOf" srcId="{7804FE28-349F-4241-ACDA-35793C284475}" destId="{6D91DABD-82CA-4466-92F3-C9351FAAF063}" srcOrd="0" destOrd="0" presId="urn:microsoft.com/office/officeart/2005/8/layout/default"/>
    <dgm:cxn modelId="{11366654-81A4-4263-8DF2-9F67C1FA6034}" type="presOf" srcId="{CFEBA319-DCE0-479B-B885-5A0D3DBC1BFB}" destId="{473F1824-F9BE-482C-B5B2-8FB723103ACA}" srcOrd="0" destOrd="0" presId="urn:microsoft.com/office/officeart/2005/8/layout/default"/>
    <dgm:cxn modelId="{627E92EE-F4E7-4A3B-BB66-F4953BDE6DF6}" type="presOf" srcId="{432E2B32-69C3-42F7-B16F-9EA3D2B6E14E}" destId="{9677F0F2-3EF1-4F99-9ABB-2C00EF67FC82}" srcOrd="0" destOrd="0" presId="urn:microsoft.com/office/officeart/2005/8/layout/default"/>
    <dgm:cxn modelId="{93287A8B-0D1C-406C-A801-A7C4CD972A88}" type="presOf" srcId="{5E717AAC-17BE-4606-8177-8354395335E8}" destId="{2B116767-6F4E-4A63-BD98-35289EE31A23}" srcOrd="0" destOrd="0" presId="urn:microsoft.com/office/officeart/2005/8/layout/default"/>
    <dgm:cxn modelId="{FDEE5004-668D-402F-A797-1D7A240D5965}" srcId="{035E57BE-A513-43DB-AB27-BF560054F837}" destId="{75BABAC5-4E64-4DD2-A9B6-8827EED93790}" srcOrd="12" destOrd="0" parTransId="{5786AC4B-C41B-4C4C-80C6-1791145FD980}" sibTransId="{2E42ACC2-BDA4-4928-85E0-95692DB4CB18}"/>
    <dgm:cxn modelId="{300E9BBE-AD3A-416A-8772-028ACA1167DA}" type="presOf" srcId="{9808BF4E-B360-430D-97E8-9C32EF12033C}" destId="{048392AC-C137-4150-889F-55FFFA5525B8}" srcOrd="0" destOrd="0" presId="urn:microsoft.com/office/officeart/2005/8/layout/default"/>
    <dgm:cxn modelId="{BC1B5F9C-BD96-48BB-8300-81B10764D6FA}" srcId="{035E57BE-A513-43DB-AB27-BF560054F837}" destId="{E0623095-789B-4BA1-8827-DEEAE9C7E3C1}" srcOrd="6" destOrd="0" parTransId="{2AA9E7F4-E8A8-4892-8F65-36CEB97C7EE1}" sibTransId="{4002830D-F79D-49D7-96DC-4FCB7428062D}"/>
    <dgm:cxn modelId="{C0025BA6-DC68-467E-B652-626A2382C61F}" srcId="{035E57BE-A513-43DB-AB27-BF560054F837}" destId="{D6188ACA-1618-4371-A44F-2D26E2387559}" srcOrd="20" destOrd="0" parTransId="{C08A8684-6AD9-4EC7-9DA6-9A6F68F12044}" sibTransId="{61BC22C5-973C-46FE-A539-B2285226E5C3}"/>
    <dgm:cxn modelId="{97F14275-57F8-401E-9715-5116738D50B3}" type="presOf" srcId="{E0623095-789B-4BA1-8827-DEEAE9C7E3C1}" destId="{7E0EE1C0-83B8-448A-89FC-1EA0DA787915}" srcOrd="0" destOrd="0" presId="urn:microsoft.com/office/officeart/2005/8/layout/default"/>
    <dgm:cxn modelId="{16A99110-2771-4DBD-BCB9-A40B9B45EAC3}" srcId="{035E57BE-A513-43DB-AB27-BF560054F837}" destId="{9808BF4E-B360-430D-97E8-9C32EF12033C}" srcOrd="17" destOrd="0" parTransId="{2ABF7FE1-83FE-4069-8A93-0AAFEB683D21}" sibTransId="{C5C1AFDB-38F4-4C30-9B3A-D727F882FC38}"/>
    <dgm:cxn modelId="{60CC704C-CC70-4BC5-90C3-A6326FF79948}" srcId="{035E57BE-A513-43DB-AB27-BF560054F837}" destId="{5E717AAC-17BE-4606-8177-8354395335E8}" srcOrd="5" destOrd="0" parTransId="{116B5CF0-1170-445D-847F-4273D2522F5B}" sibTransId="{95B375EA-6259-4795-9BBD-2266E9ECD4B4}"/>
    <dgm:cxn modelId="{4C4E5126-F716-4C2E-89F6-BF378E925686}" srcId="{035E57BE-A513-43DB-AB27-BF560054F837}" destId="{1207CECC-ED90-4A32-A0AF-1B462CA5CE3F}" srcOrd="8" destOrd="0" parTransId="{CA5B1932-ABCE-455C-A67D-DBEC9B9AB983}" sibTransId="{C13A9504-B88B-4BF3-BD0C-5C6D51864DB7}"/>
    <dgm:cxn modelId="{F3C6FF73-F587-4719-A348-A2612BB7BE40}" srcId="{035E57BE-A513-43DB-AB27-BF560054F837}" destId="{B28AFA7D-FD1F-44E5-8403-20CC6CD760D7}" srcOrd="13" destOrd="0" parTransId="{BF02FF36-E280-4EFF-8D94-D8C9FD203C2D}" sibTransId="{37AA8AFE-C093-4491-B51B-C97C1B2DBD9E}"/>
    <dgm:cxn modelId="{FD10C300-744A-450C-8AFB-82CE62E2FC50}" type="presOf" srcId="{75BABAC5-4E64-4DD2-A9B6-8827EED93790}" destId="{58B4A35A-2E8F-4253-918E-991396ABB7D6}" srcOrd="0" destOrd="0" presId="urn:microsoft.com/office/officeart/2005/8/layout/default"/>
    <dgm:cxn modelId="{B19FABEF-9C6A-4744-AEEF-CF42D5D227D5}" srcId="{035E57BE-A513-43DB-AB27-BF560054F837}" destId="{432E2B32-69C3-42F7-B16F-9EA3D2B6E14E}" srcOrd="11" destOrd="0" parTransId="{436BFCBC-991F-46DB-9720-579589377757}" sibTransId="{9FC3A524-E877-4B8D-9D3B-D84B320B9801}"/>
    <dgm:cxn modelId="{9721D4DF-D2F9-47E5-A287-28A8E6B5E1CB}" type="presOf" srcId="{D6188ACA-1618-4371-A44F-2D26E2387559}" destId="{CE06EF7E-4DC8-4CC5-833B-60CBA2B8C7FD}" srcOrd="0" destOrd="0" presId="urn:microsoft.com/office/officeart/2005/8/layout/default"/>
    <dgm:cxn modelId="{B804D36C-8DF7-4A10-956D-8705E2A81DC5}" type="presOf" srcId="{C6BF742D-70DB-4BF7-86DE-BCBDC57B9AE0}" destId="{60D39621-5030-4214-B27A-5F9315D3FD1F}" srcOrd="0" destOrd="0" presId="urn:microsoft.com/office/officeart/2005/8/layout/default"/>
    <dgm:cxn modelId="{A1005A67-139C-4C1F-AD5C-E88D12462044}" type="presOf" srcId="{43040462-A83F-4D28-9BF9-0988E42D151F}" destId="{0DC6493B-88BD-41ED-BF07-985B9F0487FC}" srcOrd="0" destOrd="0" presId="urn:microsoft.com/office/officeart/2005/8/layout/default"/>
    <dgm:cxn modelId="{81B2974C-131E-47F4-8B51-FC70B830B18A}" srcId="{035E57BE-A513-43DB-AB27-BF560054F837}" destId="{43040462-A83F-4D28-9BF9-0988E42D151F}" srcOrd="0" destOrd="0" parTransId="{EAC74918-97AD-4924-BF90-978AE9B3EEA5}" sibTransId="{811F8C1D-1F56-483D-B64B-C2B1586A4EE3}"/>
    <dgm:cxn modelId="{7FF4FE07-AFF3-45BF-9161-95A398187321}" type="presOf" srcId="{9C9768B1-E51D-47F6-94A9-9927D5E3D158}" destId="{9846B4B1-6026-419A-B0A7-073D1690E2A7}" srcOrd="0" destOrd="0" presId="urn:microsoft.com/office/officeart/2005/8/layout/default"/>
    <dgm:cxn modelId="{249F655C-20D7-424D-BB2F-3009FB9E9817}" type="presOf" srcId="{58134690-21A0-4D39-94BF-58B9CCB04BD2}" destId="{742C70A1-1C0B-49A0-A025-7EBC27FD401F}" srcOrd="0" destOrd="0" presId="urn:microsoft.com/office/officeart/2005/8/layout/default"/>
    <dgm:cxn modelId="{FC0EAA99-D6BD-4645-B4D7-C733AD371F23}" srcId="{035E57BE-A513-43DB-AB27-BF560054F837}" destId="{7CCFDDE2-C1AB-4A8A-95F7-EFB30234DBD9}" srcOrd="16" destOrd="0" parTransId="{0FF5C1BE-F801-4E38-BF14-47FDBBA62E42}" sibTransId="{DF358802-D1EE-4EC6-A6E6-71378EEB5523}"/>
    <dgm:cxn modelId="{498359D4-8B57-4718-ADA2-B6E7D6674E47}" srcId="{035E57BE-A513-43DB-AB27-BF560054F837}" destId="{7804FE28-349F-4241-ACDA-35793C284475}" srcOrd="7" destOrd="0" parTransId="{6628FE68-DD4E-4342-A7D3-C8E36545745B}" sibTransId="{F35C50BE-3722-445F-A537-C76E568C96E2}"/>
    <dgm:cxn modelId="{14751D7A-3E3B-4F9F-BBC3-8701423FEA10}" type="presOf" srcId="{A6787DB1-EEAF-4302-A773-D5AC6A28E78E}" destId="{738EC762-E8FE-427B-864E-D1C52CB07CE9}" srcOrd="0" destOrd="0" presId="urn:microsoft.com/office/officeart/2005/8/layout/default"/>
    <dgm:cxn modelId="{5FEB0F31-FB73-455A-A58D-ABA020A9FB26}" type="presOf" srcId="{A5FE65D4-5E59-4ABD-A5D7-7CB173AC8421}" destId="{BB9CF1BE-9DA6-4CF4-9D2D-E251EAB296F1}" srcOrd="0" destOrd="0" presId="urn:microsoft.com/office/officeart/2005/8/layout/default"/>
    <dgm:cxn modelId="{C27C0FB5-85DB-48AB-A2B6-F75C9FA9ADF0}" srcId="{035E57BE-A513-43DB-AB27-BF560054F837}" destId="{9C9768B1-E51D-47F6-94A9-9927D5E3D158}" srcOrd="1" destOrd="0" parTransId="{B908B14F-76D1-42AC-8FB0-4112E3F60990}" sibTransId="{67E68AA3-6B1A-44B5-861E-973F1A318255}"/>
    <dgm:cxn modelId="{D927B091-E41A-4B0D-93FC-6EB503CCA433}" type="presOf" srcId="{B675DB01-785A-451F-8DC5-903D225E1A90}" destId="{B0FEE5A3-32B1-4A3F-B269-A32921B6DB49}" srcOrd="0" destOrd="0" presId="urn:microsoft.com/office/officeart/2005/8/layout/default"/>
    <dgm:cxn modelId="{ED9B2D16-04E4-4E0D-884A-C5E596A3C487}" type="presOf" srcId="{035E57BE-A513-43DB-AB27-BF560054F837}" destId="{C37B7FCD-4C1E-4A19-9749-4DD5616B0CB8}" srcOrd="0" destOrd="0" presId="urn:microsoft.com/office/officeart/2005/8/layout/default"/>
    <dgm:cxn modelId="{7028AA9E-DE9D-41D2-B76F-D111C0970437}" srcId="{035E57BE-A513-43DB-AB27-BF560054F837}" destId="{70EC857E-A911-448E-9DDB-D35CE8F4D2C3}" srcOrd="19" destOrd="0" parTransId="{2DD5F352-0D91-4C3C-831F-4CB44FF15D48}" sibTransId="{71C1237B-041D-4D97-BCB6-1FC78D1BBDB7}"/>
    <dgm:cxn modelId="{63B5DA9C-E636-4400-AB95-6061426528C7}" srcId="{035E57BE-A513-43DB-AB27-BF560054F837}" destId="{E44DEA13-A50C-400C-AF92-CD2EB3C22351}" srcOrd="15" destOrd="0" parTransId="{BE578D9F-5519-4A45-A740-BAD0B799EF34}" sibTransId="{009A3C23-8335-443A-A4CA-A6A2327CA4F1}"/>
    <dgm:cxn modelId="{F26102F3-E117-4B91-A2DF-771C6895DA91}" type="presOf" srcId="{7CCFDDE2-C1AB-4A8A-95F7-EFB30234DBD9}" destId="{78373FCE-D9F0-46FE-BCDD-24EC7CA07261}" srcOrd="0" destOrd="0" presId="urn:microsoft.com/office/officeart/2005/8/layout/default"/>
    <dgm:cxn modelId="{6F6A2D61-16B9-4EC5-8722-D51579AE7CA3}" srcId="{035E57BE-A513-43DB-AB27-BF560054F837}" destId="{C6BF742D-70DB-4BF7-86DE-BCBDC57B9AE0}" srcOrd="4" destOrd="0" parTransId="{585E0E84-D720-4B34-84B6-524AFF4D636F}" sibTransId="{56F655F7-AF7D-4E93-A79C-5510F0B74CBB}"/>
    <dgm:cxn modelId="{E88A92D3-9056-4EF1-91DA-28320F0410B5}" srcId="{035E57BE-A513-43DB-AB27-BF560054F837}" destId="{B675DB01-785A-451F-8DC5-903D225E1A90}" srcOrd="10" destOrd="0" parTransId="{A757B858-D2D1-4A28-B8E2-FB096505564A}" sibTransId="{4FE1DA2C-980B-44C7-A55C-7AE69C23850F}"/>
    <dgm:cxn modelId="{7221CCBF-B5F8-42C9-878C-561E460EC032}" type="presOf" srcId="{1207CECC-ED90-4A32-A0AF-1B462CA5CE3F}" destId="{5933CADC-54A4-412F-88BD-675A7E3F1A71}" srcOrd="0" destOrd="0" presId="urn:microsoft.com/office/officeart/2005/8/layout/default"/>
    <dgm:cxn modelId="{BFDB0F63-3367-4BAD-9E53-E81F17207118}" srcId="{035E57BE-A513-43DB-AB27-BF560054F837}" destId="{A5FE65D4-5E59-4ABD-A5D7-7CB173AC8421}" srcOrd="3" destOrd="0" parTransId="{DC5A4081-3CC4-4360-A8DE-1AE0089F5567}" sibTransId="{C0B18B3B-0E51-4284-928A-42D80E954159}"/>
    <dgm:cxn modelId="{877FF455-9C7E-4CB2-BE8A-DE2F72895026}" srcId="{035E57BE-A513-43DB-AB27-BF560054F837}" destId="{6A7EA95D-C4DC-4AF6-9456-F0780C3F7D7E}" srcOrd="18" destOrd="0" parTransId="{810F6249-718C-4821-A71D-38E07157A999}" sibTransId="{E2BC8AAD-DEB0-420D-8227-0F243BA28627}"/>
    <dgm:cxn modelId="{77AE2770-251E-4A5E-9C98-FDAE1085479D}" type="presOf" srcId="{B28AFA7D-FD1F-44E5-8403-20CC6CD760D7}" destId="{A64C332B-F0E0-4179-A1D4-14C26CBE8095}" srcOrd="0" destOrd="0" presId="urn:microsoft.com/office/officeart/2005/8/layout/default"/>
    <dgm:cxn modelId="{C60F3CAC-C79D-44B0-AE43-DC20F7E23D54}" type="presOf" srcId="{6A7EA95D-C4DC-4AF6-9456-F0780C3F7D7E}" destId="{1963A46E-50FE-41BE-98A4-316B9A2277BC}" srcOrd="0" destOrd="0" presId="urn:microsoft.com/office/officeart/2005/8/layout/default"/>
    <dgm:cxn modelId="{8CCBDF13-8CD3-4EC5-B4F7-32CF80F8C5CF}" srcId="{035E57BE-A513-43DB-AB27-BF560054F837}" destId="{A6787DB1-EEAF-4302-A773-D5AC6A28E78E}" srcOrd="9" destOrd="0" parTransId="{386FD6A6-4D5F-4E05-ADDB-EC6FD923DD01}" sibTransId="{B3F2E52A-2D43-4796-AA49-11FEC9C7E9AF}"/>
    <dgm:cxn modelId="{80DF1AB9-3215-479A-A0D1-3C8E71E3F24D}" type="presOf" srcId="{70EC857E-A911-448E-9DDB-D35CE8F4D2C3}" destId="{6E00DC37-2D20-447A-B35E-B79665EEC01B}" srcOrd="0" destOrd="0" presId="urn:microsoft.com/office/officeart/2005/8/layout/default"/>
    <dgm:cxn modelId="{B4467ADA-A087-4B8B-A9D1-0034C68E927E}" srcId="{035E57BE-A513-43DB-AB27-BF560054F837}" destId="{58134690-21A0-4D39-94BF-58B9CCB04BD2}" srcOrd="2" destOrd="0" parTransId="{EF7697EB-84C3-4C88-A3EE-7B01DF9BBB1B}" sibTransId="{F183BAE7-BD45-47AB-B88F-35A581818A1F}"/>
    <dgm:cxn modelId="{61501459-AFED-4CE2-9656-B07CF818C0FF}" type="presParOf" srcId="{C37B7FCD-4C1E-4A19-9749-4DD5616B0CB8}" destId="{0DC6493B-88BD-41ED-BF07-985B9F0487FC}" srcOrd="0" destOrd="0" presId="urn:microsoft.com/office/officeart/2005/8/layout/default"/>
    <dgm:cxn modelId="{6AE909BF-E84F-4194-B913-F9A2B839C49E}" type="presParOf" srcId="{C37B7FCD-4C1E-4A19-9749-4DD5616B0CB8}" destId="{654EBC4A-251C-4191-990B-C94E34BBE46B}" srcOrd="1" destOrd="0" presId="urn:microsoft.com/office/officeart/2005/8/layout/default"/>
    <dgm:cxn modelId="{88DD7202-70F9-4F20-8F17-361F27B15C9F}" type="presParOf" srcId="{C37B7FCD-4C1E-4A19-9749-4DD5616B0CB8}" destId="{9846B4B1-6026-419A-B0A7-073D1690E2A7}" srcOrd="2" destOrd="0" presId="urn:microsoft.com/office/officeart/2005/8/layout/default"/>
    <dgm:cxn modelId="{E1FFC535-A6DA-4C5E-8B0B-5FD2646E23F6}" type="presParOf" srcId="{C37B7FCD-4C1E-4A19-9749-4DD5616B0CB8}" destId="{4D051EE5-D921-4300-B1AE-84549617A827}" srcOrd="3" destOrd="0" presId="urn:microsoft.com/office/officeart/2005/8/layout/default"/>
    <dgm:cxn modelId="{527E080D-6EFB-4052-AC0B-7FA3494C6179}" type="presParOf" srcId="{C37B7FCD-4C1E-4A19-9749-4DD5616B0CB8}" destId="{742C70A1-1C0B-49A0-A025-7EBC27FD401F}" srcOrd="4" destOrd="0" presId="urn:microsoft.com/office/officeart/2005/8/layout/default"/>
    <dgm:cxn modelId="{712981AC-2A13-4C28-9ABB-49BAD2E4F9EB}" type="presParOf" srcId="{C37B7FCD-4C1E-4A19-9749-4DD5616B0CB8}" destId="{3F796632-730B-44B8-8B0C-2DB8715A98F0}" srcOrd="5" destOrd="0" presId="urn:microsoft.com/office/officeart/2005/8/layout/default"/>
    <dgm:cxn modelId="{52FF6A02-D055-4769-A535-DD048197D2F3}" type="presParOf" srcId="{C37B7FCD-4C1E-4A19-9749-4DD5616B0CB8}" destId="{BB9CF1BE-9DA6-4CF4-9D2D-E251EAB296F1}" srcOrd="6" destOrd="0" presId="urn:microsoft.com/office/officeart/2005/8/layout/default"/>
    <dgm:cxn modelId="{9EB99A0C-D248-407B-A6BD-FC7739B5CC0C}" type="presParOf" srcId="{C37B7FCD-4C1E-4A19-9749-4DD5616B0CB8}" destId="{4DD18EC4-81E0-447B-8944-1961F646EE43}" srcOrd="7" destOrd="0" presId="urn:microsoft.com/office/officeart/2005/8/layout/default"/>
    <dgm:cxn modelId="{3C002617-2A0A-4FB1-95C6-D0A22F217784}" type="presParOf" srcId="{C37B7FCD-4C1E-4A19-9749-4DD5616B0CB8}" destId="{60D39621-5030-4214-B27A-5F9315D3FD1F}" srcOrd="8" destOrd="0" presId="urn:microsoft.com/office/officeart/2005/8/layout/default"/>
    <dgm:cxn modelId="{6E5E12CB-613C-4007-83BB-C1C97D126800}" type="presParOf" srcId="{C37B7FCD-4C1E-4A19-9749-4DD5616B0CB8}" destId="{1FF0732A-E84B-4670-8CE0-5CBAA67BAB97}" srcOrd="9" destOrd="0" presId="urn:microsoft.com/office/officeart/2005/8/layout/default"/>
    <dgm:cxn modelId="{F808827F-EBD8-4631-8D88-168860611C2C}" type="presParOf" srcId="{C37B7FCD-4C1E-4A19-9749-4DD5616B0CB8}" destId="{2B116767-6F4E-4A63-BD98-35289EE31A23}" srcOrd="10" destOrd="0" presId="urn:microsoft.com/office/officeart/2005/8/layout/default"/>
    <dgm:cxn modelId="{3AFB5BD9-DBB2-45B5-91C3-DB4CE4B22B43}" type="presParOf" srcId="{C37B7FCD-4C1E-4A19-9749-4DD5616B0CB8}" destId="{8CF88438-A097-4E0E-B726-0576A2A4B46E}" srcOrd="11" destOrd="0" presId="urn:microsoft.com/office/officeart/2005/8/layout/default"/>
    <dgm:cxn modelId="{E006BA4B-7DC3-436E-B134-6F992EE620A1}" type="presParOf" srcId="{C37B7FCD-4C1E-4A19-9749-4DD5616B0CB8}" destId="{7E0EE1C0-83B8-448A-89FC-1EA0DA787915}" srcOrd="12" destOrd="0" presId="urn:microsoft.com/office/officeart/2005/8/layout/default"/>
    <dgm:cxn modelId="{88D863B2-2508-449F-98AB-ADCADD7D7581}" type="presParOf" srcId="{C37B7FCD-4C1E-4A19-9749-4DD5616B0CB8}" destId="{99E338D2-4B3A-435C-A279-D42E8A77EF7C}" srcOrd="13" destOrd="0" presId="urn:microsoft.com/office/officeart/2005/8/layout/default"/>
    <dgm:cxn modelId="{5A7C80BC-2D54-4B12-8702-A49F79EA6430}" type="presParOf" srcId="{C37B7FCD-4C1E-4A19-9749-4DD5616B0CB8}" destId="{6D91DABD-82CA-4466-92F3-C9351FAAF063}" srcOrd="14" destOrd="0" presId="urn:microsoft.com/office/officeart/2005/8/layout/default"/>
    <dgm:cxn modelId="{219F8850-9DEA-439C-8189-CA395070B766}" type="presParOf" srcId="{C37B7FCD-4C1E-4A19-9749-4DD5616B0CB8}" destId="{9B43F8B4-340F-4397-8948-3366717A2AC6}" srcOrd="15" destOrd="0" presId="urn:microsoft.com/office/officeart/2005/8/layout/default"/>
    <dgm:cxn modelId="{AC2B2F48-F7AB-4BAE-B7D3-04EB3CA2B965}" type="presParOf" srcId="{C37B7FCD-4C1E-4A19-9749-4DD5616B0CB8}" destId="{5933CADC-54A4-412F-88BD-675A7E3F1A71}" srcOrd="16" destOrd="0" presId="urn:microsoft.com/office/officeart/2005/8/layout/default"/>
    <dgm:cxn modelId="{4BC71832-4793-48B3-90C7-0F921E75B1C5}" type="presParOf" srcId="{C37B7FCD-4C1E-4A19-9749-4DD5616B0CB8}" destId="{B0E8B3CA-BF43-411C-ACEB-C1EDF3456BA6}" srcOrd="17" destOrd="0" presId="urn:microsoft.com/office/officeart/2005/8/layout/default"/>
    <dgm:cxn modelId="{06AD617E-2BB0-4F66-AD97-A174EF09E6B5}" type="presParOf" srcId="{C37B7FCD-4C1E-4A19-9749-4DD5616B0CB8}" destId="{738EC762-E8FE-427B-864E-D1C52CB07CE9}" srcOrd="18" destOrd="0" presId="urn:microsoft.com/office/officeart/2005/8/layout/default"/>
    <dgm:cxn modelId="{D436E223-CA6E-430C-8FF8-AFA6738A783D}" type="presParOf" srcId="{C37B7FCD-4C1E-4A19-9749-4DD5616B0CB8}" destId="{5349260D-C893-4BE1-8342-69D343E234D5}" srcOrd="19" destOrd="0" presId="urn:microsoft.com/office/officeart/2005/8/layout/default"/>
    <dgm:cxn modelId="{2DD6CFF5-BFA4-4072-89A1-2821093091AD}" type="presParOf" srcId="{C37B7FCD-4C1E-4A19-9749-4DD5616B0CB8}" destId="{B0FEE5A3-32B1-4A3F-B269-A32921B6DB49}" srcOrd="20" destOrd="0" presId="urn:microsoft.com/office/officeart/2005/8/layout/default"/>
    <dgm:cxn modelId="{57204A9F-FAC4-4997-8572-A6C8147506A8}" type="presParOf" srcId="{C37B7FCD-4C1E-4A19-9749-4DD5616B0CB8}" destId="{1D1C4612-5C61-4132-B2AA-11F320CE3EF5}" srcOrd="21" destOrd="0" presId="urn:microsoft.com/office/officeart/2005/8/layout/default"/>
    <dgm:cxn modelId="{CE6FF9A0-ADAA-4711-AC68-1B1E1C0C304F}" type="presParOf" srcId="{C37B7FCD-4C1E-4A19-9749-4DD5616B0CB8}" destId="{9677F0F2-3EF1-4F99-9ABB-2C00EF67FC82}" srcOrd="22" destOrd="0" presId="urn:microsoft.com/office/officeart/2005/8/layout/default"/>
    <dgm:cxn modelId="{1D714117-AB31-491B-A4FB-02726D4FD91C}" type="presParOf" srcId="{C37B7FCD-4C1E-4A19-9749-4DD5616B0CB8}" destId="{EE61C6EF-0562-4D87-A5B8-62F61241D6CB}" srcOrd="23" destOrd="0" presId="urn:microsoft.com/office/officeart/2005/8/layout/default"/>
    <dgm:cxn modelId="{C00E01D1-3284-4A24-A381-1F57826B8805}" type="presParOf" srcId="{C37B7FCD-4C1E-4A19-9749-4DD5616B0CB8}" destId="{58B4A35A-2E8F-4253-918E-991396ABB7D6}" srcOrd="24" destOrd="0" presId="urn:microsoft.com/office/officeart/2005/8/layout/default"/>
    <dgm:cxn modelId="{7377EBA9-30C0-480D-AEA0-A9730F57ABC8}" type="presParOf" srcId="{C37B7FCD-4C1E-4A19-9749-4DD5616B0CB8}" destId="{73C6C5E7-4570-4F41-AD0B-F07FC595012E}" srcOrd="25" destOrd="0" presId="urn:microsoft.com/office/officeart/2005/8/layout/default"/>
    <dgm:cxn modelId="{3A44C327-0F38-4081-B2E6-28411C14E4C8}" type="presParOf" srcId="{C37B7FCD-4C1E-4A19-9749-4DD5616B0CB8}" destId="{A64C332B-F0E0-4179-A1D4-14C26CBE8095}" srcOrd="26" destOrd="0" presId="urn:microsoft.com/office/officeart/2005/8/layout/default"/>
    <dgm:cxn modelId="{9CCFE350-1312-4F8D-A13D-2B45F6B8E9BA}" type="presParOf" srcId="{C37B7FCD-4C1E-4A19-9749-4DD5616B0CB8}" destId="{C073A992-06CC-497D-8B47-825BFCF101A3}" srcOrd="27" destOrd="0" presId="urn:microsoft.com/office/officeart/2005/8/layout/default"/>
    <dgm:cxn modelId="{1E3446F1-8CCC-415F-A242-75EF00D2B988}" type="presParOf" srcId="{C37B7FCD-4C1E-4A19-9749-4DD5616B0CB8}" destId="{473F1824-F9BE-482C-B5B2-8FB723103ACA}" srcOrd="28" destOrd="0" presId="urn:microsoft.com/office/officeart/2005/8/layout/default"/>
    <dgm:cxn modelId="{B864CD32-B269-4F03-85BF-7F8A8675B6C1}" type="presParOf" srcId="{C37B7FCD-4C1E-4A19-9749-4DD5616B0CB8}" destId="{08BFCC7C-249C-4343-B168-3A63FCBB35EE}" srcOrd="29" destOrd="0" presId="urn:microsoft.com/office/officeart/2005/8/layout/default"/>
    <dgm:cxn modelId="{201ED5A3-D5CE-49ED-9D22-8F0D3C607510}" type="presParOf" srcId="{C37B7FCD-4C1E-4A19-9749-4DD5616B0CB8}" destId="{6E547816-60D9-427C-B116-3FD81BBE0ACF}" srcOrd="30" destOrd="0" presId="urn:microsoft.com/office/officeart/2005/8/layout/default"/>
    <dgm:cxn modelId="{1AA563B3-F49C-4242-ADDD-9F7B90DAA19D}" type="presParOf" srcId="{C37B7FCD-4C1E-4A19-9749-4DD5616B0CB8}" destId="{595FA227-EF42-42DD-86E7-2CF96CEA9E41}" srcOrd="31" destOrd="0" presId="urn:microsoft.com/office/officeart/2005/8/layout/default"/>
    <dgm:cxn modelId="{0E88C049-FC56-4E81-9BA2-41C73B2B8628}" type="presParOf" srcId="{C37B7FCD-4C1E-4A19-9749-4DD5616B0CB8}" destId="{78373FCE-D9F0-46FE-BCDD-24EC7CA07261}" srcOrd="32" destOrd="0" presId="urn:microsoft.com/office/officeart/2005/8/layout/default"/>
    <dgm:cxn modelId="{6671BBC3-4E19-4B27-83AA-6EBD775BA8D3}" type="presParOf" srcId="{C37B7FCD-4C1E-4A19-9749-4DD5616B0CB8}" destId="{21D55AF2-7FDC-4F77-B19D-3581C7D8BFB3}" srcOrd="33" destOrd="0" presId="urn:microsoft.com/office/officeart/2005/8/layout/default"/>
    <dgm:cxn modelId="{25BEF100-187B-4F5F-8943-A774D868719A}" type="presParOf" srcId="{C37B7FCD-4C1E-4A19-9749-4DD5616B0CB8}" destId="{048392AC-C137-4150-889F-55FFFA5525B8}" srcOrd="34" destOrd="0" presId="urn:microsoft.com/office/officeart/2005/8/layout/default"/>
    <dgm:cxn modelId="{D4928375-8752-49E4-B71B-35A27A16268D}" type="presParOf" srcId="{C37B7FCD-4C1E-4A19-9749-4DD5616B0CB8}" destId="{ADEE24FF-FA31-4C6B-B609-9C00E313A728}" srcOrd="35" destOrd="0" presId="urn:microsoft.com/office/officeart/2005/8/layout/default"/>
    <dgm:cxn modelId="{9B6140B4-7EE5-47C3-8664-98F1E16801F3}" type="presParOf" srcId="{C37B7FCD-4C1E-4A19-9749-4DD5616B0CB8}" destId="{1963A46E-50FE-41BE-98A4-316B9A2277BC}" srcOrd="36" destOrd="0" presId="urn:microsoft.com/office/officeart/2005/8/layout/default"/>
    <dgm:cxn modelId="{1965DB08-F892-4029-8483-983DA44A8A83}" type="presParOf" srcId="{C37B7FCD-4C1E-4A19-9749-4DD5616B0CB8}" destId="{ED523A64-21E7-4CAE-9DFF-7C6DD433E279}" srcOrd="37" destOrd="0" presId="urn:microsoft.com/office/officeart/2005/8/layout/default"/>
    <dgm:cxn modelId="{8341EC84-7ECB-491D-8028-CA4C106C3818}" type="presParOf" srcId="{C37B7FCD-4C1E-4A19-9749-4DD5616B0CB8}" destId="{6E00DC37-2D20-447A-B35E-B79665EEC01B}" srcOrd="38" destOrd="0" presId="urn:microsoft.com/office/officeart/2005/8/layout/default"/>
    <dgm:cxn modelId="{CC8C9EE1-CC54-4E41-BA7F-51725AB00624}" type="presParOf" srcId="{C37B7FCD-4C1E-4A19-9749-4DD5616B0CB8}" destId="{B7802C3A-EB97-43E9-BE3D-F887D0D2BEEA}" srcOrd="39" destOrd="0" presId="urn:microsoft.com/office/officeart/2005/8/layout/default"/>
    <dgm:cxn modelId="{FC369798-FE49-4E74-84A2-F4249BE8F7C5}" type="presParOf" srcId="{C37B7FCD-4C1E-4A19-9749-4DD5616B0CB8}" destId="{CE06EF7E-4DC8-4CC5-833B-60CBA2B8C7FD}" srcOrd="40"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5E57BE-A513-43DB-AB27-BF560054F837}" type="doc">
      <dgm:prSet loTypeId="urn:microsoft.com/office/officeart/2005/8/layout/default" loCatId="list" qsTypeId="urn:microsoft.com/office/officeart/2005/8/quickstyle/3d6" qsCatId="3D" csTypeId="urn:microsoft.com/office/officeart/2005/8/colors/accent1_2" csCatId="accent1" phldr="1"/>
      <dgm:spPr/>
      <dgm:t>
        <a:bodyPr/>
        <a:lstStyle/>
        <a:p>
          <a:endParaRPr lang="en-GB"/>
        </a:p>
      </dgm:t>
    </dgm:pt>
    <dgm:pt modelId="{D6188ACA-1618-4371-A44F-2D26E2387559}">
      <dgm:prSet phldrT="[Text]"/>
      <dgm:spPr>
        <a:solidFill>
          <a:srgbClr val="CC0099"/>
        </a:solidFill>
      </dgm:spPr>
      <dgm:t>
        <a:bodyPr/>
        <a:lstStyle/>
        <a:p>
          <a:r>
            <a:rPr lang="en-GB" b="1" dirty="0">
              <a:solidFill>
                <a:schemeClr val="tx1"/>
              </a:solidFill>
              <a:latin typeface="Century Gothic" panose="020B0502020202020204" pitchFamily="34" charset="0"/>
            </a:rPr>
            <a:t>Poor personal hygiene</a:t>
          </a:r>
        </a:p>
      </dgm:t>
    </dgm:pt>
    <dgm:pt modelId="{C08A8684-6AD9-4EC7-9DA6-9A6F68F12044}" type="parTrans" cxnId="{C0025BA6-DC68-467E-B652-626A2382C61F}">
      <dgm:prSet/>
      <dgm:spPr/>
      <dgm:t>
        <a:bodyPr/>
        <a:lstStyle/>
        <a:p>
          <a:endParaRPr lang="en-GB" b="1">
            <a:solidFill>
              <a:schemeClr val="tx1"/>
            </a:solidFill>
            <a:latin typeface="Century Gothic" panose="020B0502020202020204" pitchFamily="34" charset="0"/>
          </a:endParaRPr>
        </a:p>
      </dgm:t>
    </dgm:pt>
    <dgm:pt modelId="{61BC22C5-973C-46FE-A539-B2285226E5C3}" type="sibTrans" cxnId="{C0025BA6-DC68-467E-B652-626A2382C61F}">
      <dgm:prSet/>
      <dgm:spPr/>
      <dgm:t>
        <a:bodyPr/>
        <a:lstStyle/>
        <a:p>
          <a:endParaRPr lang="en-GB" b="1">
            <a:solidFill>
              <a:schemeClr val="tx1"/>
            </a:solidFill>
            <a:latin typeface="Century Gothic" panose="020B0502020202020204" pitchFamily="34" charset="0"/>
          </a:endParaRPr>
        </a:p>
      </dgm:t>
    </dgm:pt>
    <dgm:pt modelId="{EC8283CB-A3FB-4B7D-8E5C-387B191C5B8D}">
      <dgm:prSet phldrT="[Text]"/>
      <dgm:spPr>
        <a:solidFill>
          <a:srgbClr val="CC0099"/>
        </a:solidFill>
      </dgm:spPr>
      <dgm:t>
        <a:bodyPr/>
        <a:lstStyle/>
        <a:p>
          <a:r>
            <a:rPr lang="en-GB" b="1" dirty="0">
              <a:solidFill>
                <a:schemeClr val="tx1"/>
              </a:solidFill>
              <a:latin typeface="Century Gothic" panose="020B0502020202020204" pitchFamily="34" charset="0"/>
            </a:rPr>
            <a:t>Emaciation</a:t>
          </a:r>
        </a:p>
      </dgm:t>
    </dgm:pt>
    <dgm:pt modelId="{96802D4A-EC64-4AB5-86FB-139FCB97EA5F}" type="parTrans" cxnId="{91503A58-848C-4F25-B10D-5D0854079DE9}">
      <dgm:prSet/>
      <dgm:spPr/>
      <dgm:t>
        <a:bodyPr/>
        <a:lstStyle/>
        <a:p>
          <a:endParaRPr lang="en-GB" b="1">
            <a:solidFill>
              <a:schemeClr val="tx1"/>
            </a:solidFill>
            <a:latin typeface="Century Gothic" panose="020B0502020202020204" pitchFamily="34" charset="0"/>
          </a:endParaRPr>
        </a:p>
      </dgm:t>
    </dgm:pt>
    <dgm:pt modelId="{7F2454E4-0EAA-46BE-9E01-4DFD8DEFBCCC}" type="sibTrans" cxnId="{91503A58-848C-4F25-B10D-5D0854079DE9}">
      <dgm:prSet/>
      <dgm:spPr/>
      <dgm:t>
        <a:bodyPr/>
        <a:lstStyle/>
        <a:p>
          <a:endParaRPr lang="en-GB" b="1">
            <a:solidFill>
              <a:schemeClr val="tx1"/>
            </a:solidFill>
            <a:latin typeface="Century Gothic" panose="020B0502020202020204" pitchFamily="34" charset="0"/>
          </a:endParaRPr>
        </a:p>
      </dgm:t>
    </dgm:pt>
    <dgm:pt modelId="{A76983A9-45EA-4EEB-9598-91D3F656739A}">
      <dgm:prSet phldrT="[Text]"/>
      <dgm:spPr>
        <a:solidFill>
          <a:srgbClr val="CC0099"/>
        </a:solidFill>
      </dgm:spPr>
      <dgm:t>
        <a:bodyPr/>
        <a:lstStyle/>
        <a:p>
          <a:r>
            <a:rPr lang="en-GB" b="1" dirty="0">
              <a:solidFill>
                <a:schemeClr val="tx1"/>
              </a:solidFill>
              <a:latin typeface="Century Gothic" panose="020B0502020202020204" pitchFamily="34" charset="0"/>
            </a:rPr>
            <a:t>Inappropriate clothing for climate</a:t>
          </a:r>
        </a:p>
      </dgm:t>
    </dgm:pt>
    <dgm:pt modelId="{31D2A29C-5D3E-42F7-AE71-15B984407F40}" type="parTrans" cxnId="{536F2E43-F8C4-4F62-8BF8-07ADC287B8B9}">
      <dgm:prSet/>
      <dgm:spPr/>
      <dgm:t>
        <a:bodyPr/>
        <a:lstStyle/>
        <a:p>
          <a:endParaRPr lang="en-GB" b="1">
            <a:solidFill>
              <a:schemeClr val="tx1"/>
            </a:solidFill>
            <a:latin typeface="Century Gothic" panose="020B0502020202020204" pitchFamily="34" charset="0"/>
          </a:endParaRPr>
        </a:p>
      </dgm:t>
    </dgm:pt>
    <dgm:pt modelId="{5BBB75C8-8897-4794-BFC3-DC3B7BEF390D}" type="sibTrans" cxnId="{536F2E43-F8C4-4F62-8BF8-07ADC287B8B9}">
      <dgm:prSet/>
      <dgm:spPr/>
      <dgm:t>
        <a:bodyPr/>
        <a:lstStyle/>
        <a:p>
          <a:endParaRPr lang="en-GB" b="1">
            <a:solidFill>
              <a:schemeClr val="tx1"/>
            </a:solidFill>
            <a:latin typeface="Century Gothic" panose="020B0502020202020204" pitchFamily="34" charset="0"/>
          </a:endParaRPr>
        </a:p>
      </dgm:t>
    </dgm:pt>
    <dgm:pt modelId="{34785FD9-0E80-4B60-98B7-587D271DA1AD}">
      <dgm:prSet phldrT="[Text]"/>
      <dgm:spPr>
        <a:solidFill>
          <a:srgbClr val="CC0099"/>
        </a:solidFill>
      </dgm:spPr>
      <dgm:t>
        <a:bodyPr/>
        <a:lstStyle/>
        <a:p>
          <a:r>
            <a:rPr lang="en-GB" b="1" dirty="0">
              <a:solidFill>
                <a:schemeClr val="tx1"/>
              </a:solidFill>
              <a:latin typeface="Century Gothic" panose="020B0502020202020204" pitchFamily="34" charset="0"/>
            </a:rPr>
            <a:t>No/limited social relationships</a:t>
          </a:r>
        </a:p>
      </dgm:t>
    </dgm:pt>
    <dgm:pt modelId="{3BD3A087-97BD-49A3-855F-08B6407639B7}" type="parTrans" cxnId="{1B61ACDB-CDBB-463F-9A27-71149CA23510}">
      <dgm:prSet/>
      <dgm:spPr/>
      <dgm:t>
        <a:bodyPr/>
        <a:lstStyle/>
        <a:p>
          <a:endParaRPr lang="en-GB" b="1">
            <a:solidFill>
              <a:schemeClr val="tx1"/>
            </a:solidFill>
            <a:latin typeface="Century Gothic" panose="020B0502020202020204" pitchFamily="34" charset="0"/>
          </a:endParaRPr>
        </a:p>
      </dgm:t>
    </dgm:pt>
    <dgm:pt modelId="{B9E1FB95-CC60-46DE-90AC-72220AACE5B7}" type="sibTrans" cxnId="{1B61ACDB-CDBB-463F-9A27-71149CA23510}">
      <dgm:prSet/>
      <dgm:spPr/>
      <dgm:t>
        <a:bodyPr/>
        <a:lstStyle/>
        <a:p>
          <a:endParaRPr lang="en-GB" b="1">
            <a:solidFill>
              <a:schemeClr val="tx1"/>
            </a:solidFill>
            <a:latin typeface="Century Gothic" panose="020B0502020202020204" pitchFamily="34" charset="0"/>
          </a:endParaRPr>
        </a:p>
      </dgm:t>
    </dgm:pt>
    <dgm:pt modelId="{2ABF285D-22E2-4FFE-AA0B-8613C3079238}">
      <dgm:prSet phldrT="[Text]"/>
      <dgm:spPr>
        <a:solidFill>
          <a:srgbClr val="CC0099"/>
        </a:solidFill>
      </dgm:spPr>
      <dgm:t>
        <a:bodyPr/>
        <a:lstStyle/>
        <a:p>
          <a:r>
            <a:rPr lang="en-GB" b="1" dirty="0">
              <a:solidFill>
                <a:schemeClr val="tx1"/>
              </a:solidFill>
              <a:latin typeface="Century Gothic" panose="020B0502020202020204" pitchFamily="34" charset="0"/>
            </a:rPr>
            <a:t>Constant tiredness</a:t>
          </a:r>
        </a:p>
      </dgm:t>
    </dgm:pt>
    <dgm:pt modelId="{174346D7-191A-4985-B2B2-24FCD58869EC}" type="parTrans" cxnId="{869CF6A7-F44E-4042-AA59-2D50D23C8BD9}">
      <dgm:prSet/>
      <dgm:spPr/>
      <dgm:t>
        <a:bodyPr/>
        <a:lstStyle/>
        <a:p>
          <a:endParaRPr lang="en-GB" b="1">
            <a:solidFill>
              <a:schemeClr val="tx1"/>
            </a:solidFill>
            <a:latin typeface="Century Gothic" panose="020B0502020202020204" pitchFamily="34" charset="0"/>
          </a:endParaRPr>
        </a:p>
      </dgm:t>
    </dgm:pt>
    <dgm:pt modelId="{DEDE9C8B-74DD-4E46-AFBB-8B879B6EE6A7}" type="sibTrans" cxnId="{869CF6A7-F44E-4042-AA59-2D50D23C8BD9}">
      <dgm:prSet/>
      <dgm:spPr/>
      <dgm:t>
        <a:bodyPr/>
        <a:lstStyle/>
        <a:p>
          <a:endParaRPr lang="en-GB" b="1">
            <a:solidFill>
              <a:schemeClr val="tx1"/>
            </a:solidFill>
            <a:latin typeface="Century Gothic" panose="020B0502020202020204" pitchFamily="34" charset="0"/>
          </a:endParaRPr>
        </a:p>
      </dgm:t>
    </dgm:pt>
    <dgm:pt modelId="{3E17C72B-79BE-4658-8846-50141127476B}">
      <dgm:prSet phldrT="[Text]"/>
      <dgm:spPr>
        <a:solidFill>
          <a:srgbClr val="CC0099"/>
        </a:solidFill>
      </dgm:spPr>
      <dgm:t>
        <a:bodyPr/>
        <a:lstStyle/>
        <a:p>
          <a:r>
            <a:rPr lang="en-GB" b="1" dirty="0">
              <a:solidFill>
                <a:schemeClr val="tx1"/>
              </a:solidFill>
              <a:latin typeface="Century Gothic" panose="020B0502020202020204" pitchFamily="34" charset="0"/>
            </a:rPr>
            <a:t>Ill-fitting/worn clothing</a:t>
          </a:r>
        </a:p>
      </dgm:t>
    </dgm:pt>
    <dgm:pt modelId="{95ABE24C-224B-4749-AD50-DFED7606AABE}" type="parTrans" cxnId="{8FCB44B1-CA22-421F-948A-6392D06F2423}">
      <dgm:prSet/>
      <dgm:spPr/>
      <dgm:t>
        <a:bodyPr/>
        <a:lstStyle/>
        <a:p>
          <a:endParaRPr lang="en-GB" b="1">
            <a:solidFill>
              <a:schemeClr val="tx1"/>
            </a:solidFill>
            <a:latin typeface="Century Gothic" panose="020B0502020202020204" pitchFamily="34" charset="0"/>
          </a:endParaRPr>
        </a:p>
      </dgm:t>
    </dgm:pt>
    <dgm:pt modelId="{64FEE2BE-8F05-4E5E-8988-9BAFFBE8705C}" type="sibTrans" cxnId="{8FCB44B1-CA22-421F-948A-6392D06F2423}">
      <dgm:prSet/>
      <dgm:spPr/>
      <dgm:t>
        <a:bodyPr/>
        <a:lstStyle/>
        <a:p>
          <a:endParaRPr lang="en-GB" b="1">
            <a:solidFill>
              <a:schemeClr val="tx1"/>
            </a:solidFill>
            <a:latin typeface="Century Gothic" panose="020B0502020202020204" pitchFamily="34" charset="0"/>
          </a:endParaRPr>
        </a:p>
      </dgm:t>
    </dgm:pt>
    <dgm:pt modelId="{FCDEA505-4849-4B95-A75B-1E7220DEE0D9}">
      <dgm:prSet phldrT="[Text]"/>
      <dgm:spPr>
        <a:solidFill>
          <a:srgbClr val="CC0099"/>
        </a:solidFill>
      </dgm:spPr>
      <dgm:t>
        <a:bodyPr/>
        <a:lstStyle/>
        <a:p>
          <a:r>
            <a:rPr lang="en-GB" b="1" dirty="0">
              <a:solidFill>
                <a:schemeClr val="tx1"/>
              </a:solidFill>
              <a:latin typeface="Century Gothic" panose="020B0502020202020204" pitchFamily="34" charset="0"/>
            </a:rPr>
            <a:t>Hunger</a:t>
          </a:r>
        </a:p>
      </dgm:t>
    </dgm:pt>
    <dgm:pt modelId="{D267B9A3-9703-4CC0-8110-DDB0EFE03ADF}" type="parTrans" cxnId="{08E08566-9C44-4200-96DF-4967FCD264A0}">
      <dgm:prSet/>
      <dgm:spPr/>
      <dgm:t>
        <a:bodyPr/>
        <a:lstStyle/>
        <a:p>
          <a:endParaRPr lang="en-GB" b="1">
            <a:solidFill>
              <a:schemeClr val="tx1"/>
            </a:solidFill>
            <a:latin typeface="Century Gothic" panose="020B0502020202020204" pitchFamily="34" charset="0"/>
          </a:endParaRPr>
        </a:p>
      </dgm:t>
    </dgm:pt>
    <dgm:pt modelId="{681E09BA-CA81-401E-BB86-CC50EDB49DA7}" type="sibTrans" cxnId="{08E08566-9C44-4200-96DF-4967FCD264A0}">
      <dgm:prSet/>
      <dgm:spPr/>
      <dgm:t>
        <a:bodyPr/>
        <a:lstStyle/>
        <a:p>
          <a:endParaRPr lang="en-GB" b="1">
            <a:solidFill>
              <a:schemeClr val="tx1"/>
            </a:solidFill>
            <a:latin typeface="Century Gothic" panose="020B0502020202020204" pitchFamily="34" charset="0"/>
          </a:endParaRPr>
        </a:p>
      </dgm:t>
    </dgm:pt>
    <dgm:pt modelId="{88164944-4590-487D-A596-7819B70CCFCA}">
      <dgm:prSet phldrT="[Text]"/>
      <dgm:spPr>
        <a:solidFill>
          <a:srgbClr val="CC0099"/>
        </a:solidFill>
      </dgm:spPr>
      <dgm:t>
        <a:bodyPr/>
        <a:lstStyle/>
        <a:p>
          <a:r>
            <a:rPr lang="en-GB" b="1" dirty="0">
              <a:solidFill>
                <a:schemeClr val="tx1"/>
              </a:solidFill>
              <a:latin typeface="Century Gothic" panose="020B0502020202020204" pitchFamily="34" charset="0"/>
            </a:rPr>
            <a:t>Low self esteem</a:t>
          </a:r>
        </a:p>
      </dgm:t>
    </dgm:pt>
    <dgm:pt modelId="{CDA00397-C292-425B-8BF4-D49DE5C4FEB3}" type="parTrans" cxnId="{B1D74EFD-551D-4EE0-A074-F780BE50915E}">
      <dgm:prSet/>
      <dgm:spPr/>
      <dgm:t>
        <a:bodyPr/>
        <a:lstStyle/>
        <a:p>
          <a:endParaRPr lang="en-GB" b="1">
            <a:solidFill>
              <a:schemeClr val="tx1"/>
            </a:solidFill>
            <a:latin typeface="Century Gothic" panose="020B0502020202020204" pitchFamily="34" charset="0"/>
          </a:endParaRPr>
        </a:p>
      </dgm:t>
    </dgm:pt>
    <dgm:pt modelId="{62C0915A-1766-458F-92DA-28662E90AFB4}" type="sibTrans" cxnId="{B1D74EFD-551D-4EE0-A074-F780BE50915E}">
      <dgm:prSet/>
      <dgm:spPr/>
      <dgm:t>
        <a:bodyPr/>
        <a:lstStyle/>
        <a:p>
          <a:endParaRPr lang="en-GB" b="1">
            <a:solidFill>
              <a:schemeClr val="tx1"/>
            </a:solidFill>
            <a:latin typeface="Century Gothic" panose="020B0502020202020204" pitchFamily="34" charset="0"/>
          </a:endParaRPr>
        </a:p>
      </dgm:t>
    </dgm:pt>
    <dgm:pt modelId="{7217ACFC-9174-4411-A038-1DA9E680F488}">
      <dgm:prSet phldrT="[Text]"/>
      <dgm:spPr>
        <a:solidFill>
          <a:srgbClr val="CC0099"/>
        </a:solidFill>
      </dgm:spPr>
      <dgm:t>
        <a:bodyPr/>
        <a:lstStyle/>
        <a:p>
          <a:r>
            <a:rPr lang="en-GB" b="1" dirty="0">
              <a:solidFill>
                <a:schemeClr val="tx1"/>
              </a:solidFill>
              <a:latin typeface="Century Gothic" panose="020B0502020202020204" pitchFamily="34" charset="0"/>
            </a:rPr>
            <a:t>Lack of routine</a:t>
          </a:r>
        </a:p>
      </dgm:t>
    </dgm:pt>
    <dgm:pt modelId="{8344B65F-F51A-46A2-9E1C-B44A4CE3738E}" type="parTrans" cxnId="{331BC0A1-C002-44C2-B02E-5898347785F2}">
      <dgm:prSet/>
      <dgm:spPr/>
      <dgm:t>
        <a:bodyPr/>
        <a:lstStyle/>
        <a:p>
          <a:endParaRPr lang="en-GB" b="1">
            <a:solidFill>
              <a:schemeClr val="tx1"/>
            </a:solidFill>
            <a:latin typeface="Century Gothic" panose="020B0502020202020204" pitchFamily="34" charset="0"/>
          </a:endParaRPr>
        </a:p>
      </dgm:t>
    </dgm:pt>
    <dgm:pt modelId="{00F791D3-8373-4505-8E1E-DD92417E4FD3}" type="sibTrans" cxnId="{331BC0A1-C002-44C2-B02E-5898347785F2}">
      <dgm:prSet/>
      <dgm:spPr/>
      <dgm:t>
        <a:bodyPr/>
        <a:lstStyle/>
        <a:p>
          <a:endParaRPr lang="en-GB" b="1">
            <a:solidFill>
              <a:schemeClr val="tx1"/>
            </a:solidFill>
            <a:latin typeface="Century Gothic" panose="020B0502020202020204" pitchFamily="34" charset="0"/>
          </a:endParaRPr>
        </a:p>
      </dgm:t>
    </dgm:pt>
    <dgm:pt modelId="{C37B7FCD-4C1E-4A19-9749-4DD5616B0CB8}" type="pres">
      <dgm:prSet presAssocID="{035E57BE-A513-43DB-AB27-BF560054F837}" presName="diagram" presStyleCnt="0">
        <dgm:presLayoutVars>
          <dgm:dir/>
          <dgm:resizeHandles val="exact"/>
        </dgm:presLayoutVars>
      </dgm:prSet>
      <dgm:spPr/>
      <dgm:t>
        <a:bodyPr/>
        <a:lstStyle/>
        <a:p>
          <a:endParaRPr lang="en-US"/>
        </a:p>
      </dgm:t>
    </dgm:pt>
    <dgm:pt modelId="{CE06EF7E-4DC8-4CC5-833B-60CBA2B8C7FD}" type="pres">
      <dgm:prSet presAssocID="{D6188ACA-1618-4371-A44F-2D26E2387559}" presName="node" presStyleLbl="node1" presStyleIdx="0" presStyleCnt="9">
        <dgm:presLayoutVars>
          <dgm:bulletEnabled val="1"/>
        </dgm:presLayoutVars>
      </dgm:prSet>
      <dgm:spPr/>
      <dgm:t>
        <a:bodyPr/>
        <a:lstStyle/>
        <a:p>
          <a:endParaRPr lang="en-US"/>
        </a:p>
      </dgm:t>
    </dgm:pt>
    <dgm:pt modelId="{9CD194B9-B758-4804-9239-EBBBFD2DF38B}" type="pres">
      <dgm:prSet presAssocID="{61BC22C5-973C-46FE-A539-B2285226E5C3}" presName="sibTrans" presStyleCnt="0"/>
      <dgm:spPr/>
    </dgm:pt>
    <dgm:pt modelId="{BD7908D9-E0D1-4749-992F-980BDF820A96}" type="pres">
      <dgm:prSet presAssocID="{EC8283CB-A3FB-4B7D-8E5C-387B191C5B8D}" presName="node" presStyleLbl="node1" presStyleIdx="1" presStyleCnt="9">
        <dgm:presLayoutVars>
          <dgm:bulletEnabled val="1"/>
        </dgm:presLayoutVars>
      </dgm:prSet>
      <dgm:spPr/>
      <dgm:t>
        <a:bodyPr/>
        <a:lstStyle/>
        <a:p>
          <a:endParaRPr lang="en-US"/>
        </a:p>
      </dgm:t>
    </dgm:pt>
    <dgm:pt modelId="{55F675A7-8582-4C02-B3C4-04B0387BD6FC}" type="pres">
      <dgm:prSet presAssocID="{7F2454E4-0EAA-46BE-9E01-4DFD8DEFBCCC}" presName="sibTrans" presStyleCnt="0"/>
      <dgm:spPr/>
    </dgm:pt>
    <dgm:pt modelId="{543D5855-4DD9-4462-B8C9-FEB893F3AF5F}" type="pres">
      <dgm:prSet presAssocID="{A76983A9-45EA-4EEB-9598-91D3F656739A}" presName="node" presStyleLbl="node1" presStyleIdx="2" presStyleCnt="9">
        <dgm:presLayoutVars>
          <dgm:bulletEnabled val="1"/>
        </dgm:presLayoutVars>
      </dgm:prSet>
      <dgm:spPr/>
      <dgm:t>
        <a:bodyPr/>
        <a:lstStyle/>
        <a:p>
          <a:endParaRPr lang="en-US"/>
        </a:p>
      </dgm:t>
    </dgm:pt>
    <dgm:pt modelId="{B3C5BCB8-7740-4A62-834D-11A21AB5085E}" type="pres">
      <dgm:prSet presAssocID="{5BBB75C8-8897-4794-BFC3-DC3B7BEF390D}" presName="sibTrans" presStyleCnt="0"/>
      <dgm:spPr/>
    </dgm:pt>
    <dgm:pt modelId="{DC003169-8FBD-47AA-B250-68F8B78AD06B}" type="pres">
      <dgm:prSet presAssocID="{34785FD9-0E80-4B60-98B7-587D271DA1AD}" presName="node" presStyleLbl="node1" presStyleIdx="3" presStyleCnt="9">
        <dgm:presLayoutVars>
          <dgm:bulletEnabled val="1"/>
        </dgm:presLayoutVars>
      </dgm:prSet>
      <dgm:spPr/>
      <dgm:t>
        <a:bodyPr/>
        <a:lstStyle/>
        <a:p>
          <a:endParaRPr lang="en-US"/>
        </a:p>
      </dgm:t>
    </dgm:pt>
    <dgm:pt modelId="{5FE7CA44-FCC7-4DB0-8A89-E084CB2E88AA}" type="pres">
      <dgm:prSet presAssocID="{B9E1FB95-CC60-46DE-90AC-72220AACE5B7}" presName="sibTrans" presStyleCnt="0"/>
      <dgm:spPr/>
    </dgm:pt>
    <dgm:pt modelId="{F94D960B-162F-4A52-A7F8-3EB77E34D49A}" type="pres">
      <dgm:prSet presAssocID="{2ABF285D-22E2-4FFE-AA0B-8613C3079238}" presName="node" presStyleLbl="node1" presStyleIdx="4" presStyleCnt="9">
        <dgm:presLayoutVars>
          <dgm:bulletEnabled val="1"/>
        </dgm:presLayoutVars>
      </dgm:prSet>
      <dgm:spPr/>
      <dgm:t>
        <a:bodyPr/>
        <a:lstStyle/>
        <a:p>
          <a:endParaRPr lang="en-US"/>
        </a:p>
      </dgm:t>
    </dgm:pt>
    <dgm:pt modelId="{D881A188-7CB4-493D-80BD-CBC2377EF6A2}" type="pres">
      <dgm:prSet presAssocID="{DEDE9C8B-74DD-4E46-AFBB-8B879B6EE6A7}" presName="sibTrans" presStyleCnt="0"/>
      <dgm:spPr/>
    </dgm:pt>
    <dgm:pt modelId="{96342400-F6B6-411E-B0A3-F38F02AE4D21}" type="pres">
      <dgm:prSet presAssocID="{3E17C72B-79BE-4658-8846-50141127476B}" presName="node" presStyleLbl="node1" presStyleIdx="5" presStyleCnt="9">
        <dgm:presLayoutVars>
          <dgm:bulletEnabled val="1"/>
        </dgm:presLayoutVars>
      </dgm:prSet>
      <dgm:spPr/>
      <dgm:t>
        <a:bodyPr/>
        <a:lstStyle/>
        <a:p>
          <a:endParaRPr lang="en-US"/>
        </a:p>
      </dgm:t>
    </dgm:pt>
    <dgm:pt modelId="{7930991B-4D3B-4262-9D3D-9840455F54AC}" type="pres">
      <dgm:prSet presAssocID="{64FEE2BE-8F05-4E5E-8988-9BAFFBE8705C}" presName="sibTrans" presStyleCnt="0"/>
      <dgm:spPr/>
    </dgm:pt>
    <dgm:pt modelId="{EE540790-3658-40FA-8F07-4EC3E22DBFCD}" type="pres">
      <dgm:prSet presAssocID="{FCDEA505-4849-4B95-A75B-1E7220DEE0D9}" presName="node" presStyleLbl="node1" presStyleIdx="6" presStyleCnt="9" custLinFactNeighborX="1709" custLinFactNeighborY="-570">
        <dgm:presLayoutVars>
          <dgm:bulletEnabled val="1"/>
        </dgm:presLayoutVars>
      </dgm:prSet>
      <dgm:spPr/>
      <dgm:t>
        <a:bodyPr/>
        <a:lstStyle/>
        <a:p>
          <a:endParaRPr lang="en-US"/>
        </a:p>
      </dgm:t>
    </dgm:pt>
    <dgm:pt modelId="{28B7D524-79D0-4545-98A3-173EE8FD5897}" type="pres">
      <dgm:prSet presAssocID="{681E09BA-CA81-401E-BB86-CC50EDB49DA7}" presName="sibTrans" presStyleCnt="0"/>
      <dgm:spPr/>
    </dgm:pt>
    <dgm:pt modelId="{7121324C-08CB-4C39-AF8A-97F1543BF0D7}" type="pres">
      <dgm:prSet presAssocID="{88164944-4590-487D-A596-7819B70CCFCA}" presName="node" presStyleLbl="node1" presStyleIdx="7" presStyleCnt="9">
        <dgm:presLayoutVars>
          <dgm:bulletEnabled val="1"/>
        </dgm:presLayoutVars>
      </dgm:prSet>
      <dgm:spPr/>
      <dgm:t>
        <a:bodyPr/>
        <a:lstStyle/>
        <a:p>
          <a:endParaRPr lang="en-US"/>
        </a:p>
      </dgm:t>
    </dgm:pt>
    <dgm:pt modelId="{17D3A8FE-CC2D-4174-BCD9-6B7B5F404D22}" type="pres">
      <dgm:prSet presAssocID="{62C0915A-1766-458F-92DA-28662E90AFB4}" presName="sibTrans" presStyleCnt="0"/>
      <dgm:spPr/>
    </dgm:pt>
    <dgm:pt modelId="{E237FC45-76A5-44A4-8F77-AA6EAE9838FB}" type="pres">
      <dgm:prSet presAssocID="{7217ACFC-9174-4411-A038-1DA9E680F488}" presName="node" presStyleLbl="node1" presStyleIdx="8" presStyleCnt="9">
        <dgm:presLayoutVars>
          <dgm:bulletEnabled val="1"/>
        </dgm:presLayoutVars>
      </dgm:prSet>
      <dgm:spPr/>
      <dgm:t>
        <a:bodyPr/>
        <a:lstStyle/>
        <a:p>
          <a:endParaRPr lang="en-US"/>
        </a:p>
      </dgm:t>
    </dgm:pt>
  </dgm:ptLst>
  <dgm:cxnLst>
    <dgm:cxn modelId="{2758C866-7B11-4A3E-A759-6ABA3BED66CB}" type="presOf" srcId="{FCDEA505-4849-4B95-A75B-1E7220DEE0D9}" destId="{EE540790-3658-40FA-8F07-4EC3E22DBFCD}" srcOrd="0" destOrd="0" presId="urn:microsoft.com/office/officeart/2005/8/layout/default"/>
    <dgm:cxn modelId="{75851347-FB05-4F0C-80D1-39A33D0077EF}" type="presOf" srcId="{7217ACFC-9174-4411-A038-1DA9E680F488}" destId="{E237FC45-76A5-44A4-8F77-AA6EAE9838FB}" srcOrd="0" destOrd="0" presId="urn:microsoft.com/office/officeart/2005/8/layout/default"/>
    <dgm:cxn modelId="{8FCB44B1-CA22-421F-948A-6392D06F2423}" srcId="{035E57BE-A513-43DB-AB27-BF560054F837}" destId="{3E17C72B-79BE-4658-8846-50141127476B}" srcOrd="5" destOrd="0" parTransId="{95ABE24C-224B-4749-AD50-DFED7606AABE}" sibTransId="{64FEE2BE-8F05-4E5E-8988-9BAFFBE8705C}"/>
    <dgm:cxn modelId="{FFE2042E-DD13-4DE5-98D5-3815CCA1B0F9}" type="presOf" srcId="{34785FD9-0E80-4B60-98B7-587D271DA1AD}" destId="{DC003169-8FBD-47AA-B250-68F8B78AD06B}" srcOrd="0" destOrd="0" presId="urn:microsoft.com/office/officeart/2005/8/layout/default"/>
    <dgm:cxn modelId="{331BC0A1-C002-44C2-B02E-5898347785F2}" srcId="{035E57BE-A513-43DB-AB27-BF560054F837}" destId="{7217ACFC-9174-4411-A038-1DA9E680F488}" srcOrd="8" destOrd="0" parTransId="{8344B65F-F51A-46A2-9E1C-B44A4CE3738E}" sibTransId="{00F791D3-8373-4505-8E1E-DD92417E4FD3}"/>
    <dgm:cxn modelId="{40473DB5-09E0-4877-9A67-E24A6827FE13}" type="presOf" srcId="{3E17C72B-79BE-4658-8846-50141127476B}" destId="{96342400-F6B6-411E-B0A3-F38F02AE4D21}" srcOrd="0" destOrd="0" presId="urn:microsoft.com/office/officeart/2005/8/layout/default"/>
    <dgm:cxn modelId="{FC8E5E88-FC71-480E-B4D3-E80734F899AD}" type="presOf" srcId="{A76983A9-45EA-4EEB-9598-91D3F656739A}" destId="{543D5855-4DD9-4462-B8C9-FEB893F3AF5F}" srcOrd="0" destOrd="0" presId="urn:microsoft.com/office/officeart/2005/8/layout/default"/>
    <dgm:cxn modelId="{536F2E43-F8C4-4F62-8BF8-07ADC287B8B9}" srcId="{035E57BE-A513-43DB-AB27-BF560054F837}" destId="{A76983A9-45EA-4EEB-9598-91D3F656739A}" srcOrd="2" destOrd="0" parTransId="{31D2A29C-5D3E-42F7-AE71-15B984407F40}" sibTransId="{5BBB75C8-8897-4794-BFC3-DC3B7BEF390D}"/>
    <dgm:cxn modelId="{EEEB49E6-DF2E-416C-9290-0790593B9793}" type="presOf" srcId="{EC8283CB-A3FB-4B7D-8E5C-387B191C5B8D}" destId="{BD7908D9-E0D1-4749-992F-980BDF820A96}" srcOrd="0" destOrd="0" presId="urn:microsoft.com/office/officeart/2005/8/layout/default"/>
    <dgm:cxn modelId="{B1D74EFD-551D-4EE0-A074-F780BE50915E}" srcId="{035E57BE-A513-43DB-AB27-BF560054F837}" destId="{88164944-4590-487D-A596-7819B70CCFCA}" srcOrd="7" destOrd="0" parTransId="{CDA00397-C292-425B-8BF4-D49DE5C4FEB3}" sibTransId="{62C0915A-1766-458F-92DA-28662E90AFB4}"/>
    <dgm:cxn modelId="{91503A58-848C-4F25-B10D-5D0854079DE9}" srcId="{035E57BE-A513-43DB-AB27-BF560054F837}" destId="{EC8283CB-A3FB-4B7D-8E5C-387B191C5B8D}" srcOrd="1" destOrd="0" parTransId="{96802D4A-EC64-4AB5-86FB-139FCB97EA5F}" sibTransId="{7F2454E4-0EAA-46BE-9E01-4DFD8DEFBCCC}"/>
    <dgm:cxn modelId="{08E08566-9C44-4200-96DF-4967FCD264A0}" srcId="{035E57BE-A513-43DB-AB27-BF560054F837}" destId="{FCDEA505-4849-4B95-A75B-1E7220DEE0D9}" srcOrd="6" destOrd="0" parTransId="{D267B9A3-9703-4CC0-8110-DDB0EFE03ADF}" sibTransId="{681E09BA-CA81-401E-BB86-CC50EDB49DA7}"/>
    <dgm:cxn modelId="{869CF6A7-F44E-4042-AA59-2D50D23C8BD9}" srcId="{035E57BE-A513-43DB-AB27-BF560054F837}" destId="{2ABF285D-22E2-4FFE-AA0B-8613C3079238}" srcOrd="4" destOrd="0" parTransId="{174346D7-191A-4985-B2B2-24FCD58869EC}" sibTransId="{DEDE9C8B-74DD-4E46-AFBB-8B879B6EE6A7}"/>
    <dgm:cxn modelId="{9721D4DF-D2F9-47E5-A287-28A8E6B5E1CB}" type="presOf" srcId="{D6188ACA-1618-4371-A44F-2D26E2387559}" destId="{CE06EF7E-4DC8-4CC5-833B-60CBA2B8C7FD}" srcOrd="0" destOrd="0" presId="urn:microsoft.com/office/officeart/2005/8/layout/default"/>
    <dgm:cxn modelId="{ED9B2D16-04E4-4E0D-884A-C5E596A3C487}" type="presOf" srcId="{035E57BE-A513-43DB-AB27-BF560054F837}" destId="{C37B7FCD-4C1E-4A19-9749-4DD5616B0CB8}" srcOrd="0" destOrd="0" presId="urn:microsoft.com/office/officeart/2005/8/layout/default"/>
    <dgm:cxn modelId="{1B61ACDB-CDBB-463F-9A27-71149CA23510}" srcId="{035E57BE-A513-43DB-AB27-BF560054F837}" destId="{34785FD9-0E80-4B60-98B7-587D271DA1AD}" srcOrd="3" destOrd="0" parTransId="{3BD3A087-97BD-49A3-855F-08B6407639B7}" sibTransId="{B9E1FB95-CC60-46DE-90AC-72220AACE5B7}"/>
    <dgm:cxn modelId="{C0025BA6-DC68-467E-B652-626A2382C61F}" srcId="{035E57BE-A513-43DB-AB27-BF560054F837}" destId="{D6188ACA-1618-4371-A44F-2D26E2387559}" srcOrd="0" destOrd="0" parTransId="{C08A8684-6AD9-4EC7-9DA6-9A6F68F12044}" sibTransId="{61BC22C5-973C-46FE-A539-B2285226E5C3}"/>
    <dgm:cxn modelId="{D963DD98-7FAD-4447-AEFA-CF6AD2C91982}" type="presOf" srcId="{2ABF285D-22E2-4FFE-AA0B-8613C3079238}" destId="{F94D960B-162F-4A52-A7F8-3EB77E34D49A}" srcOrd="0" destOrd="0" presId="urn:microsoft.com/office/officeart/2005/8/layout/default"/>
    <dgm:cxn modelId="{B0F54993-66B4-4078-964D-8CB0C2B0E92C}" type="presOf" srcId="{88164944-4590-487D-A596-7819B70CCFCA}" destId="{7121324C-08CB-4C39-AF8A-97F1543BF0D7}" srcOrd="0" destOrd="0" presId="urn:microsoft.com/office/officeart/2005/8/layout/default"/>
    <dgm:cxn modelId="{FC369798-FE49-4E74-84A2-F4249BE8F7C5}" type="presParOf" srcId="{C37B7FCD-4C1E-4A19-9749-4DD5616B0CB8}" destId="{CE06EF7E-4DC8-4CC5-833B-60CBA2B8C7FD}" srcOrd="0" destOrd="0" presId="urn:microsoft.com/office/officeart/2005/8/layout/default"/>
    <dgm:cxn modelId="{0A4FE581-14BE-4CDD-8065-174A0D749997}" type="presParOf" srcId="{C37B7FCD-4C1E-4A19-9749-4DD5616B0CB8}" destId="{9CD194B9-B758-4804-9239-EBBBFD2DF38B}" srcOrd="1" destOrd="0" presId="urn:microsoft.com/office/officeart/2005/8/layout/default"/>
    <dgm:cxn modelId="{B2453A67-DB35-43B4-A76A-521FCAD87CA8}" type="presParOf" srcId="{C37B7FCD-4C1E-4A19-9749-4DD5616B0CB8}" destId="{BD7908D9-E0D1-4749-992F-980BDF820A96}" srcOrd="2" destOrd="0" presId="urn:microsoft.com/office/officeart/2005/8/layout/default"/>
    <dgm:cxn modelId="{F8F4A2B2-2E1E-45DC-83DC-135E42D63850}" type="presParOf" srcId="{C37B7FCD-4C1E-4A19-9749-4DD5616B0CB8}" destId="{55F675A7-8582-4C02-B3C4-04B0387BD6FC}" srcOrd="3" destOrd="0" presId="urn:microsoft.com/office/officeart/2005/8/layout/default"/>
    <dgm:cxn modelId="{48989D8E-0C7C-4876-B4DC-C64E09517A06}" type="presParOf" srcId="{C37B7FCD-4C1E-4A19-9749-4DD5616B0CB8}" destId="{543D5855-4DD9-4462-B8C9-FEB893F3AF5F}" srcOrd="4" destOrd="0" presId="urn:microsoft.com/office/officeart/2005/8/layout/default"/>
    <dgm:cxn modelId="{4F92CDC8-35B2-4EBA-ADDD-F14ED79FD4D9}" type="presParOf" srcId="{C37B7FCD-4C1E-4A19-9749-4DD5616B0CB8}" destId="{B3C5BCB8-7740-4A62-834D-11A21AB5085E}" srcOrd="5" destOrd="0" presId="urn:microsoft.com/office/officeart/2005/8/layout/default"/>
    <dgm:cxn modelId="{9A757BCF-072A-4D4D-91D4-AB88D72AC848}" type="presParOf" srcId="{C37B7FCD-4C1E-4A19-9749-4DD5616B0CB8}" destId="{DC003169-8FBD-47AA-B250-68F8B78AD06B}" srcOrd="6" destOrd="0" presId="urn:microsoft.com/office/officeart/2005/8/layout/default"/>
    <dgm:cxn modelId="{278595C2-784E-4778-9401-4362988E1B3D}" type="presParOf" srcId="{C37B7FCD-4C1E-4A19-9749-4DD5616B0CB8}" destId="{5FE7CA44-FCC7-4DB0-8A89-E084CB2E88AA}" srcOrd="7" destOrd="0" presId="urn:microsoft.com/office/officeart/2005/8/layout/default"/>
    <dgm:cxn modelId="{FE978566-AA2F-4618-95F3-0F37A1C19D1A}" type="presParOf" srcId="{C37B7FCD-4C1E-4A19-9749-4DD5616B0CB8}" destId="{F94D960B-162F-4A52-A7F8-3EB77E34D49A}" srcOrd="8" destOrd="0" presId="urn:microsoft.com/office/officeart/2005/8/layout/default"/>
    <dgm:cxn modelId="{CE4B5B8D-0DB4-413B-89EF-B7E2574EB46F}" type="presParOf" srcId="{C37B7FCD-4C1E-4A19-9749-4DD5616B0CB8}" destId="{D881A188-7CB4-493D-80BD-CBC2377EF6A2}" srcOrd="9" destOrd="0" presId="urn:microsoft.com/office/officeart/2005/8/layout/default"/>
    <dgm:cxn modelId="{B49F1258-0872-4111-B2A5-38BA783AABD7}" type="presParOf" srcId="{C37B7FCD-4C1E-4A19-9749-4DD5616B0CB8}" destId="{96342400-F6B6-411E-B0A3-F38F02AE4D21}" srcOrd="10" destOrd="0" presId="urn:microsoft.com/office/officeart/2005/8/layout/default"/>
    <dgm:cxn modelId="{675D43E0-E6A1-4467-BDFD-069DCBE8E616}" type="presParOf" srcId="{C37B7FCD-4C1E-4A19-9749-4DD5616B0CB8}" destId="{7930991B-4D3B-4262-9D3D-9840455F54AC}" srcOrd="11" destOrd="0" presId="urn:microsoft.com/office/officeart/2005/8/layout/default"/>
    <dgm:cxn modelId="{DF679A20-971B-4226-9D01-42B23EE6D3C4}" type="presParOf" srcId="{C37B7FCD-4C1E-4A19-9749-4DD5616B0CB8}" destId="{EE540790-3658-40FA-8F07-4EC3E22DBFCD}" srcOrd="12" destOrd="0" presId="urn:microsoft.com/office/officeart/2005/8/layout/default"/>
    <dgm:cxn modelId="{0856DDC6-EAC5-4226-97B9-D5D44089BD93}" type="presParOf" srcId="{C37B7FCD-4C1E-4A19-9749-4DD5616B0CB8}" destId="{28B7D524-79D0-4545-98A3-173EE8FD5897}" srcOrd="13" destOrd="0" presId="urn:microsoft.com/office/officeart/2005/8/layout/default"/>
    <dgm:cxn modelId="{8AD0BDF7-C032-410D-9412-37C066ACF272}" type="presParOf" srcId="{C37B7FCD-4C1E-4A19-9749-4DD5616B0CB8}" destId="{7121324C-08CB-4C39-AF8A-97F1543BF0D7}" srcOrd="14" destOrd="0" presId="urn:microsoft.com/office/officeart/2005/8/layout/default"/>
    <dgm:cxn modelId="{0A934139-DA2F-47F6-95D9-CE9BDE10F81C}" type="presParOf" srcId="{C37B7FCD-4C1E-4A19-9749-4DD5616B0CB8}" destId="{17D3A8FE-CC2D-4174-BCD9-6B7B5F404D22}" srcOrd="15" destOrd="0" presId="urn:microsoft.com/office/officeart/2005/8/layout/default"/>
    <dgm:cxn modelId="{D1D24E00-9173-4B32-B7D3-7365B49CA254}" type="presParOf" srcId="{C37B7FCD-4C1E-4A19-9749-4DD5616B0CB8}" destId="{E237FC45-76A5-44A4-8F77-AA6EAE9838FB}" srcOrd="16"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35E57BE-A513-43DB-AB27-BF560054F837}" type="doc">
      <dgm:prSet loTypeId="urn:microsoft.com/office/officeart/2005/8/layout/default" loCatId="list" qsTypeId="urn:microsoft.com/office/officeart/2005/8/quickstyle/3d6" qsCatId="3D" csTypeId="urn:microsoft.com/office/officeart/2005/8/colors/accent1_2" csCatId="accent1" phldr="1"/>
      <dgm:spPr/>
      <dgm:t>
        <a:bodyPr/>
        <a:lstStyle/>
        <a:p>
          <a:endParaRPr lang="en-GB"/>
        </a:p>
      </dgm:t>
    </dgm:pt>
    <dgm:pt modelId="{D6188ACA-1618-4371-A44F-2D26E2387559}">
      <dgm:prSet phldrT="[Text]"/>
      <dgm:spPr>
        <a:solidFill>
          <a:srgbClr val="00CC99"/>
        </a:solidFill>
      </dgm:spPr>
      <dgm:t>
        <a:bodyPr/>
        <a:lstStyle/>
        <a:p>
          <a:r>
            <a:rPr lang="en-GB" b="1" dirty="0">
              <a:solidFill>
                <a:schemeClr val="tx1"/>
              </a:solidFill>
              <a:latin typeface="Century Gothic" panose="020B0502020202020204" pitchFamily="34" charset="0"/>
            </a:rPr>
            <a:t>Have unexplained sources of money</a:t>
          </a:r>
        </a:p>
      </dgm:t>
    </dgm:pt>
    <dgm:pt modelId="{C08A8684-6AD9-4EC7-9DA6-9A6F68F12044}" type="parTrans" cxnId="{C0025BA6-DC68-467E-B652-626A2382C61F}">
      <dgm:prSet/>
      <dgm:spPr/>
      <dgm:t>
        <a:bodyPr/>
        <a:lstStyle/>
        <a:p>
          <a:endParaRPr lang="en-GB" b="1">
            <a:solidFill>
              <a:schemeClr val="tx1"/>
            </a:solidFill>
            <a:latin typeface="Century Gothic" panose="020B0502020202020204" pitchFamily="34" charset="0"/>
          </a:endParaRPr>
        </a:p>
      </dgm:t>
    </dgm:pt>
    <dgm:pt modelId="{61BC22C5-973C-46FE-A539-B2285226E5C3}" type="sibTrans" cxnId="{C0025BA6-DC68-467E-B652-626A2382C61F}">
      <dgm:prSet/>
      <dgm:spPr/>
      <dgm:t>
        <a:bodyPr/>
        <a:lstStyle/>
        <a:p>
          <a:endParaRPr lang="en-GB" b="1">
            <a:solidFill>
              <a:schemeClr val="tx1"/>
            </a:solidFill>
            <a:latin typeface="Century Gothic" panose="020B0502020202020204" pitchFamily="34" charset="0"/>
          </a:endParaRPr>
        </a:p>
      </dgm:t>
    </dgm:pt>
    <dgm:pt modelId="{A76983A9-45EA-4EEB-9598-91D3F656739A}">
      <dgm:prSet phldrT="[Text]"/>
      <dgm:spPr>
        <a:solidFill>
          <a:srgbClr val="00CC99"/>
        </a:solidFill>
      </dgm:spPr>
      <dgm:t>
        <a:bodyPr/>
        <a:lstStyle/>
        <a:p>
          <a:r>
            <a:rPr lang="en-GB" b="1" dirty="0">
              <a:solidFill>
                <a:schemeClr val="tx1"/>
              </a:solidFill>
              <a:latin typeface="Century Gothic" panose="020B0502020202020204" pitchFamily="34" charset="0"/>
            </a:rPr>
            <a:t>Inappropriate clothing for climate</a:t>
          </a:r>
        </a:p>
      </dgm:t>
    </dgm:pt>
    <dgm:pt modelId="{31D2A29C-5D3E-42F7-AE71-15B984407F40}" type="parTrans" cxnId="{536F2E43-F8C4-4F62-8BF8-07ADC287B8B9}">
      <dgm:prSet/>
      <dgm:spPr/>
      <dgm:t>
        <a:bodyPr/>
        <a:lstStyle/>
        <a:p>
          <a:endParaRPr lang="en-GB" b="1">
            <a:solidFill>
              <a:schemeClr val="tx1"/>
            </a:solidFill>
            <a:latin typeface="Century Gothic" panose="020B0502020202020204" pitchFamily="34" charset="0"/>
          </a:endParaRPr>
        </a:p>
      </dgm:t>
    </dgm:pt>
    <dgm:pt modelId="{5BBB75C8-8897-4794-BFC3-DC3B7BEF390D}" type="sibTrans" cxnId="{536F2E43-F8C4-4F62-8BF8-07ADC287B8B9}">
      <dgm:prSet/>
      <dgm:spPr/>
      <dgm:t>
        <a:bodyPr/>
        <a:lstStyle/>
        <a:p>
          <a:endParaRPr lang="en-GB" b="1">
            <a:solidFill>
              <a:schemeClr val="tx1"/>
            </a:solidFill>
            <a:latin typeface="Century Gothic" panose="020B0502020202020204" pitchFamily="34" charset="0"/>
          </a:endParaRPr>
        </a:p>
      </dgm:t>
    </dgm:pt>
    <dgm:pt modelId="{34785FD9-0E80-4B60-98B7-587D271DA1AD}">
      <dgm:prSet phldrT="[Text]"/>
      <dgm:spPr>
        <a:solidFill>
          <a:srgbClr val="00CC99"/>
        </a:solidFill>
      </dgm:spPr>
      <dgm:t>
        <a:bodyPr/>
        <a:lstStyle/>
        <a:p>
          <a:r>
            <a:rPr lang="en-GB" b="1" dirty="0">
              <a:solidFill>
                <a:schemeClr val="tx1"/>
              </a:solidFill>
              <a:latin typeface="Century Gothic" panose="020B0502020202020204" pitchFamily="34" charset="0"/>
            </a:rPr>
            <a:t>Say a friend has a problem</a:t>
          </a:r>
        </a:p>
      </dgm:t>
    </dgm:pt>
    <dgm:pt modelId="{3BD3A087-97BD-49A3-855F-08B6407639B7}" type="parTrans" cxnId="{1B61ACDB-CDBB-463F-9A27-71149CA23510}">
      <dgm:prSet/>
      <dgm:spPr/>
      <dgm:t>
        <a:bodyPr/>
        <a:lstStyle/>
        <a:p>
          <a:endParaRPr lang="en-GB" b="1">
            <a:solidFill>
              <a:schemeClr val="tx1"/>
            </a:solidFill>
            <a:latin typeface="Century Gothic" panose="020B0502020202020204" pitchFamily="34" charset="0"/>
          </a:endParaRPr>
        </a:p>
      </dgm:t>
    </dgm:pt>
    <dgm:pt modelId="{B9E1FB95-CC60-46DE-90AC-72220AACE5B7}" type="sibTrans" cxnId="{1B61ACDB-CDBB-463F-9A27-71149CA23510}">
      <dgm:prSet/>
      <dgm:spPr/>
      <dgm:t>
        <a:bodyPr/>
        <a:lstStyle/>
        <a:p>
          <a:endParaRPr lang="en-GB" b="1">
            <a:solidFill>
              <a:schemeClr val="tx1"/>
            </a:solidFill>
            <a:latin typeface="Century Gothic" panose="020B0502020202020204" pitchFamily="34" charset="0"/>
          </a:endParaRPr>
        </a:p>
      </dgm:t>
    </dgm:pt>
    <dgm:pt modelId="{2ABF285D-22E2-4FFE-AA0B-8613C3079238}">
      <dgm:prSet phldrT="[Text]"/>
      <dgm:spPr>
        <a:solidFill>
          <a:srgbClr val="00CC99"/>
        </a:solidFill>
      </dgm:spPr>
      <dgm:t>
        <a:bodyPr/>
        <a:lstStyle/>
        <a:p>
          <a:r>
            <a:rPr lang="en-GB" b="1" dirty="0">
              <a:solidFill>
                <a:schemeClr val="tx1"/>
              </a:solidFill>
              <a:latin typeface="Century Gothic" panose="020B0502020202020204" pitchFamily="34" charset="0"/>
            </a:rPr>
            <a:t>Have urinary infections, bleeding and soreness</a:t>
          </a:r>
        </a:p>
      </dgm:t>
    </dgm:pt>
    <dgm:pt modelId="{174346D7-191A-4985-B2B2-24FCD58869EC}" type="parTrans" cxnId="{869CF6A7-F44E-4042-AA59-2D50D23C8BD9}">
      <dgm:prSet/>
      <dgm:spPr/>
      <dgm:t>
        <a:bodyPr/>
        <a:lstStyle/>
        <a:p>
          <a:endParaRPr lang="en-GB" b="1">
            <a:solidFill>
              <a:schemeClr val="tx1"/>
            </a:solidFill>
            <a:latin typeface="Century Gothic" panose="020B0502020202020204" pitchFamily="34" charset="0"/>
          </a:endParaRPr>
        </a:p>
      </dgm:t>
    </dgm:pt>
    <dgm:pt modelId="{DEDE9C8B-74DD-4E46-AFBB-8B879B6EE6A7}" type="sibTrans" cxnId="{869CF6A7-F44E-4042-AA59-2D50D23C8BD9}">
      <dgm:prSet/>
      <dgm:spPr/>
      <dgm:t>
        <a:bodyPr/>
        <a:lstStyle/>
        <a:p>
          <a:endParaRPr lang="en-GB" b="1">
            <a:solidFill>
              <a:schemeClr val="tx1"/>
            </a:solidFill>
            <a:latin typeface="Century Gothic" panose="020B0502020202020204" pitchFamily="34" charset="0"/>
          </a:endParaRPr>
        </a:p>
      </dgm:t>
    </dgm:pt>
    <dgm:pt modelId="{3E17C72B-79BE-4658-8846-50141127476B}">
      <dgm:prSet phldrT="[Text]"/>
      <dgm:spPr>
        <a:solidFill>
          <a:srgbClr val="00CC99"/>
        </a:solidFill>
      </dgm:spPr>
      <dgm:t>
        <a:bodyPr/>
        <a:lstStyle/>
        <a:p>
          <a:r>
            <a:rPr lang="en-GB" b="1" dirty="0">
              <a:solidFill>
                <a:schemeClr val="tx1"/>
              </a:solidFill>
              <a:latin typeface="Century Gothic" panose="020B0502020202020204" pitchFamily="34" charset="0"/>
            </a:rPr>
            <a:t>Cry hysterically at ‘nappy changing’ time</a:t>
          </a:r>
        </a:p>
      </dgm:t>
    </dgm:pt>
    <dgm:pt modelId="{95ABE24C-224B-4749-AD50-DFED7606AABE}" type="parTrans" cxnId="{8FCB44B1-CA22-421F-948A-6392D06F2423}">
      <dgm:prSet/>
      <dgm:spPr/>
      <dgm:t>
        <a:bodyPr/>
        <a:lstStyle/>
        <a:p>
          <a:endParaRPr lang="en-GB" b="1">
            <a:solidFill>
              <a:schemeClr val="tx1"/>
            </a:solidFill>
            <a:latin typeface="Century Gothic" panose="020B0502020202020204" pitchFamily="34" charset="0"/>
          </a:endParaRPr>
        </a:p>
      </dgm:t>
    </dgm:pt>
    <dgm:pt modelId="{64FEE2BE-8F05-4E5E-8988-9BAFFBE8705C}" type="sibTrans" cxnId="{8FCB44B1-CA22-421F-948A-6392D06F2423}">
      <dgm:prSet/>
      <dgm:spPr/>
      <dgm:t>
        <a:bodyPr/>
        <a:lstStyle/>
        <a:p>
          <a:endParaRPr lang="en-GB" b="1">
            <a:solidFill>
              <a:schemeClr val="tx1"/>
            </a:solidFill>
            <a:latin typeface="Century Gothic" panose="020B0502020202020204" pitchFamily="34" charset="0"/>
          </a:endParaRPr>
        </a:p>
      </dgm:t>
    </dgm:pt>
    <dgm:pt modelId="{FCDEA505-4849-4B95-A75B-1E7220DEE0D9}">
      <dgm:prSet phldrT="[Text]"/>
      <dgm:spPr>
        <a:solidFill>
          <a:srgbClr val="00CC99"/>
        </a:solidFill>
      </dgm:spPr>
      <dgm:t>
        <a:bodyPr/>
        <a:lstStyle/>
        <a:p>
          <a:r>
            <a:rPr lang="en-GB" b="1" dirty="0">
              <a:solidFill>
                <a:schemeClr val="tx1"/>
              </a:solidFill>
              <a:latin typeface="Century Gothic" panose="020B0502020202020204" pitchFamily="34" charset="0"/>
            </a:rPr>
            <a:t>Low self esteem</a:t>
          </a:r>
        </a:p>
      </dgm:t>
    </dgm:pt>
    <dgm:pt modelId="{D267B9A3-9703-4CC0-8110-DDB0EFE03ADF}" type="parTrans" cxnId="{08E08566-9C44-4200-96DF-4967FCD264A0}">
      <dgm:prSet/>
      <dgm:spPr/>
      <dgm:t>
        <a:bodyPr/>
        <a:lstStyle/>
        <a:p>
          <a:endParaRPr lang="en-GB" b="1">
            <a:solidFill>
              <a:schemeClr val="tx1"/>
            </a:solidFill>
            <a:latin typeface="Century Gothic" panose="020B0502020202020204" pitchFamily="34" charset="0"/>
          </a:endParaRPr>
        </a:p>
      </dgm:t>
    </dgm:pt>
    <dgm:pt modelId="{681E09BA-CA81-401E-BB86-CC50EDB49DA7}" type="sibTrans" cxnId="{08E08566-9C44-4200-96DF-4967FCD264A0}">
      <dgm:prSet/>
      <dgm:spPr/>
      <dgm:t>
        <a:bodyPr/>
        <a:lstStyle/>
        <a:p>
          <a:endParaRPr lang="en-GB" b="1">
            <a:solidFill>
              <a:schemeClr val="tx1"/>
            </a:solidFill>
            <a:latin typeface="Century Gothic" panose="020B0502020202020204" pitchFamily="34" charset="0"/>
          </a:endParaRPr>
        </a:p>
      </dgm:t>
    </dgm:pt>
    <dgm:pt modelId="{7217ACFC-9174-4411-A038-1DA9E680F488}">
      <dgm:prSet phldrT="[Text]"/>
      <dgm:spPr>
        <a:solidFill>
          <a:srgbClr val="00CC99"/>
        </a:solidFill>
      </dgm:spPr>
      <dgm:t>
        <a:bodyPr/>
        <a:lstStyle/>
        <a:p>
          <a:r>
            <a:rPr lang="en-GB" b="1" dirty="0">
              <a:solidFill>
                <a:schemeClr val="tx1"/>
              </a:solidFill>
              <a:latin typeface="Century Gothic" panose="020B0502020202020204" pitchFamily="34" charset="0"/>
            </a:rPr>
            <a:t>Behave in a sexually inappropriate way</a:t>
          </a:r>
        </a:p>
      </dgm:t>
    </dgm:pt>
    <dgm:pt modelId="{8344B65F-F51A-46A2-9E1C-B44A4CE3738E}" type="parTrans" cxnId="{331BC0A1-C002-44C2-B02E-5898347785F2}">
      <dgm:prSet/>
      <dgm:spPr/>
      <dgm:t>
        <a:bodyPr/>
        <a:lstStyle/>
        <a:p>
          <a:endParaRPr lang="en-GB" b="1">
            <a:solidFill>
              <a:schemeClr val="tx1"/>
            </a:solidFill>
            <a:latin typeface="Century Gothic" panose="020B0502020202020204" pitchFamily="34" charset="0"/>
          </a:endParaRPr>
        </a:p>
      </dgm:t>
    </dgm:pt>
    <dgm:pt modelId="{00F791D3-8373-4505-8E1E-DD92417E4FD3}" type="sibTrans" cxnId="{331BC0A1-C002-44C2-B02E-5898347785F2}">
      <dgm:prSet/>
      <dgm:spPr/>
      <dgm:t>
        <a:bodyPr/>
        <a:lstStyle/>
        <a:p>
          <a:endParaRPr lang="en-GB" b="1">
            <a:solidFill>
              <a:schemeClr val="tx1"/>
            </a:solidFill>
            <a:latin typeface="Century Gothic" panose="020B0502020202020204" pitchFamily="34" charset="0"/>
          </a:endParaRPr>
        </a:p>
      </dgm:t>
    </dgm:pt>
    <dgm:pt modelId="{C37B7FCD-4C1E-4A19-9749-4DD5616B0CB8}" type="pres">
      <dgm:prSet presAssocID="{035E57BE-A513-43DB-AB27-BF560054F837}" presName="diagram" presStyleCnt="0">
        <dgm:presLayoutVars>
          <dgm:dir/>
          <dgm:resizeHandles val="exact"/>
        </dgm:presLayoutVars>
      </dgm:prSet>
      <dgm:spPr/>
      <dgm:t>
        <a:bodyPr/>
        <a:lstStyle/>
        <a:p>
          <a:endParaRPr lang="en-US"/>
        </a:p>
      </dgm:t>
    </dgm:pt>
    <dgm:pt modelId="{CE06EF7E-4DC8-4CC5-833B-60CBA2B8C7FD}" type="pres">
      <dgm:prSet presAssocID="{D6188ACA-1618-4371-A44F-2D26E2387559}" presName="node" presStyleLbl="node1" presStyleIdx="0" presStyleCnt="7">
        <dgm:presLayoutVars>
          <dgm:bulletEnabled val="1"/>
        </dgm:presLayoutVars>
      </dgm:prSet>
      <dgm:spPr/>
      <dgm:t>
        <a:bodyPr/>
        <a:lstStyle/>
        <a:p>
          <a:endParaRPr lang="en-US"/>
        </a:p>
      </dgm:t>
    </dgm:pt>
    <dgm:pt modelId="{9CD194B9-B758-4804-9239-EBBBFD2DF38B}" type="pres">
      <dgm:prSet presAssocID="{61BC22C5-973C-46FE-A539-B2285226E5C3}" presName="sibTrans" presStyleCnt="0"/>
      <dgm:spPr/>
    </dgm:pt>
    <dgm:pt modelId="{543D5855-4DD9-4462-B8C9-FEB893F3AF5F}" type="pres">
      <dgm:prSet presAssocID="{A76983A9-45EA-4EEB-9598-91D3F656739A}" presName="node" presStyleLbl="node1" presStyleIdx="1" presStyleCnt="7">
        <dgm:presLayoutVars>
          <dgm:bulletEnabled val="1"/>
        </dgm:presLayoutVars>
      </dgm:prSet>
      <dgm:spPr/>
      <dgm:t>
        <a:bodyPr/>
        <a:lstStyle/>
        <a:p>
          <a:endParaRPr lang="en-US"/>
        </a:p>
      </dgm:t>
    </dgm:pt>
    <dgm:pt modelId="{B3C5BCB8-7740-4A62-834D-11A21AB5085E}" type="pres">
      <dgm:prSet presAssocID="{5BBB75C8-8897-4794-BFC3-DC3B7BEF390D}" presName="sibTrans" presStyleCnt="0"/>
      <dgm:spPr/>
    </dgm:pt>
    <dgm:pt modelId="{DC003169-8FBD-47AA-B250-68F8B78AD06B}" type="pres">
      <dgm:prSet presAssocID="{34785FD9-0E80-4B60-98B7-587D271DA1AD}" presName="node" presStyleLbl="node1" presStyleIdx="2" presStyleCnt="7">
        <dgm:presLayoutVars>
          <dgm:bulletEnabled val="1"/>
        </dgm:presLayoutVars>
      </dgm:prSet>
      <dgm:spPr/>
      <dgm:t>
        <a:bodyPr/>
        <a:lstStyle/>
        <a:p>
          <a:endParaRPr lang="en-US"/>
        </a:p>
      </dgm:t>
    </dgm:pt>
    <dgm:pt modelId="{5FE7CA44-FCC7-4DB0-8A89-E084CB2E88AA}" type="pres">
      <dgm:prSet presAssocID="{B9E1FB95-CC60-46DE-90AC-72220AACE5B7}" presName="sibTrans" presStyleCnt="0"/>
      <dgm:spPr/>
    </dgm:pt>
    <dgm:pt modelId="{EE540790-3658-40FA-8F07-4EC3E22DBFCD}" type="pres">
      <dgm:prSet presAssocID="{FCDEA505-4849-4B95-A75B-1E7220DEE0D9}" presName="node" presStyleLbl="node1" presStyleIdx="3" presStyleCnt="7" custLinFactNeighborX="2992" custLinFactNeighborY="-570">
        <dgm:presLayoutVars>
          <dgm:bulletEnabled val="1"/>
        </dgm:presLayoutVars>
      </dgm:prSet>
      <dgm:spPr/>
      <dgm:t>
        <a:bodyPr/>
        <a:lstStyle/>
        <a:p>
          <a:endParaRPr lang="en-US"/>
        </a:p>
      </dgm:t>
    </dgm:pt>
    <dgm:pt modelId="{28B7D524-79D0-4545-98A3-173EE8FD5897}" type="pres">
      <dgm:prSet presAssocID="{681E09BA-CA81-401E-BB86-CC50EDB49DA7}" presName="sibTrans" presStyleCnt="0"/>
      <dgm:spPr/>
    </dgm:pt>
    <dgm:pt modelId="{E237FC45-76A5-44A4-8F77-AA6EAE9838FB}" type="pres">
      <dgm:prSet presAssocID="{7217ACFC-9174-4411-A038-1DA9E680F488}" presName="node" presStyleLbl="node1" presStyleIdx="4" presStyleCnt="7">
        <dgm:presLayoutVars>
          <dgm:bulletEnabled val="1"/>
        </dgm:presLayoutVars>
      </dgm:prSet>
      <dgm:spPr/>
      <dgm:t>
        <a:bodyPr/>
        <a:lstStyle/>
        <a:p>
          <a:endParaRPr lang="en-US"/>
        </a:p>
      </dgm:t>
    </dgm:pt>
    <dgm:pt modelId="{A448A759-DB57-4C9C-B87E-82B740AD684D}" type="pres">
      <dgm:prSet presAssocID="{00F791D3-8373-4505-8E1E-DD92417E4FD3}" presName="sibTrans" presStyleCnt="0"/>
      <dgm:spPr/>
    </dgm:pt>
    <dgm:pt modelId="{F94D960B-162F-4A52-A7F8-3EB77E34D49A}" type="pres">
      <dgm:prSet presAssocID="{2ABF285D-22E2-4FFE-AA0B-8613C3079238}" presName="node" presStyleLbl="node1" presStyleIdx="5" presStyleCnt="7">
        <dgm:presLayoutVars>
          <dgm:bulletEnabled val="1"/>
        </dgm:presLayoutVars>
      </dgm:prSet>
      <dgm:spPr/>
      <dgm:t>
        <a:bodyPr/>
        <a:lstStyle/>
        <a:p>
          <a:endParaRPr lang="en-US"/>
        </a:p>
      </dgm:t>
    </dgm:pt>
    <dgm:pt modelId="{D881A188-7CB4-493D-80BD-CBC2377EF6A2}" type="pres">
      <dgm:prSet presAssocID="{DEDE9C8B-74DD-4E46-AFBB-8B879B6EE6A7}" presName="sibTrans" presStyleCnt="0"/>
      <dgm:spPr/>
    </dgm:pt>
    <dgm:pt modelId="{96342400-F6B6-411E-B0A3-F38F02AE4D21}" type="pres">
      <dgm:prSet presAssocID="{3E17C72B-79BE-4658-8846-50141127476B}" presName="node" presStyleLbl="node1" presStyleIdx="6" presStyleCnt="7">
        <dgm:presLayoutVars>
          <dgm:bulletEnabled val="1"/>
        </dgm:presLayoutVars>
      </dgm:prSet>
      <dgm:spPr/>
      <dgm:t>
        <a:bodyPr/>
        <a:lstStyle/>
        <a:p>
          <a:endParaRPr lang="en-US"/>
        </a:p>
      </dgm:t>
    </dgm:pt>
  </dgm:ptLst>
  <dgm:cxnLst>
    <dgm:cxn modelId="{869CF6A7-F44E-4042-AA59-2D50D23C8BD9}" srcId="{035E57BE-A513-43DB-AB27-BF560054F837}" destId="{2ABF285D-22E2-4FFE-AA0B-8613C3079238}" srcOrd="5" destOrd="0" parTransId="{174346D7-191A-4985-B2B2-24FCD58869EC}" sibTransId="{DEDE9C8B-74DD-4E46-AFBB-8B879B6EE6A7}"/>
    <dgm:cxn modelId="{1B61ACDB-CDBB-463F-9A27-71149CA23510}" srcId="{035E57BE-A513-43DB-AB27-BF560054F837}" destId="{34785FD9-0E80-4B60-98B7-587D271DA1AD}" srcOrd="2" destOrd="0" parTransId="{3BD3A087-97BD-49A3-855F-08B6407639B7}" sibTransId="{B9E1FB95-CC60-46DE-90AC-72220AACE5B7}"/>
    <dgm:cxn modelId="{C0025BA6-DC68-467E-B652-626A2382C61F}" srcId="{035E57BE-A513-43DB-AB27-BF560054F837}" destId="{D6188ACA-1618-4371-A44F-2D26E2387559}" srcOrd="0" destOrd="0" parTransId="{C08A8684-6AD9-4EC7-9DA6-9A6F68F12044}" sibTransId="{61BC22C5-973C-46FE-A539-B2285226E5C3}"/>
    <dgm:cxn modelId="{C1DE823C-685F-4E27-ACA3-AC12BC918EB6}" type="presOf" srcId="{2ABF285D-22E2-4FFE-AA0B-8613C3079238}" destId="{F94D960B-162F-4A52-A7F8-3EB77E34D49A}" srcOrd="0" destOrd="0" presId="urn:microsoft.com/office/officeart/2005/8/layout/default"/>
    <dgm:cxn modelId="{6D5F317A-C4FD-45AB-8C2B-23EC3C37058A}" type="presOf" srcId="{7217ACFC-9174-4411-A038-1DA9E680F488}" destId="{E237FC45-76A5-44A4-8F77-AA6EAE9838FB}" srcOrd="0" destOrd="0" presId="urn:microsoft.com/office/officeart/2005/8/layout/default"/>
    <dgm:cxn modelId="{74E8DD13-5FAF-46B7-B69B-727264E7A87C}" type="presOf" srcId="{34785FD9-0E80-4B60-98B7-587D271DA1AD}" destId="{DC003169-8FBD-47AA-B250-68F8B78AD06B}" srcOrd="0" destOrd="0" presId="urn:microsoft.com/office/officeart/2005/8/layout/default"/>
    <dgm:cxn modelId="{06D7E1A3-67C2-4907-8933-9DD07BD6A4B2}" type="presOf" srcId="{FCDEA505-4849-4B95-A75B-1E7220DEE0D9}" destId="{EE540790-3658-40FA-8F07-4EC3E22DBFCD}" srcOrd="0" destOrd="0" presId="urn:microsoft.com/office/officeart/2005/8/layout/default"/>
    <dgm:cxn modelId="{8FCB44B1-CA22-421F-948A-6392D06F2423}" srcId="{035E57BE-A513-43DB-AB27-BF560054F837}" destId="{3E17C72B-79BE-4658-8846-50141127476B}" srcOrd="6" destOrd="0" parTransId="{95ABE24C-224B-4749-AD50-DFED7606AABE}" sibTransId="{64FEE2BE-8F05-4E5E-8988-9BAFFBE8705C}"/>
    <dgm:cxn modelId="{536F2E43-F8C4-4F62-8BF8-07ADC287B8B9}" srcId="{035E57BE-A513-43DB-AB27-BF560054F837}" destId="{A76983A9-45EA-4EEB-9598-91D3F656739A}" srcOrd="1" destOrd="0" parTransId="{31D2A29C-5D3E-42F7-AE71-15B984407F40}" sibTransId="{5BBB75C8-8897-4794-BFC3-DC3B7BEF390D}"/>
    <dgm:cxn modelId="{08E08566-9C44-4200-96DF-4967FCD264A0}" srcId="{035E57BE-A513-43DB-AB27-BF560054F837}" destId="{FCDEA505-4849-4B95-A75B-1E7220DEE0D9}" srcOrd="3" destOrd="0" parTransId="{D267B9A3-9703-4CC0-8110-DDB0EFE03ADF}" sibTransId="{681E09BA-CA81-401E-BB86-CC50EDB49DA7}"/>
    <dgm:cxn modelId="{519234EB-5EDB-4BA4-B1CC-DBB7E48D1E08}" type="presOf" srcId="{D6188ACA-1618-4371-A44F-2D26E2387559}" destId="{CE06EF7E-4DC8-4CC5-833B-60CBA2B8C7FD}" srcOrd="0" destOrd="0" presId="urn:microsoft.com/office/officeart/2005/8/layout/default"/>
    <dgm:cxn modelId="{ED9B2D16-04E4-4E0D-884A-C5E596A3C487}" type="presOf" srcId="{035E57BE-A513-43DB-AB27-BF560054F837}" destId="{C37B7FCD-4C1E-4A19-9749-4DD5616B0CB8}" srcOrd="0" destOrd="0" presId="urn:microsoft.com/office/officeart/2005/8/layout/default"/>
    <dgm:cxn modelId="{05E79C95-1C53-4504-A628-7456CB5FE05F}" type="presOf" srcId="{3E17C72B-79BE-4658-8846-50141127476B}" destId="{96342400-F6B6-411E-B0A3-F38F02AE4D21}" srcOrd="0" destOrd="0" presId="urn:microsoft.com/office/officeart/2005/8/layout/default"/>
    <dgm:cxn modelId="{331BC0A1-C002-44C2-B02E-5898347785F2}" srcId="{035E57BE-A513-43DB-AB27-BF560054F837}" destId="{7217ACFC-9174-4411-A038-1DA9E680F488}" srcOrd="4" destOrd="0" parTransId="{8344B65F-F51A-46A2-9E1C-B44A4CE3738E}" sibTransId="{00F791D3-8373-4505-8E1E-DD92417E4FD3}"/>
    <dgm:cxn modelId="{C75E86E9-D148-4336-8901-24CA917403B9}" type="presOf" srcId="{A76983A9-45EA-4EEB-9598-91D3F656739A}" destId="{543D5855-4DD9-4462-B8C9-FEB893F3AF5F}" srcOrd="0" destOrd="0" presId="urn:microsoft.com/office/officeart/2005/8/layout/default"/>
    <dgm:cxn modelId="{FA8F3E3B-68C8-4947-9944-CC02B61F8B75}" type="presParOf" srcId="{C37B7FCD-4C1E-4A19-9749-4DD5616B0CB8}" destId="{CE06EF7E-4DC8-4CC5-833B-60CBA2B8C7FD}" srcOrd="0" destOrd="0" presId="urn:microsoft.com/office/officeart/2005/8/layout/default"/>
    <dgm:cxn modelId="{EEC55A1F-07CA-4E21-B572-923C11062B72}" type="presParOf" srcId="{C37B7FCD-4C1E-4A19-9749-4DD5616B0CB8}" destId="{9CD194B9-B758-4804-9239-EBBBFD2DF38B}" srcOrd="1" destOrd="0" presId="urn:microsoft.com/office/officeart/2005/8/layout/default"/>
    <dgm:cxn modelId="{CDD0CAD2-D584-4087-B879-65BA8326561C}" type="presParOf" srcId="{C37B7FCD-4C1E-4A19-9749-4DD5616B0CB8}" destId="{543D5855-4DD9-4462-B8C9-FEB893F3AF5F}" srcOrd="2" destOrd="0" presId="urn:microsoft.com/office/officeart/2005/8/layout/default"/>
    <dgm:cxn modelId="{F3DDC0E5-23E7-4850-B026-075D6247D135}" type="presParOf" srcId="{C37B7FCD-4C1E-4A19-9749-4DD5616B0CB8}" destId="{B3C5BCB8-7740-4A62-834D-11A21AB5085E}" srcOrd="3" destOrd="0" presId="urn:microsoft.com/office/officeart/2005/8/layout/default"/>
    <dgm:cxn modelId="{A36B8D57-763B-4558-98BA-C330194B6BD9}" type="presParOf" srcId="{C37B7FCD-4C1E-4A19-9749-4DD5616B0CB8}" destId="{DC003169-8FBD-47AA-B250-68F8B78AD06B}" srcOrd="4" destOrd="0" presId="urn:microsoft.com/office/officeart/2005/8/layout/default"/>
    <dgm:cxn modelId="{677AEB29-C302-4C14-BF15-E99F5232B3BA}" type="presParOf" srcId="{C37B7FCD-4C1E-4A19-9749-4DD5616B0CB8}" destId="{5FE7CA44-FCC7-4DB0-8A89-E084CB2E88AA}" srcOrd="5" destOrd="0" presId="urn:microsoft.com/office/officeart/2005/8/layout/default"/>
    <dgm:cxn modelId="{C0D6DE54-AE33-4649-882A-FC9F3A0926B0}" type="presParOf" srcId="{C37B7FCD-4C1E-4A19-9749-4DD5616B0CB8}" destId="{EE540790-3658-40FA-8F07-4EC3E22DBFCD}" srcOrd="6" destOrd="0" presId="urn:microsoft.com/office/officeart/2005/8/layout/default"/>
    <dgm:cxn modelId="{11F6F915-E72C-4B72-906B-0335F6E50353}" type="presParOf" srcId="{C37B7FCD-4C1E-4A19-9749-4DD5616B0CB8}" destId="{28B7D524-79D0-4545-98A3-173EE8FD5897}" srcOrd="7" destOrd="0" presId="urn:microsoft.com/office/officeart/2005/8/layout/default"/>
    <dgm:cxn modelId="{0EF91E27-EDF4-4318-91DF-71811EB612AC}" type="presParOf" srcId="{C37B7FCD-4C1E-4A19-9749-4DD5616B0CB8}" destId="{E237FC45-76A5-44A4-8F77-AA6EAE9838FB}" srcOrd="8" destOrd="0" presId="urn:microsoft.com/office/officeart/2005/8/layout/default"/>
    <dgm:cxn modelId="{DC31EFEB-1767-4A75-878E-677246758BD1}" type="presParOf" srcId="{C37B7FCD-4C1E-4A19-9749-4DD5616B0CB8}" destId="{A448A759-DB57-4C9C-B87E-82B740AD684D}" srcOrd="9" destOrd="0" presId="urn:microsoft.com/office/officeart/2005/8/layout/default"/>
    <dgm:cxn modelId="{48D48639-0C59-46A8-8824-EB0FE50EF0E6}" type="presParOf" srcId="{C37B7FCD-4C1E-4A19-9749-4DD5616B0CB8}" destId="{F94D960B-162F-4A52-A7F8-3EB77E34D49A}" srcOrd="10" destOrd="0" presId="urn:microsoft.com/office/officeart/2005/8/layout/default"/>
    <dgm:cxn modelId="{40339D5A-1234-4578-8389-E13D5020264A}" type="presParOf" srcId="{C37B7FCD-4C1E-4A19-9749-4DD5616B0CB8}" destId="{D881A188-7CB4-493D-80BD-CBC2377EF6A2}" srcOrd="11" destOrd="0" presId="urn:microsoft.com/office/officeart/2005/8/layout/default"/>
    <dgm:cxn modelId="{F0B7A831-6DC3-4A2F-BEB1-7728164A8152}" type="presParOf" srcId="{C37B7FCD-4C1E-4A19-9749-4DD5616B0CB8}" destId="{96342400-F6B6-411E-B0A3-F38F02AE4D21}" srcOrd="12"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BF089-ED8B-4F03-B4C5-533CA87E9322}">
      <dsp:nvSpPr>
        <dsp:cNvPr id="0" name=""/>
        <dsp:cNvSpPr/>
      </dsp:nvSpPr>
      <dsp:spPr>
        <a:xfrm>
          <a:off x="1034037" y="53205"/>
          <a:ext cx="2540583" cy="1524350"/>
        </a:xfrm>
        <a:prstGeom prst="rect">
          <a:avLst/>
        </a:prstGeom>
        <a:solidFill>
          <a:srgbClr val="0099CC"/>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a:solidFill>
                <a:srgbClr val="002060"/>
              </a:solidFill>
              <a:latin typeface="Century Gothic" panose="020B0502020202020204" pitchFamily="34" charset="0"/>
            </a:rPr>
            <a:t>Everyone’s Responsibility</a:t>
          </a:r>
          <a:endParaRPr lang="en-GB" sz="2300" kern="1200" dirty="0">
            <a:solidFill>
              <a:srgbClr val="002060"/>
            </a:solidFill>
          </a:endParaRPr>
        </a:p>
      </dsp:txBody>
      <dsp:txXfrm>
        <a:off x="1034037" y="53205"/>
        <a:ext cx="2540583" cy="1524350"/>
      </dsp:txXfrm>
    </dsp:sp>
    <dsp:sp modelId="{6DBD466D-6B0D-4D57-9F0F-D73090862AF9}">
      <dsp:nvSpPr>
        <dsp:cNvPr id="0" name=""/>
        <dsp:cNvSpPr/>
      </dsp:nvSpPr>
      <dsp:spPr>
        <a:xfrm>
          <a:off x="3828679" y="53205"/>
          <a:ext cx="2540583" cy="1524350"/>
        </a:xfrm>
        <a:prstGeom prst="rect">
          <a:avLst/>
        </a:prstGeom>
        <a:solidFill>
          <a:srgbClr val="0099CC"/>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a:solidFill>
                <a:srgbClr val="002060"/>
              </a:solidFill>
              <a:latin typeface="Century Gothic" panose="020B0502020202020204" pitchFamily="34" charset="0"/>
            </a:rPr>
            <a:t>Identification of Concerns</a:t>
          </a:r>
          <a:endParaRPr lang="en-GB" sz="2300" kern="1200" dirty="0">
            <a:solidFill>
              <a:srgbClr val="002060"/>
            </a:solidFill>
          </a:endParaRPr>
        </a:p>
      </dsp:txBody>
      <dsp:txXfrm>
        <a:off x="3828679" y="53205"/>
        <a:ext cx="2540583" cy="1524350"/>
      </dsp:txXfrm>
    </dsp:sp>
    <dsp:sp modelId="{AA7D1834-EE9A-48D0-AAE6-0B0AB86A6E36}">
      <dsp:nvSpPr>
        <dsp:cNvPr id="0" name=""/>
        <dsp:cNvSpPr/>
      </dsp:nvSpPr>
      <dsp:spPr>
        <a:xfrm>
          <a:off x="6623321" y="53205"/>
          <a:ext cx="2540583" cy="1524350"/>
        </a:xfrm>
        <a:prstGeom prst="rect">
          <a:avLst/>
        </a:prstGeom>
        <a:solidFill>
          <a:srgbClr val="0099CC"/>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a:solidFill>
                <a:srgbClr val="002060"/>
              </a:solidFill>
              <a:latin typeface="Century Gothic" panose="020B0502020202020204" pitchFamily="34" charset="0"/>
            </a:rPr>
            <a:t>Responding &amp; Reporting Disclosure/CP Concerns</a:t>
          </a:r>
        </a:p>
      </dsp:txBody>
      <dsp:txXfrm>
        <a:off x="6623321" y="53205"/>
        <a:ext cx="2540583" cy="1524350"/>
      </dsp:txXfrm>
    </dsp:sp>
    <dsp:sp modelId="{39ECF33B-F3D0-4E67-8F33-65FED966360E}">
      <dsp:nvSpPr>
        <dsp:cNvPr id="0" name=""/>
        <dsp:cNvSpPr/>
      </dsp:nvSpPr>
      <dsp:spPr>
        <a:xfrm>
          <a:off x="1034037" y="1831613"/>
          <a:ext cx="2540583" cy="1524350"/>
        </a:xfrm>
        <a:prstGeom prst="rect">
          <a:avLst/>
        </a:prstGeom>
        <a:solidFill>
          <a:srgbClr val="0099CC"/>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GB" sz="2100" b="1" kern="1200" dirty="0">
              <a:solidFill>
                <a:srgbClr val="002060"/>
              </a:solidFill>
              <a:latin typeface="Century Gothic" panose="020B0502020202020204" pitchFamily="34" charset="0"/>
              <a:hlinkClick xmlns:r="http://schemas.openxmlformats.org/officeDocument/2006/relationships" r:id="" action="ppaction://hlinksldjump" tooltip="Appendix 3 and Appendix 4 – Written Notification of Concern">
                <a:extLst>
                  <a:ext uri="{A12FA001-AC4F-418D-AE19-62706E023703}">
                    <ahyp:hlinkClr xmlns="" xmlns:ahyp="http://schemas.microsoft.com/office/drawing/2018/hyperlinkcolor" val="tx"/>
                  </a:ext>
                </a:extLst>
              </a:hlinkClick>
            </a:rPr>
            <a:t>Appendix 3 and Appendix 4 – </a:t>
          </a:r>
          <a:r>
            <a:rPr lang="en-GB" sz="2100" b="1" kern="1200" baseline="0" dirty="0">
              <a:solidFill>
                <a:srgbClr val="002060"/>
              </a:solidFill>
              <a:latin typeface="Century Gothic" panose="020B0502020202020204" pitchFamily="34" charset="0"/>
              <a:hlinkClick xmlns:r="http://schemas.openxmlformats.org/officeDocument/2006/relationships" r:id="" action="ppaction://hlinksldjump" tooltip="Appendix 3 and Appendix 4 – Written Notification of Concern">
                <a:extLst>
                  <a:ext uri="{A12FA001-AC4F-418D-AE19-62706E023703}">
                    <ahyp:hlinkClr xmlns="" xmlns:ahyp="http://schemas.microsoft.com/office/drawing/2018/hyperlinkcolor" val="tx"/>
                  </a:ext>
                </a:extLst>
              </a:hlinkClick>
            </a:rPr>
            <a:t>Written</a:t>
          </a:r>
          <a:r>
            <a:rPr lang="en-GB" sz="2100" b="1" kern="1200" dirty="0">
              <a:solidFill>
                <a:srgbClr val="002060"/>
              </a:solidFill>
              <a:latin typeface="Century Gothic" panose="020B0502020202020204" pitchFamily="34" charset="0"/>
              <a:hlinkClick xmlns:r="http://schemas.openxmlformats.org/officeDocument/2006/relationships" r:id="" action="ppaction://hlinksldjump" tooltip="Appendix 3 and Appendix 4 – Written Notification of Concern">
                <a:extLst>
                  <a:ext uri="{A12FA001-AC4F-418D-AE19-62706E023703}">
                    <ahyp:hlinkClr xmlns="" xmlns:ahyp="http://schemas.microsoft.com/office/drawing/2018/hyperlinkcolor" val="tx"/>
                  </a:ext>
                </a:extLst>
              </a:hlinkClick>
            </a:rPr>
            <a:t> Notification of Concern (</a:t>
          </a:r>
          <a:r>
            <a:rPr lang="en-GB" sz="2100" b="1" kern="1200" dirty="0" err="1">
              <a:solidFill>
                <a:srgbClr val="002060"/>
              </a:solidFill>
              <a:latin typeface="Century Gothic" panose="020B0502020202020204" pitchFamily="34" charset="0"/>
              <a:hlinkClick xmlns:r="http://schemas.openxmlformats.org/officeDocument/2006/relationships" r:id="" action="ppaction://hlinksldjump" tooltip="Appendix 3 and Appendix 4 – Written Notification of Concern">
                <a:extLst>
                  <a:ext uri="{A12FA001-AC4F-418D-AE19-62706E023703}">
                    <ahyp:hlinkClr xmlns="" xmlns:ahyp="http://schemas.microsoft.com/office/drawing/2018/hyperlinkcolor" val="tx"/>
                  </a:ext>
                </a:extLst>
              </a:hlinkClick>
            </a:rPr>
            <a:t>WNoC</a:t>
          </a:r>
          <a:r>
            <a:rPr lang="en-GB" sz="2100" b="1" kern="1200" dirty="0">
              <a:solidFill>
                <a:srgbClr val="002060"/>
              </a:solidFill>
              <a:latin typeface="Century Gothic" panose="020B0502020202020204" pitchFamily="34" charset="0"/>
              <a:hlinkClick xmlns:r="http://schemas.openxmlformats.org/officeDocument/2006/relationships" r:id="" action="ppaction://hlinksldjump" tooltip="Appendix 3 and Appendix 4 – Written Notification of Concern">
                <a:extLst>
                  <a:ext uri="{A12FA001-AC4F-418D-AE19-62706E023703}">
                    <ahyp:hlinkClr xmlns="" xmlns:ahyp="http://schemas.microsoft.com/office/drawing/2018/hyperlinkcolor" val="tx"/>
                  </a:ext>
                </a:extLst>
              </a:hlinkClick>
            </a:rPr>
            <a:t>)</a:t>
          </a:r>
          <a:endParaRPr lang="en-GB" sz="2100" b="1" kern="1200" dirty="0">
            <a:solidFill>
              <a:srgbClr val="002060"/>
            </a:solidFill>
            <a:latin typeface="Century Gothic" panose="020B0502020202020204" pitchFamily="34" charset="0"/>
          </a:endParaRPr>
        </a:p>
      </dsp:txBody>
      <dsp:txXfrm>
        <a:off x="1034037" y="1831613"/>
        <a:ext cx="2540583" cy="1524350"/>
      </dsp:txXfrm>
    </dsp:sp>
    <dsp:sp modelId="{97A1FB5D-DFA8-4FE2-95F0-6BC1CB3157F2}">
      <dsp:nvSpPr>
        <dsp:cNvPr id="0" name=""/>
        <dsp:cNvSpPr/>
      </dsp:nvSpPr>
      <dsp:spPr>
        <a:xfrm>
          <a:off x="3828679" y="1781508"/>
          <a:ext cx="2540583" cy="1524350"/>
        </a:xfrm>
        <a:prstGeom prst="rect">
          <a:avLst/>
        </a:prstGeom>
        <a:solidFill>
          <a:srgbClr val="0099CC"/>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a:solidFill>
                <a:srgbClr val="002060"/>
              </a:solidFill>
              <a:latin typeface="Century Gothic" panose="020B0502020202020204" pitchFamily="34" charset="0"/>
            </a:rPr>
            <a:t>National Guidance</a:t>
          </a:r>
          <a:endParaRPr lang="en-GB" sz="2300" kern="1200" dirty="0">
            <a:solidFill>
              <a:srgbClr val="002060"/>
            </a:solidFill>
          </a:endParaRPr>
        </a:p>
      </dsp:txBody>
      <dsp:txXfrm>
        <a:off x="3828679" y="1781508"/>
        <a:ext cx="2540583" cy="1524350"/>
      </dsp:txXfrm>
    </dsp:sp>
    <dsp:sp modelId="{D1847A73-126D-46F6-8B1C-62AD87CE76DB}">
      <dsp:nvSpPr>
        <dsp:cNvPr id="0" name=""/>
        <dsp:cNvSpPr/>
      </dsp:nvSpPr>
      <dsp:spPr>
        <a:xfrm>
          <a:off x="6623321" y="1781508"/>
          <a:ext cx="2540583" cy="1524350"/>
        </a:xfrm>
        <a:prstGeom prst="rect">
          <a:avLst/>
        </a:prstGeom>
        <a:solidFill>
          <a:srgbClr val="0099CC"/>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a:solidFill>
                <a:srgbClr val="002060"/>
              </a:solidFill>
              <a:latin typeface="Century Gothic" panose="020B0502020202020204" pitchFamily="34" charset="0"/>
            </a:rPr>
            <a:t>What is Significant Harm?</a:t>
          </a:r>
        </a:p>
      </dsp:txBody>
      <dsp:txXfrm>
        <a:off x="6623321" y="1781508"/>
        <a:ext cx="2540583" cy="1524350"/>
      </dsp:txXfrm>
    </dsp:sp>
    <dsp:sp modelId="{62664B1A-2924-4FA7-8ABD-D3D2E2065787}">
      <dsp:nvSpPr>
        <dsp:cNvPr id="0" name=""/>
        <dsp:cNvSpPr/>
      </dsp:nvSpPr>
      <dsp:spPr>
        <a:xfrm>
          <a:off x="1034037" y="3559916"/>
          <a:ext cx="2540583" cy="1524350"/>
        </a:xfrm>
        <a:prstGeom prst="rect">
          <a:avLst/>
        </a:prstGeom>
        <a:solidFill>
          <a:srgbClr val="0099CC"/>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a:solidFill>
                <a:srgbClr val="002060"/>
              </a:solidFill>
              <a:latin typeface="Century Gothic" panose="020B0502020202020204" pitchFamily="34" charset="0"/>
            </a:rPr>
            <a:t>Getting it right for every child</a:t>
          </a:r>
        </a:p>
      </dsp:txBody>
      <dsp:txXfrm>
        <a:off x="1034037" y="3559916"/>
        <a:ext cx="2540583" cy="1524350"/>
      </dsp:txXfrm>
    </dsp:sp>
    <dsp:sp modelId="{09FD8D57-9AD7-4676-AB1A-D4F29C48C66F}">
      <dsp:nvSpPr>
        <dsp:cNvPr id="0" name=""/>
        <dsp:cNvSpPr/>
      </dsp:nvSpPr>
      <dsp:spPr>
        <a:xfrm>
          <a:off x="3828679" y="3559916"/>
          <a:ext cx="2540583" cy="1524350"/>
        </a:xfrm>
        <a:prstGeom prst="rect">
          <a:avLst/>
        </a:prstGeom>
        <a:solidFill>
          <a:srgbClr val="0099CC"/>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a:solidFill>
                <a:srgbClr val="002060"/>
              </a:solidFill>
              <a:latin typeface="Century Gothic" panose="020B0502020202020204" pitchFamily="34" charset="0"/>
            </a:rPr>
            <a:t>Minimising Risk/Early Years</a:t>
          </a:r>
          <a:endParaRPr lang="en-GB" sz="2300" kern="1200" dirty="0">
            <a:solidFill>
              <a:srgbClr val="002060"/>
            </a:solidFill>
          </a:endParaRPr>
        </a:p>
      </dsp:txBody>
      <dsp:txXfrm>
        <a:off x="3828679" y="3559916"/>
        <a:ext cx="2540583" cy="1524350"/>
      </dsp:txXfrm>
    </dsp:sp>
    <dsp:sp modelId="{BE58A305-2B20-49A6-BD32-A9447F98600C}">
      <dsp:nvSpPr>
        <dsp:cNvPr id="0" name=""/>
        <dsp:cNvSpPr/>
      </dsp:nvSpPr>
      <dsp:spPr>
        <a:xfrm>
          <a:off x="6585746" y="3559916"/>
          <a:ext cx="2540583" cy="1524350"/>
        </a:xfrm>
        <a:prstGeom prst="rect">
          <a:avLst/>
        </a:prstGeom>
        <a:solidFill>
          <a:srgbClr val="0099CC"/>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a:solidFill>
                <a:srgbClr val="002060"/>
              </a:solidFill>
              <a:latin typeface="Century Gothic" panose="020B0502020202020204" pitchFamily="34" charset="0"/>
            </a:rPr>
            <a:t>Key Contacts</a:t>
          </a:r>
        </a:p>
      </dsp:txBody>
      <dsp:txXfrm>
        <a:off x="6585746" y="3559916"/>
        <a:ext cx="2540583" cy="152435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9B545-8F1E-4F96-8ECE-8AFC53466A03}">
      <dsp:nvSpPr>
        <dsp:cNvPr id="0" name=""/>
        <dsp:cNvSpPr/>
      </dsp:nvSpPr>
      <dsp:spPr>
        <a:xfrm>
          <a:off x="6016382" y="411005"/>
          <a:ext cx="2043171" cy="2043379"/>
        </a:xfrm>
        <a:prstGeom prst="circularArrow">
          <a:avLst>
            <a:gd name="adj1" fmla="val 10980"/>
            <a:gd name="adj2" fmla="val 1142322"/>
            <a:gd name="adj3" fmla="val 4500000"/>
            <a:gd name="adj4" fmla="val 10800000"/>
            <a:gd name="adj5" fmla="val 12500"/>
          </a:avLst>
        </a:prstGeom>
        <a:gradFill rotWithShape="0">
          <a:gsLst>
            <a:gs pos="0">
              <a:srgbClr val="FF0000"/>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CF0B519-C7C1-42C6-B6E1-ABE1E8C72D75}">
      <dsp:nvSpPr>
        <dsp:cNvPr id="0" name=""/>
        <dsp:cNvSpPr/>
      </dsp:nvSpPr>
      <dsp:spPr>
        <a:xfrm>
          <a:off x="6439482" y="1159998"/>
          <a:ext cx="1140205" cy="570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b="1" kern="1200" dirty="0">
              <a:latin typeface="Century Gothic" panose="020B0502020202020204" pitchFamily="34" charset="0"/>
            </a:rPr>
            <a:t>Targeting</a:t>
          </a:r>
        </a:p>
      </dsp:txBody>
      <dsp:txXfrm>
        <a:off x="6439482" y="1159998"/>
        <a:ext cx="1140205" cy="570043"/>
      </dsp:txXfrm>
    </dsp:sp>
    <dsp:sp modelId="{F475147D-EA02-410B-850A-A5965BFA68C0}">
      <dsp:nvSpPr>
        <dsp:cNvPr id="0" name=""/>
        <dsp:cNvSpPr/>
      </dsp:nvSpPr>
      <dsp:spPr>
        <a:xfrm>
          <a:off x="5420779" y="1594568"/>
          <a:ext cx="2043171" cy="2043379"/>
        </a:xfrm>
        <a:prstGeom prst="leftCircularArrow">
          <a:avLst>
            <a:gd name="adj1" fmla="val 10980"/>
            <a:gd name="adj2" fmla="val 1142322"/>
            <a:gd name="adj3" fmla="val 6300000"/>
            <a:gd name="adj4" fmla="val 18900000"/>
            <a:gd name="adj5" fmla="val 12500"/>
          </a:avLst>
        </a:prstGeom>
        <a:gradFill rotWithShape="0">
          <a:gsLst>
            <a:gs pos="0">
              <a:srgbClr val="00B050"/>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C4ACE63-9C2A-43DD-BD0B-0314B27F1F5E}">
      <dsp:nvSpPr>
        <dsp:cNvPr id="0" name=""/>
        <dsp:cNvSpPr/>
      </dsp:nvSpPr>
      <dsp:spPr>
        <a:xfrm>
          <a:off x="5869571" y="2336390"/>
          <a:ext cx="1140205" cy="570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b="1" kern="1200" dirty="0">
              <a:latin typeface="Century Gothic" panose="020B0502020202020204" pitchFamily="34" charset="0"/>
            </a:rPr>
            <a:t>Friendship</a:t>
          </a:r>
        </a:p>
      </dsp:txBody>
      <dsp:txXfrm>
        <a:off x="5869571" y="2336390"/>
        <a:ext cx="1140205" cy="570043"/>
      </dsp:txXfrm>
    </dsp:sp>
    <dsp:sp modelId="{FC67B706-E30B-4592-AB90-5264FBFF4E5A}">
      <dsp:nvSpPr>
        <dsp:cNvPr id="0" name=""/>
        <dsp:cNvSpPr/>
      </dsp:nvSpPr>
      <dsp:spPr>
        <a:xfrm>
          <a:off x="5988390" y="2773128"/>
          <a:ext cx="2043171" cy="2043379"/>
        </a:xfrm>
        <a:prstGeom prst="circularArrow">
          <a:avLst>
            <a:gd name="adj1" fmla="val 10980"/>
            <a:gd name="adj2" fmla="val 1142322"/>
            <a:gd name="adj3" fmla="val 4500000"/>
            <a:gd name="adj4" fmla="val 13500000"/>
            <a:gd name="adj5" fmla="val 12500"/>
          </a:avLst>
        </a:prstGeom>
        <a:gradFill rotWithShape="0">
          <a:gsLst>
            <a:gs pos="0">
              <a:srgbClr val="FFC000"/>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0D3B2B1-6C9C-47F4-9689-31CC7318FA44}">
      <dsp:nvSpPr>
        <dsp:cNvPr id="0" name=""/>
        <dsp:cNvSpPr/>
      </dsp:nvSpPr>
      <dsp:spPr>
        <a:xfrm>
          <a:off x="6439482" y="3512783"/>
          <a:ext cx="1140205" cy="570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b="1" kern="1200" dirty="0">
              <a:latin typeface="Century Gothic" panose="020B0502020202020204" pitchFamily="34" charset="0"/>
            </a:rPr>
            <a:t>Special Friendship</a:t>
          </a:r>
        </a:p>
      </dsp:txBody>
      <dsp:txXfrm>
        <a:off x="6439482" y="3512783"/>
        <a:ext cx="1140205" cy="570043"/>
      </dsp:txXfrm>
    </dsp:sp>
    <dsp:sp modelId="{B0CA6209-125D-4E48-A854-6FA380BFE9F2}">
      <dsp:nvSpPr>
        <dsp:cNvPr id="0" name=""/>
        <dsp:cNvSpPr/>
      </dsp:nvSpPr>
      <dsp:spPr>
        <a:xfrm>
          <a:off x="5566416" y="4082838"/>
          <a:ext cx="1755341" cy="1756189"/>
        </a:xfrm>
        <a:prstGeom prst="blockArc">
          <a:avLst>
            <a:gd name="adj1" fmla="val 0"/>
            <a:gd name="adj2" fmla="val 18900000"/>
            <a:gd name="adj3" fmla="val 12740"/>
          </a:avLst>
        </a:prstGeom>
        <a:gradFill rotWithShape="0">
          <a:gsLst>
            <a:gs pos="0">
              <a:schemeClr val="tx1"/>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44DA7F2-41E5-4667-9682-26C7DFBEBAA8}">
      <dsp:nvSpPr>
        <dsp:cNvPr id="0" name=""/>
        <dsp:cNvSpPr/>
      </dsp:nvSpPr>
      <dsp:spPr>
        <a:xfrm>
          <a:off x="5869571" y="4689176"/>
          <a:ext cx="1140205" cy="570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GB" sz="1800" b="1" kern="1200" dirty="0">
              <a:latin typeface="Century Gothic" panose="020B0502020202020204" pitchFamily="34" charset="0"/>
            </a:rPr>
            <a:t>Abuse</a:t>
          </a:r>
        </a:p>
      </dsp:txBody>
      <dsp:txXfrm>
        <a:off x="5869571" y="4689176"/>
        <a:ext cx="1140205" cy="57004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669D76-EFBC-45B0-A140-D100BD403990}">
      <dsp:nvSpPr>
        <dsp:cNvPr id="0" name=""/>
        <dsp:cNvSpPr/>
      </dsp:nvSpPr>
      <dsp:spPr>
        <a:xfrm>
          <a:off x="3534849" y="1612953"/>
          <a:ext cx="3078155" cy="3078155"/>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GB" sz="3200" kern="1200" dirty="0"/>
            <a:t>Vulnerability Factors</a:t>
          </a:r>
        </a:p>
      </dsp:txBody>
      <dsp:txXfrm>
        <a:off x="3985634" y="2063738"/>
        <a:ext cx="2176585" cy="2176585"/>
      </dsp:txXfrm>
    </dsp:sp>
    <dsp:sp modelId="{BFC22ED8-4963-4F5E-B108-37438D2FE141}">
      <dsp:nvSpPr>
        <dsp:cNvPr id="0" name=""/>
        <dsp:cNvSpPr/>
      </dsp:nvSpPr>
      <dsp:spPr>
        <a:xfrm>
          <a:off x="4304388" y="2215"/>
          <a:ext cx="1539077" cy="1539077"/>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dirty="0">
              <a:latin typeface="Century Gothic" panose="020B0502020202020204" pitchFamily="34" charset="0"/>
            </a:rPr>
            <a:t>Having older boyfriends/girlfriends</a:t>
          </a:r>
          <a:endParaRPr lang="en-GB" sz="1100" kern="1200" dirty="0"/>
        </a:p>
      </dsp:txBody>
      <dsp:txXfrm>
        <a:off x="4529781" y="227608"/>
        <a:ext cx="1088291" cy="1088291"/>
      </dsp:txXfrm>
    </dsp:sp>
    <dsp:sp modelId="{B9A3F1D1-60BB-42E6-8E71-391B710F970C}">
      <dsp:nvSpPr>
        <dsp:cNvPr id="0" name=""/>
        <dsp:cNvSpPr/>
      </dsp:nvSpPr>
      <dsp:spPr>
        <a:xfrm>
          <a:off x="5494526" y="321111"/>
          <a:ext cx="1539077" cy="1539077"/>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b="1" kern="1200" dirty="0">
              <a:latin typeface="Century Gothic" panose="020B0502020202020204" pitchFamily="34" charset="0"/>
            </a:rPr>
            <a:t>Disengagement from Education</a:t>
          </a:r>
        </a:p>
      </dsp:txBody>
      <dsp:txXfrm>
        <a:off x="5719919" y="546504"/>
        <a:ext cx="1088291" cy="1088291"/>
      </dsp:txXfrm>
    </dsp:sp>
    <dsp:sp modelId="{6D5839B5-7298-46E0-9E45-A793386871DD}">
      <dsp:nvSpPr>
        <dsp:cNvPr id="0" name=""/>
        <dsp:cNvSpPr/>
      </dsp:nvSpPr>
      <dsp:spPr>
        <a:xfrm>
          <a:off x="6365768" y="1192353"/>
          <a:ext cx="1539077" cy="1539077"/>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a:latin typeface="Century Gothic" panose="020B0502020202020204" pitchFamily="34" charset="0"/>
            </a:rPr>
            <a:t>Associating with other young people involved in exploitation </a:t>
          </a:r>
          <a:endParaRPr lang="en-GB" sz="1100" b="1" kern="1200" dirty="0">
            <a:latin typeface="Century Gothic" panose="020B0502020202020204" pitchFamily="34" charset="0"/>
          </a:endParaRPr>
        </a:p>
      </dsp:txBody>
      <dsp:txXfrm>
        <a:off x="6591161" y="1417746"/>
        <a:ext cx="1088291" cy="1088291"/>
      </dsp:txXfrm>
    </dsp:sp>
    <dsp:sp modelId="{19FF162B-52A4-413E-9DAA-04F492C08AB7}">
      <dsp:nvSpPr>
        <dsp:cNvPr id="0" name=""/>
        <dsp:cNvSpPr/>
      </dsp:nvSpPr>
      <dsp:spPr>
        <a:xfrm>
          <a:off x="6684665" y="2382492"/>
          <a:ext cx="1539077" cy="1539077"/>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a:latin typeface="Century Gothic" panose="020B0502020202020204" pitchFamily="34" charset="0"/>
            </a:rPr>
            <a:t>Disrupted family life and violence</a:t>
          </a:r>
          <a:endParaRPr lang="en-GB" sz="1100" b="1" kern="1200" dirty="0">
            <a:latin typeface="Century Gothic" panose="020B0502020202020204" pitchFamily="34" charset="0"/>
          </a:endParaRPr>
        </a:p>
      </dsp:txBody>
      <dsp:txXfrm>
        <a:off x="6910058" y="2607885"/>
        <a:ext cx="1088291" cy="1088291"/>
      </dsp:txXfrm>
    </dsp:sp>
    <dsp:sp modelId="{AF38E33C-6C7D-4AD0-8F85-18531440D381}">
      <dsp:nvSpPr>
        <dsp:cNvPr id="0" name=""/>
        <dsp:cNvSpPr/>
      </dsp:nvSpPr>
      <dsp:spPr>
        <a:xfrm>
          <a:off x="6365768" y="3572630"/>
          <a:ext cx="1539077" cy="1539077"/>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dirty="0">
              <a:latin typeface="Century Gothic" panose="020B0502020202020204" pitchFamily="34" charset="0"/>
            </a:rPr>
            <a:t>History of missing episodes</a:t>
          </a:r>
        </a:p>
      </dsp:txBody>
      <dsp:txXfrm>
        <a:off x="6591161" y="3798023"/>
        <a:ext cx="1088291" cy="1088291"/>
      </dsp:txXfrm>
    </dsp:sp>
    <dsp:sp modelId="{40350AB0-A97B-495E-9D05-BE4B4F42E985}">
      <dsp:nvSpPr>
        <dsp:cNvPr id="0" name=""/>
        <dsp:cNvSpPr/>
      </dsp:nvSpPr>
      <dsp:spPr>
        <a:xfrm>
          <a:off x="5494526" y="4443872"/>
          <a:ext cx="1539077" cy="1539077"/>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a:latin typeface="Century Gothic" panose="020B0502020202020204" pitchFamily="34" charset="0"/>
            </a:rPr>
            <a:t>Hanging out in areas know to be risky</a:t>
          </a:r>
          <a:endParaRPr lang="en-GB" sz="1100" b="1" kern="1200" dirty="0">
            <a:latin typeface="Century Gothic" panose="020B0502020202020204" pitchFamily="34" charset="0"/>
          </a:endParaRPr>
        </a:p>
      </dsp:txBody>
      <dsp:txXfrm>
        <a:off x="5719919" y="4669265"/>
        <a:ext cx="1088291" cy="1088291"/>
      </dsp:txXfrm>
    </dsp:sp>
    <dsp:sp modelId="{D50E2E07-6DF1-4894-819A-B00DDCFBE8E5}">
      <dsp:nvSpPr>
        <dsp:cNvPr id="0" name=""/>
        <dsp:cNvSpPr/>
      </dsp:nvSpPr>
      <dsp:spPr>
        <a:xfrm>
          <a:off x="4304388" y="4762769"/>
          <a:ext cx="1539077" cy="1539077"/>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a:latin typeface="Century Gothic" panose="020B0502020202020204" pitchFamily="34" charset="0"/>
            </a:rPr>
            <a:t>Substance, drug, alcohol misuse</a:t>
          </a:r>
          <a:endParaRPr lang="en-GB" sz="1100" b="1" kern="1200" dirty="0">
            <a:latin typeface="Century Gothic" panose="020B0502020202020204" pitchFamily="34" charset="0"/>
          </a:endParaRPr>
        </a:p>
      </dsp:txBody>
      <dsp:txXfrm>
        <a:off x="4529781" y="4988162"/>
        <a:ext cx="1088291" cy="1088291"/>
      </dsp:txXfrm>
    </dsp:sp>
    <dsp:sp modelId="{A83E2FF6-59A2-420D-9784-ECD33318A3A9}">
      <dsp:nvSpPr>
        <dsp:cNvPr id="0" name=""/>
        <dsp:cNvSpPr/>
      </dsp:nvSpPr>
      <dsp:spPr>
        <a:xfrm>
          <a:off x="3114249" y="4443872"/>
          <a:ext cx="1539077" cy="1539077"/>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GB" sz="1000" b="1" kern="1200" dirty="0">
              <a:latin typeface="Century Gothic" panose="020B0502020202020204" pitchFamily="34" charset="0"/>
            </a:rPr>
            <a:t>Looked after and accommodated</a:t>
          </a:r>
        </a:p>
      </dsp:txBody>
      <dsp:txXfrm>
        <a:off x="3339642" y="4669265"/>
        <a:ext cx="1088291" cy="1088291"/>
      </dsp:txXfrm>
    </dsp:sp>
    <dsp:sp modelId="{AE6C689D-2C8C-4EBE-A368-B132F12D62C9}">
      <dsp:nvSpPr>
        <dsp:cNvPr id="0" name=""/>
        <dsp:cNvSpPr/>
      </dsp:nvSpPr>
      <dsp:spPr>
        <a:xfrm>
          <a:off x="2243007" y="3572630"/>
          <a:ext cx="1539077" cy="1539077"/>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a:latin typeface="Century Gothic" panose="020B0502020202020204" pitchFamily="34" charset="0"/>
            </a:rPr>
            <a:t>History of abuse and disadvantage</a:t>
          </a:r>
          <a:endParaRPr lang="en-GB" sz="1100" b="1" kern="1200" dirty="0">
            <a:latin typeface="Century Gothic" panose="020B0502020202020204" pitchFamily="34" charset="0"/>
          </a:endParaRPr>
        </a:p>
      </dsp:txBody>
      <dsp:txXfrm>
        <a:off x="2468400" y="3798023"/>
        <a:ext cx="1088291" cy="1088291"/>
      </dsp:txXfrm>
    </dsp:sp>
    <dsp:sp modelId="{8BC6CBC1-535E-4C07-B0FB-97FFA75EECE4}">
      <dsp:nvSpPr>
        <dsp:cNvPr id="0" name=""/>
        <dsp:cNvSpPr/>
      </dsp:nvSpPr>
      <dsp:spPr>
        <a:xfrm>
          <a:off x="1924111" y="2382492"/>
          <a:ext cx="1539077" cy="1539077"/>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dirty="0">
              <a:latin typeface="Century Gothic" panose="020B0502020202020204" pitchFamily="34" charset="0"/>
            </a:rPr>
            <a:t>Experience of bullying</a:t>
          </a:r>
        </a:p>
      </dsp:txBody>
      <dsp:txXfrm>
        <a:off x="2149504" y="2607885"/>
        <a:ext cx="1088291" cy="1088291"/>
      </dsp:txXfrm>
    </dsp:sp>
    <dsp:sp modelId="{0239D231-C95E-4720-A78E-2B51CED2CB12}">
      <dsp:nvSpPr>
        <dsp:cNvPr id="0" name=""/>
        <dsp:cNvSpPr/>
      </dsp:nvSpPr>
      <dsp:spPr>
        <a:xfrm>
          <a:off x="2243007" y="1192353"/>
          <a:ext cx="1539077" cy="1539077"/>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a:latin typeface="Century Gothic" panose="020B0502020202020204" pitchFamily="34" charset="0"/>
            </a:rPr>
            <a:t>Poor health and well-being</a:t>
          </a:r>
          <a:endParaRPr lang="en-GB" sz="1100" kern="1200" dirty="0"/>
        </a:p>
      </dsp:txBody>
      <dsp:txXfrm>
        <a:off x="2468400" y="1417746"/>
        <a:ext cx="1088291" cy="1088291"/>
      </dsp:txXfrm>
    </dsp:sp>
    <dsp:sp modelId="{B7A48538-F5D3-4CA2-AE56-C7AEBAA778F6}">
      <dsp:nvSpPr>
        <dsp:cNvPr id="0" name=""/>
        <dsp:cNvSpPr/>
      </dsp:nvSpPr>
      <dsp:spPr>
        <a:xfrm>
          <a:off x="3114249" y="321111"/>
          <a:ext cx="1539077" cy="1539077"/>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dirty="0">
              <a:latin typeface="Century Gothic" panose="020B0502020202020204" pitchFamily="34" charset="0"/>
            </a:rPr>
            <a:t>Problematic parenting, lack of or no adult guidance/</a:t>
          </a:r>
        </a:p>
        <a:p>
          <a:pPr lvl="0" algn="ctr" defTabSz="488950">
            <a:lnSpc>
              <a:spcPct val="90000"/>
            </a:lnSpc>
            <a:spcBef>
              <a:spcPct val="0"/>
            </a:spcBef>
            <a:spcAft>
              <a:spcPct val="35000"/>
            </a:spcAft>
          </a:pPr>
          <a:r>
            <a:rPr lang="en-GB" sz="1100" b="1" kern="1200" dirty="0">
              <a:latin typeface="Century Gothic" panose="020B0502020202020204" pitchFamily="34" charset="0"/>
            </a:rPr>
            <a:t>supervision</a:t>
          </a:r>
          <a:endParaRPr lang="en-GB" sz="1100" kern="1200" dirty="0"/>
        </a:p>
      </dsp:txBody>
      <dsp:txXfrm>
        <a:off x="3339642" y="546504"/>
        <a:ext cx="1088291" cy="108829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669D76-EFBC-45B0-A140-D100BD403990}">
      <dsp:nvSpPr>
        <dsp:cNvPr id="0" name=""/>
        <dsp:cNvSpPr/>
      </dsp:nvSpPr>
      <dsp:spPr>
        <a:xfrm>
          <a:off x="3857467" y="1826316"/>
          <a:ext cx="2807292" cy="2807292"/>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r>
            <a:rPr lang="en-GB" sz="3400" kern="1200" dirty="0"/>
            <a:t>Risk Indicators – Know the Signs</a:t>
          </a:r>
        </a:p>
      </dsp:txBody>
      <dsp:txXfrm>
        <a:off x="4268585" y="2237434"/>
        <a:ext cx="1985056" cy="1985056"/>
      </dsp:txXfrm>
    </dsp:sp>
    <dsp:sp modelId="{BFC22ED8-4963-4F5E-B108-37438D2FE141}">
      <dsp:nvSpPr>
        <dsp:cNvPr id="0" name=""/>
        <dsp:cNvSpPr/>
      </dsp:nvSpPr>
      <dsp:spPr>
        <a:xfrm>
          <a:off x="4559290" y="2281"/>
          <a:ext cx="1403646" cy="1403646"/>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b="1" kern="1200" dirty="0">
              <a:solidFill>
                <a:schemeClr val="tx1"/>
              </a:solidFill>
              <a:latin typeface="Century Gothic" panose="020B0502020202020204" pitchFamily="34" charset="0"/>
            </a:rPr>
            <a:t>Staying out late/missing episodes</a:t>
          </a:r>
          <a:endParaRPr lang="en-GB" sz="1200" kern="1200" dirty="0">
            <a:solidFill>
              <a:schemeClr val="tx1"/>
            </a:solidFill>
          </a:endParaRPr>
        </a:p>
      </dsp:txBody>
      <dsp:txXfrm>
        <a:off x="4764849" y="207840"/>
        <a:ext cx="992528" cy="992528"/>
      </dsp:txXfrm>
    </dsp:sp>
    <dsp:sp modelId="{D7C906F0-397D-457D-AB65-5B447A18FE7A}">
      <dsp:nvSpPr>
        <dsp:cNvPr id="0" name=""/>
        <dsp:cNvSpPr/>
      </dsp:nvSpPr>
      <dsp:spPr>
        <a:xfrm>
          <a:off x="5655219" y="252419"/>
          <a:ext cx="1403646" cy="1403646"/>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b="1" kern="1200" dirty="0">
              <a:solidFill>
                <a:schemeClr val="tx1"/>
              </a:solidFill>
              <a:latin typeface="Century Gothic" panose="020B0502020202020204" pitchFamily="34" charset="0"/>
            </a:rPr>
            <a:t>Multiple callers</a:t>
          </a:r>
        </a:p>
      </dsp:txBody>
      <dsp:txXfrm>
        <a:off x="5860778" y="457978"/>
        <a:ext cx="992528" cy="992528"/>
      </dsp:txXfrm>
    </dsp:sp>
    <dsp:sp modelId="{091B178A-2AED-4F37-AEE5-D2C66177B00C}">
      <dsp:nvSpPr>
        <dsp:cNvPr id="0" name=""/>
        <dsp:cNvSpPr/>
      </dsp:nvSpPr>
      <dsp:spPr>
        <a:xfrm>
          <a:off x="6534086" y="953292"/>
          <a:ext cx="1403646" cy="1403646"/>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b="1" kern="1200" dirty="0">
              <a:solidFill>
                <a:schemeClr val="tx1"/>
              </a:solidFill>
              <a:latin typeface="Century Gothic" panose="020B0502020202020204" pitchFamily="34" charset="0"/>
            </a:rPr>
            <a:t>High number of sexual partners</a:t>
          </a:r>
        </a:p>
      </dsp:txBody>
      <dsp:txXfrm>
        <a:off x="6739645" y="1158851"/>
        <a:ext cx="992528" cy="992528"/>
      </dsp:txXfrm>
    </dsp:sp>
    <dsp:sp modelId="{6942DBC0-D370-4AE2-840A-7C7700BAC253}">
      <dsp:nvSpPr>
        <dsp:cNvPr id="0" name=""/>
        <dsp:cNvSpPr/>
      </dsp:nvSpPr>
      <dsp:spPr>
        <a:xfrm>
          <a:off x="7021820" y="1966083"/>
          <a:ext cx="1403646" cy="1403646"/>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b="1" kern="1200" dirty="0">
              <a:solidFill>
                <a:schemeClr val="tx1"/>
              </a:solidFill>
              <a:latin typeface="Century Gothic" panose="020B0502020202020204" pitchFamily="34" charset="0"/>
            </a:rPr>
            <a:t>Unexplained amounts of money/gifts</a:t>
          </a:r>
        </a:p>
      </dsp:txBody>
      <dsp:txXfrm>
        <a:off x="7227379" y="2171642"/>
        <a:ext cx="992528" cy="992528"/>
      </dsp:txXfrm>
    </dsp:sp>
    <dsp:sp modelId="{5B0CFC6A-3AFB-4176-9A76-14912332D87C}">
      <dsp:nvSpPr>
        <dsp:cNvPr id="0" name=""/>
        <dsp:cNvSpPr/>
      </dsp:nvSpPr>
      <dsp:spPr>
        <a:xfrm>
          <a:off x="7021820" y="3090196"/>
          <a:ext cx="1403646" cy="1403646"/>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b="1" kern="1200" dirty="0">
              <a:solidFill>
                <a:schemeClr val="tx1"/>
              </a:solidFill>
              <a:latin typeface="Century Gothic" panose="020B0502020202020204" pitchFamily="34" charset="0"/>
            </a:rPr>
            <a:t>Use of mobile phones</a:t>
          </a:r>
        </a:p>
      </dsp:txBody>
      <dsp:txXfrm>
        <a:off x="7227379" y="3295755"/>
        <a:ext cx="992528" cy="992528"/>
      </dsp:txXfrm>
    </dsp:sp>
    <dsp:sp modelId="{CDE330B2-97D1-47AF-9FD9-898B0A91279E}">
      <dsp:nvSpPr>
        <dsp:cNvPr id="0" name=""/>
        <dsp:cNvSpPr/>
      </dsp:nvSpPr>
      <dsp:spPr>
        <a:xfrm>
          <a:off x="6534086" y="4102987"/>
          <a:ext cx="1403646" cy="1403646"/>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b="1" kern="1200" dirty="0">
              <a:solidFill>
                <a:schemeClr val="tx1"/>
              </a:solidFill>
              <a:latin typeface="Century Gothic" panose="020B0502020202020204" pitchFamily="34" charset="0"/>
            </a:rPr>
            <a:t>Expressions of despair</a:t>
          </a:r>
        </a:p>
      </dsp:txBody>
      <dsp:txXfrm>
        <a:off x="6739645" y="4308546"/>
        <a:ext cx="992528" cy="992528"/>
      </dsp:txXfrm>
    </dsp:sp>
    <dsp:sp modelId="{E239BCA5-6D73-4641-A45A-D7064363E8E9}">
      <dsp:nvSpPr>
        <dsp:cNvPr id="0" name=""/>
        <dsp:cNvSpPr/>
      </dsp:nvSpPr>
      <dsp:spPr>
        <a:xfrm>
          <a:off x="5655219" y="4803859"/>
          <a:ext cx="1403646" cy="1403646"/>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b="1" kern="1200" dirty="0">
              <a:solidFill>
                <a:schemeClr val="tx1"/>
              </a:solidFill>
              <a:latin typeface="Century Gothic" panose="020B0502020202020204" pitchFamily="34" charset="0"/>
            </a:rPr>
            <a:t>Disclosure followed by withdrawal allegation</a:t>
          </a:r>
        </a:p>
      </dsp:txBody>
      <dsp:txXfrm>
        <a:off x="5860778" y="5009418"/>
        <a:ext cx="992528" cy="992528"/>
      </dsp:txXfrm>
    </dsp:sp>
    <dsp:sp modelId="{A84BB2C5-3DE3-4889-A4EE-CB65CE3D1B06}">
      <dsp:nvSpPr>
        <dsp:cNvPr id="0" name=""/>
        <dsp:cNvSpPr/>
      </dsp:nvSpPr>
      <dsp:spPr>
        <a:xfrm>
          <a:off x="4559290" y="5053998"/>
          <a:ext cx="1403646" cy="1403646"/>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GB" sz="1050" b="1" kern="1200" dirty="0">
              <a:solidFill>
                <a:schemeClr val="tx1"/>
              </a:solidFill>
              <a:latin typeface="Century Gothic" panose="020B0502020202020204" pitchFamily="34" charset="0"/>
            </a:rPr>
            <a:t>Living independently at a young age</a:t>
          </a:r>
        </a:p>
      </dsp:txBody>
      <dsp:txXfrm>
        <a:off x="4764849" y="5259557"/>
        <a:ext cx="992528" cy="992528"/>
      </dsp:txXfrm>
    </dsp:sp>
    <dsp:sp modelId="{4AFBF0DC-7267-41A6-BF63-00FF313FDE34}">
      <dsp:nvSpPr>
        <dsp:cNvPr id="0" name=""/>
        <dsp:cNvSpPr/>
      </dsp:nvSpPr>
      <dsp:spPr>
        <a:xfrm>
          <a:off x="3463361" y="4803859"/>
          <a:ext cx="1403646" cy="1403646"/>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b="1" kern="1200" dirty="0">
              <a:solidFill>
                <a:schemeClr val="tx1"/>
              </a:solidFill>
              <a:latin typeface="Century Gothic" panose="020B0502020202020204" pitchFamily="34" charset="0"/>
            </a:rPr>
            <a:t>Peers involved in CSE</a:t>
          </a:r>
        </a:p>
      </dsp:txBody>
      <dsp:txXfrm>
        <a:off x="3668920" y="5009418"/>
        <a:ext cx="992528" cy="992528"/>
      </dsp:txXfrm>
    </dsp:sp>
    <dsp:sp modelId="{6AF91A0C-5F87-4AF9-B8D7-B80D1829F530}">
      <dsp:nvSpPr>
        <dsp:cNvPr id="0" name=""/>
        <dsp:cNvSpPr/>
      </dsp:nvSpPr>
      <dsp:spPr>
        <a:xfrm>
          <a:off x="2584494" y="4102987"/>
          <a:ext cx="1403646" cy="1403646"/>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b="1" kern="1200" dirty="0">
              <a:solidFill>
                <a:schemeClr val="tx1"/>
              </a:solidFill>
              <a:latin typeface="Century Gothic" panose="020B0502020202020204" pitchFamily="34" charset="0"/>
            </a:rPr>
            <a:t>Substance, drug, alcohol misuse</a:t>
          </a:r>
        </a:p>
      </dsp:txBody>
      <dsp:txXfrm>
        <a:off x="2790053" y="4308546"/>
        <a:ext cx="992528" cy="992528"/>
      </dsp:txXfrm>
    </dsp:sp>
    <dsp:sp modelId="{8206869F-256C-4750-B260-4A6D41849EF5}">
      <dsp:nvSpPr>
        <dsp:cNvPr id="0" name=""/>
        <dsp:cNvSpPr/>
      </dsp:nvSpPr>
      <dsp:spPr>
        <a:xfrm>
          <a:off x="2096760" y="3090196"/>
          <a:ext cx="1403646" cy="1403646"/>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b="1" kern="1200" dirty="0">
              <a:solidFill>
                <a:schemeClr val="tx1"/>
              </a:solidFill>
              <a:latin typeface="Century Gothic" panose="020B0502020202020204" pitchFamily="34" charset="0"/>
            </a:rPr>
            <a:t>Use of the internet that causes concern</a:t>
          </a:r>
        </a:p>
      </dsp:txBody>
      <dsp:txXfrm>
        <a:off x="2302319" y="3295755"/>
        <a:ext cx="992528" cy="992528"/>
      </dsp:txXfrm>
    </dsp:sp>
    <dsp:sp modelId="{46D739DE-6ED3-4459-A2C0-E8725D3923AA}">
      <dsp:nvSpPr>
        <dsp:cNvPr id="0" name=""/>
        <dsp:cNvSpPr/>
      </dsp:nvSpPr>
      <dsp:spPr>
        <a:xfrm>
          <a:off x="2096760" y="1966083"/>
          <a:ext cx="1403646" cy="1403646"/>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b="1" kern="1200" dirty="0">
              <a:solidFill>
                <a:schemeClr val="tx1"/>
              </a:solidFill>
              <a:latin typeface="Century Gothic" panose="020B0502020202020204" pitchFamily="34" charset="0"/>
            </a:rPr>
            <a:t>Lack of positive relationship with nurturing adult</a:t>
          </a:r>
        </a:p>
      </dsp:txBody>
      <dsp:txXfrm>
        <a:off x="2302319" y="2171642"/>
        <a:ext cx="992528" cy="992528"/>
      </dsp:txXfrm>
    </dsp:sp>
    <dsp:sp modelId="{92BE26E6-92AC-494D-B9A6-B4CD150BBBB8}">
      <dsp:nvSpPr>
        <dsp:cNvPr id="0" name=""/>
        <dsp:cNvSpPr/>
      </dsp:nvSpPr>
      <dsp:spPr>
        <a:xfrm>
          <a:off x="2584494" y="953292"/>
          <a:ext cx="1403646" cy="1403646"/>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b="1" kern="1200" dirty="0">
              <a:solidFill>
                <a:schemeClr val="tx1"/>
              </a:solidFill>
              <a:latin typeface="Century Gothic" panose="020B0502020202020204" pitchFamily="34" charset="0"/>
            </a:rPr>
            <a:t>STIs</a:t>
          </a:r>
          <a:endParaRPr lang="en-GB" sz="1200" kern="1200" dirty="0">
            <a:solidFill>
              <a:schemeClr val="tx1"/>
            </a:solidFill>
          </a:endParaRPr>
        </a:p>
      </dsp:txBody>
      <dsp:txXfrm>
        <a:off x="2790053" y="1158851"/>
        <a:ext cx="992528" cy="992528"/>
      </dsp:txXfrm>
    </dsp:sp>
    <dsp:sp modelId="{2328E2C2-9BB6-4AEC-86C7-6BDCD056F85B}">
      <dsp:nvSpPr>
        <dsp:cNvPr id="0" name=""/>
        <dsp:cNvSpPr/>
      </dsp:nvSpPr>
      <dsp:spPr>
        <a:xfrm>
          <a:off x="3463361" y="252419"/>
          <a:ext cx="1403646" cy="1403646"/>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11430" tIns="11430" rIns="11430" bIns="11430" numCol="1" spcCol="1270" anchor="ctr" anchorCtr="0">
          <a:noAutofit/>
        </a:bodyPr>
        <a:lstStyle/>
        <a:p>
          <a:pPr lvl="0" algn="ctr" defTabSz="377825">
            <a:lnSpc>
              <a:spcPct val="90000"/>
            </a:lnSpc>
            <a:spcBef>
              <a:spcPct val="0"/>
            </a:spcBef>
            <a:spcAft>
              <a:spcPct val="35000"/>
            </a:spcAft>
          </a:pPr>
          <a:r>
            <a:rPr lang="en-GB" sz="850" b="1" kern="1200" dirty="0">
              <a:solidFill>
                <a:schemeClr val="tx1"/>
              </a:solidFill>
              <a:latin typeface="Century Gothic" panose="020B0502020202020204" pitchFamily="34" charset="0"/>
            </a:rPr>
            <a:t>Truancy/exclusion</a:t>
          </a:r>
        </a:p>
      </dsp:txBody>
      <dsp:txXfrm>
        <a:off x="3668920" y="457978"/>
        <a:ext cx="992528" cy="99252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70BAA-2E49-49C2-BF3C-7022349283F5}">
      <dsp:nvSpPr>
        <dsp:cNvPr id="0" name=""/>
        <dsp:cNvSpPr/>
      </dsp:nvSpPr>
      <dsp:spPr>
        <a:xfrm>
          <a:off x="1812494" y="567138"/>
          <a:ext cx="4503011" cy="4503011"/>
        </a:xfrm>
        <a:prstGeom prst="blockArc">
          <a:avLst>
            <a:gd name="adj1" fmla="val 13114286"/>
            <a:gd name="adj2" fmla="val 16200000"/>
            <a:gd name="adj3" fmla="val 39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97599D-7260-46D1-B862-129EA2A18CD9}">
      <dsp:nvSpPr>
        <dsp:cNvPr id="0" name=""/>
        <dsp:cNvSpPr/>
      </dsp:nvSpPr>
      <dsp:spPr>
        <a:xfrm>
          <a:off x="1812494" y="567138"/>
          <a:ext cx="4503011" cy="4503011"/>
        </a:xfrm>
        <a:prstGeom prst="blockArc">
          <a:avLst>
            <a:gd name="adj1" fmla="val 10028571"/>
            <a:gd name="adj2" fmla="val 13114286"/>
            <a:gd name="adj3" fmla="val 39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792CDB-E9FF-4AE4-B8F6-FE4518495AE4}">
      <dsp:nvSpPr>
        <dsp:cNvPr id="0" name=""/>
        <dsp:cNvSpPr/>
      </dsp:nvSpPr>
      <dsp:spPr>
        <a:xfrm>
          <a:off x="1812494" y="567138"/>
          <a:ext cx="4503011" cy="4503011"/>
        </a:xfrm>
        <a:prstGeom prst="blockArc">
          <a:avLst>
            <a:gd name="adj1" fmla="val 6942857"/>
            <a:gd name="adj2" fmla="val 10028571"/>
            <a:gd name="adj3" fmla="val 39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4B03D9-5084-4CA4-AAA8-A0A07497AEA6}">
      <dsp:nvSpPr>
        <dsp:cNvPr id="0" name=""/>
        <dsp:cNvSpPr/>
      </dsp:nvSpPr>
      <dsp:spPr>
        <a:xfrm>
          <a:off x="1812494" y="567138"/>
          <a:ext cx="4503011" cy="4503011"/>
        </a:xfrm>
        <a:prstGeom prst="blockArc">
          <a:avLst>
            <a:gd name="adj1" fmla="val 3857143"/>
            <a:gd name="adj2" fmla="val 6942857"/>
            <a:gd name="adj3" fmla="val 39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4EFE39-41D4-4D29-91E2-6E692B66FC03}">
      <dsp:nvSpPr>
        <dsp:cNvPr id="0" name=""/>
        <dsp:cNvSpPr/>
      </dsp:nvSpPr>
      <dsp:spPr>
        <a:xfrm>
          <a:off x="1812494" y="567138"/>
          <a:ext cx="4503011" cy="4503011"/>
        </a:xfrm>
        <a:prstGeom prst="blockArc">
          <a:avLst>
            <a:gd name="adj1" fmla="val 771429"/>
            <a:gd name="adj2" fmla="val 3857143"/>
            <a:gd name="adj3" fmla="val 39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43FCFB-F323-4AE9-B9CD-AA971D625658}">
      <dsp:nvSpPr>
        <dsp:cNvPr id="0" name=""/>
        <dsp:cNvSpPr/>
      </dsp:nvSpPr>
      <dsp:spPr>
        <a:xfrm>
          <a:off x="1812494" y="567138"/>
          <a:ext cx="4503011" cy="4503011"/>
        </a:xfrm>
        <a:prstGeom prst="blockArc">
          <a:avLst>
            <a:gd name="adj1" fmla="val 19285714"/>
            <a:gd name="adj2" fmla="val 771429"/>
            <a:gd name="adj3" fmla="val 39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5DF616-210C-4767-8D08-60A8FFF7CFDF}">
      <dsp:nvSpPr>
        <dsp:cNvPr id="0" name=""/>
        <dsp:cNvSpPr/>
      </dsp:nvSpPr>
      <dsp:spPr>
        <a:xfrm>
          <a:off x="1812494" y="567138"/>
          <a:ext cx="4503011" cy="4503011"/>
        </a:xfrm>
        <a:prstGeom prst="blockArc">
          <a:avLst>
            <a:gd name="adj1" fmla="val 16200000"/>
            <a:gd name="adj2" fmla="val 19285714"/>
            <a:gd name="adj3" fmla="val 39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BB69A4-25B0-4A02-9F31-146647CC414D}">
      <dsp:nvSpPr>
        <dsp:cNvPr id="0" name=""/>
        <dsp:cNvSpPr/>
      </dsp:nvSpPr>
      <dsp:spPr>
        <a:xfrm>
          <a:off x="3192859" y="1947503"/>
          <a:ext cx="1742281" cy="1742281"/>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GB" sz="1200" b="1" kern="1200" dirty="0">
              <a:solidFill>
                <a:srgbClr val="002060"/>
              </a:solidFill>
              <a:latin typeface="Century Gothic" panose="020B0502020202020204" pitchFamily="34" charset="0"/>
            </a:rPr>
            <a:t>How you can be involved and contribute to the safety of children and young people online within North Ayrshire?</a:t>
          </a:r>
          <a:endParaRPr lang="en-GB" sz="1200" kern="1200" dirty="0">
            <a:solidFill>
              <a:srgbClr val="002060"/>
            </a:solidFill>
          </a:endParaRPr>
        </a:p>
      </dsp:txBody>
      <dsp:txXfrm>
        <a:off x="3448010" y="2202654"/>
        <a:ext cx="1231979" cy="1231979"/>
      </dsp:txXfrm>
    </dsp:sp>
    <dsp:sp modelId="{97E875EC-3D4C-4AAA-99CE-F0F1BD2C5BA0}">
      <dsp:nvSpPr>
        <dsp:cNvPr id="0" name=""/>
        <dsp:cNvSpPr/>
      </dsp:nvSpPr>
      <dsp:spPr>
        <a:xfrm>
          <a:off x="3454201" y="1245"/>
          <a:ext cx="1219596" cy="1219596"/>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dirty="0">
              <a:solidFill>
                <a:srgbClr val="002060"/>
              </a:solidFill>
              <a:latin typeface="Century Gothic" panose="020B0502020202020204" pitchFamily="34" charset="0"/>
            </a:rPr>
            <a:t>CEOP Curricular Links</a:t>
          </a:r>
        </a:p>
      </dsp:txBody>
      <dsp:txXfrm>
        <a:off x="3632807" y="179851"/>
        <a:ext cx="862384" cy="862384"/>
      </dsp:txXfrm>
    </dsp:sp>
    <dsp:sp modelId="{AF8739E8-B67E-4DA1-AF03-2B3B432EE991}">
      <dsp:nvSpPr>
        <dsp:cNvPr id="0" name=""/>
        <dsp:cNvSpPr/>
      </dsp:nvSpPr>
      <dsp:spPr>
        <a:xfrm>
          <a:off x="5180172" y="832429"/>
          <a:ext cx="1219596" cy="1219596"/>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22275">
            <a:lnSpc>
              <a:spcPct val="90000"/>
            </a:lnSpc>
            <a:spcBef>
              <a:spcPct val="0"/>
            </a:spcBef>
            <a:spcAft>
              <a:spcPct val="35000"/>
            </a:spcAft>
          </a:pPr>
          <a:r>
            <a:rPr lang="en-GB" sz="950" b="1" kern="1200" dirty="0">
              <a:solidFill>
                <a:srgbClr val="002060"/>
              </a:solidFill>
              <a:latin typeface="Century Gothic" panose="020B0502020202020204" pitchFamily="34" charset="0"/>
            </a:rPr>
            <a:t>CEOP Training – Ambassadors</a:t>
          </a:r>
        </a:p>
      </dsp:txBody>
      <dsp:txXfrm>
        <a:off x="5358778" y="1011035"/>
        <a:ext cx="862384" cy="862384"/>
      </dsp:txXfrm>
    </dsp:sp>
    <dsp:sp modelId="{22BE12E8-DA05-453B-8926-946C9C477030}">
      <dsp:nvSpPr>
        <dsp:cNvPr id="0" name=""/>
        <dsp:cNvSpPr/>
      </dsp:nvSpPr>
      <dsp:spPr>
        <a:xfrm>
          <a:off x="5606452" y="2700082"/>
          <a:ext cx="1219596" cy="1219596"/>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GB" sz="800" b="1" kern="1200" dirty="0">
              <a:solidFill>
                <a:srgbClr val="002060"/>
              </a:solidFill>
              <a:latin typeface="Century Gothic" panose="020B0502020202020204" pitchFamily="34" charset="0"/>
            </a:rPr>
            <a:t>Communication Strategy </a:t>
          </a:r>
        </a:p>
      </dsp:txBody>
      <dsp:txXfrm>
        <a:off x="5785058" y="2878688"/>
        <a:ext cx="862384" cy="862384"/>
      </dsp:txXfrm>
    </dsp:sp>
    <dsp:sp modelId="{BE3BEDFB-D46D-4113-8C10-DC9EC51D1E05}">
      <dsp:nvSpPr>
        <dsp:cNvPr id="0" name=""/>
        <dsp:cNvSpPr/>
      </dsp:nvSpPr>
      <dsp:spPr>
        <a:xfrm>
          <a:off x="4412043" y="4197824"/>
          <a:ext cx="1219596" cy="1219596"/>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dirty="0">
              <a:solidFill>
                <a:srgbClr val="002060"/>
              </a:solidFill>
              <a:latin typeface="Century Gothic" panose="020B0502020202020204" pitchFamily="34" charset="0"/>
            </a:rPr>
            <a:t>Teaching staff – Links </a:t>
          </a:r>
        </a:p>
      </dsp:txBody>
      <dsp:txXfrm>
        <a:off x="4590649" y="4376430"/>
        <a:ext cx="862384" cy="862384"/>
      </dsp:txXfrm>
    </dsp:sp>
    <dsp:sp modelId="{A865615C-20A7-4B9C-BBFD-7F87E0D41322}">
      <dsp:nvSpPr>
        <dsp:cNvPr id="0" name=""/>
        <dsp:cNvSpPr/>
      </dsp:nvSpPr>
      <dsp:spPr>
        <a:xfrm>
          <a:off x="2496359" y="4197824"/>
          <a:ext cx="1219596" cy="1219596"/>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dirty="0">
              <a:solidFill>
                <a:srgbClr val="002060"/>
              </a:solidFill>
              <a:latin typeface="Century Gothic" panose="020B0502020202020204" pitchFamily="34" charset="0"/>
            </a:rPr>
            <a:t>The Pledge</a:t>
          </a:r>
        </a:p>
      </dsp:txBody>
      <dsp:txXfrm>
        <a:off x="2674965" y="4376430"/>
        <a:ext cx="862384" cy="862384"/>
      </dsp:txXfrm>
    </dsp:sp>
    <dsp:sp modelId="{CACBDC2E-C58C-4D09-8D9E-2F9F33AE57E2}">
      <dsp:nvSpPr>
        <dsp:cNvPr id="0" name=""/>
        <dsp:cNvSpPr/>
      </dsp:nvSpPr>
      <dsp:spPr>
        <a:xfrm>
          <a:off x="1301950" y="2700082"/>
          <a:ext cx="1219596" cy="1219596"/>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dirty="0">
              <a:solidFill>
                <a:srgbClr val="002060"/>
              </a:solidFill>
              <a:latin typeface="Century Gothic" panose="020B0502020202020204" pitchFamily="34" charset="0"/>
            </a:rPr>
            <a:t>Online Safety Events</a:t>
          </a:r>
        </a:p>
      </dsp:txBody>
      <dsp:txXfrm>
        <a:off x="1480556" y="2878688"/>
        <a:ext cx="862384" cy="862384"/>
      </dsp:txXfrm>
    </dsp:sp>
    <dsp:sp modelId="{0472983A-94D7-4F4B-97BC-137C0A0475C6}">
      <dsp:nvSpPr>
        <dsp:cNvPr id="0" name=""/>
        <dsp:cNvSpPr/>
      </dsp:nvSpPr>
      <dsp:spPr>
        <a:xfrm>
          <a:off x="1728230" y="832429"/>
          <a:ext cx="1219596" cy="1219596"/>
        </a:xfrm>
        <a:prstGeom prst="ellipse">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dirty="0">
              <a:solidFill>
                <a:srgbClr val="002060"/>
              </a:solidFill>
              <a:latin typeface="Century Gothic" panose="020B0502020202020204" pitchFamily="34" charset="0"/>
            </a:rPr>
            <a:t>CPC Training Calendar</a:t>
          </a:r>
        </a:p>
      </dsp:txBody>
      <dsp:txXfrm>
        <a:off x="1906836" y="1011035"/>
        <a:ext cx="862384" cy="862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37209-C72C-49CA-BA89-33DEAB5B2DB5}">
      <dsp:nvSpPr>
        <dsp:cNvPr id="0" name=""/>
        <dsp:cNvSpPr/>
      </dsp:nvSpPr>
      <dsp:spPr>
        <a:xfrm>
          <a:off x="996462" y="3099"/>
          <a:ext cx="2540583" cy="1524350"/>
        </a:xfrm>
        <a:prstGeom prst="rect">
          <a:avLst/>
        </a:prstGeom>
        <a:solidFill>
          <a:srgbClr val="00CC99"/>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u="none" kern="1200" dirty="0">
              <a:solidFill>
                <a:srgbClr val="002060"/>
              </a:solidFill>
              <a:latin typeface="Century Gothic" panose="020B0502020202020204" pitchFamily="34" charset="0"/>
            </a:rPr>
            <a:t>Suicide Prevention and Response</a:t>
          </a:r>
        </a:p>
      </dsp:txBody>
      <dsp:txXfrm>
        <a:off x="996462" y="3099"/>
        <a:ext cx="2540583" cy="1524350"/>
      </dsp:txXfrm>
    </dsp:sp>
    <dsp:sp modelId="{CAF30CCF-45E6-416B-8628-08437B3124EB}">
      <dsp:nvSpPr>
        <dsp:cNvPr id="0" name=""/>
        <dsp:cNvSpPr/>
      </dsp:nvSpPr>
      <dsp:spPr>
        <a:xfrm>
          <a:off x="3791104" y="3099"/>
          <a:ext cx="2540583" cy="1524350"/>
        </a:xfrm>
        <a:prstGeom prst="rect">
          <a:avLst/>
        </a:prstGeom>
        <a:solidFill>
          <a:srgbClr val="00CC99"/>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u="none" kern="1200" dirty="0">
              <a:solidFill>
                <a:srgbClr val="002060"/>
              </a:solidFill>
              <a:latin typeface="Century Gothic" panose="020B0502020202020204" pitchFamily="34" charset="0"/>
            </a:rPr>
            <a:t>Child Sexual Abuse/Child Sexual Exploitation</a:t>
          </a:r>
        </a:p>
      </dsp:txBody>
      <dsp:txXfrm>
        <a:off x="3791104" y="3099"/>
        <a:ext cx="2540583" cy="1524350"/>
      </dsp:txXfrm>
    </dsp:sp>
    <dsp:sp modelId="{C5D31489-E7FC-4C47-AA34-733E419969DE}">
      <dsp:nvSpPr>
        <dsp:cNvPr id="0" name=""/>
        <dsp:cNvSpPr/>
      </dsp:nvSpPr>
      <dsp:spPr>
        <a:xfrm>
          <a:off x="6585746" y="3099"/>
          <a:ext cx="2540583" cy="1524350"/>
        </a:xfrm>
        <a:prstGeom prst="rect">
          <a:avLst/>
        </a:prstGeom>
        <a:solidFill>
          <a:srgbClr val="00CC99"/>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u="none" kern="1200" dirty="0">
              <a:solidFill>
                <a:srgbClr val="002060"/>
              </a:solidFill>
              <a:latin typeface="Century Gothic" panose="020B0502020202020204" pitchFamily="34" charset="0"/>
            </a:rPr>
            <a:t>TICC/Domestic Abuse</a:t>
          </a:r>
        </a:p>
      </dsp:txBody>
      <dsp:txXfrm>
        <a:off x="6585746" y="3099"/>
        <a:ext cx="2540583" cy="1524350"/>
      </dsp:txXfrm>
    </dsp:sp>
    <dsp:sp modelId="{4829E51A-F033-45F3-BB0E-9051A819C0F0}">
      <dsp:nvSpPr>
        <dsp:cNvPr id="0" name=""/>
        <dsp:cNvSpPr/>
      </dsp:nvSpPr>
      <dsp:spPr>
        <a:xfrm>
          <a:off x="996462" y="1781508"/>
          <a:ext cx="2540583" cy="1524350"/>
        </a:xfrm>
        <a:prstGeom prst="rect">
          <a:avLst/>
        </a:prstGeom>
        <a:solidFill>
          <a:srgbClr val="00CC99"/>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u="none" kern="1200" dirty="0">
              <a:solidFill>
                <a:srgbClr val="002060"/>
              </a:solidFill>
              <a:latin typeface="Century Gothic" panose="020B0502020202020204" pitchFamily="34" charset="0"/>
            </a:rPr>
            <a:t>Abuse/Neglect</a:t>
          </a:r>
        </a:p>
      </dsp:txBody>
      <dsp:txXfrm>
        <a:off x="996462" y="1781508"/>
        <a:ext cx="2540583" cy="1524350"/>
      </dsp:txXfrm>
    </dsp:sp>
    <dsp:sp modelId="{1B10F30F-B0A0-4B08-A968-EC7457D0546D}">
      <dsp:nvSpPr>
        <dsp:cNvPr id="0" name=""/>
        <dsp:cNvSpPr/>
      </dsp:nvSpPr>
      <dsp:spPr>
        <a:xfrm>
          <a:off x="3791104" y="1781508"/>
          <a:ext cx="2540583" cy="1524350"/>
        </a:xfrm>
        <a:prstGeom prst="rect">
          <a:avLst/>
        </a:prstGeom>
        <a:solidFill>
          <a:srgbClr val="00CC99"/>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u="none" kern="1200" dirty="0">
              <a:solidFill>
                <a:srgbClr val="002060"/>
              </a:solidFill>
              <a:latin typeface="Century Gothic" panose="020B0502020202020204" pitchFamily="34" charset="0"/>
            </a:rPr>
            <a:t>Poverty</a:t>
          </a:r>
        </a:p>
      </dsp:txBody>
      <dsp:txXfrm>
        <a:off x="3791104" y="1781508"/>
        <a:ext cx="2540583" cy="1524350"/>
      </dsp:txXfrm>
    </dsp:sp>
    <dsp:sp modelId="{6DB1109B-307E-44B6-A31E-6B8122A9A8B5}">
      <dsp:nvSpPr>
        <dsp:cNvPr id="0" name=""/>
        <dsp:cNvSpPr/>
      </dsp:nvSpPr>
      <dsp:spPr>
        <a:xfrm>
          <a:off x="6585746" y="1781508"/>
          <a:ext cx="2540583" cy="1524350"/>
        </a:xfrm>
        <a:prstGeom prst="rect">
          <a:avLst/>
        </a:prstGeom>
        <a:solidFill>
          <a:srgbClr val="00CC99"/>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u="none" kern="1200" dirty="0">
              <a:solidFill>
                <a:srgbClr val="002060"/>
              </a:solidFill>
              <a:latin typeface="Century Gothic" panose="020B0502020202020204" pitchFamily="34" charset="0"/>
            </a:rPr>
            <a:t>Mental Health and Wellbeing</a:t>
          </a:r>
        </a:p>
      </dsp:txBody>
      <dsp:txXfrm>
        <a:off x="6585746" y="1781508"/>
        <a:ext cx="2540583" cy="1524350"/>
      </dsp:txXfrm>
    </dsp:sp>
    <dsp:sp modelId="{636F2EC5-0C94-48B7-AD40-3EB295D9F69A}">
      <dsp:nvSpPr>
        <dsp:cNvPr id="0" name=""/>
        <dsp:cNvSpPr/>
      </dsp:nvSpPr>
      <dsp:spPr>
        <a:xfrm>
          <a:off x="996462" y="3559916"/>
          <a:ext cx="2540583" cy="1524350"/>
        </a:xfrm>
        <a:prstGeom prst="rect">
          <a:avLst/>
        </a:prstGeom>
        <a:solidFill>
          <a:srgbClr val="00CC99"/>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u="none" kern="1200" dirty="0">
              <a:solidFill>
                <a:srgbClr val="002060"/>
              </a:solidFill>
              <a:latin typeface="Century Gothic" panose="020B0502020202020204" pitchFamily="34" charset="0"/>
            </a:rPr>
            <a:t>Online Safety</a:t>
          </a:r>
        </a:p>
      </dsp:txBody>
      <dsp:txXfrm>
        <a:off x="996462" y="3559916"/>
        <a:ext cx="2540583" cy="1524350"/>
      </dsp:txXfrm>
    </dsp:sp>
    <dsp:sp modelId="{BEFB3280-8BAA-4916-87CF-A16ADBB15889}">
      <dsp:nvSpPr>
        <dsp:cNvPr id="0" name=""/>
        <dsp:cNvSpPr/>
      </dsp:nvSpPr>
      <dsp:spPr>
        <a:xfrm>
          <a:off x="3791104" y="3559916"/>
          <a:ext cx="2540583" cy="1524350"/>
        </a:xfrm>
        <a:prstGeom prst="rect">
          <a:avLst/>
        </a:prstGeom>
        <a:solidFill>
          <a:srgbClr val="00CC99"/>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u="none" kern="1200" dirty="0">
              <a:solidFill>
                <a:srgbClr val="002060"/>
              </a:solidFill>
              <a:latin typeface="Century Gothic" panose="020B0502020202020204" pitchFamily="34" charset="0"/>
            </a:rPr>
            <a:t>Anti-Bullying</a:t>
          </a:r>
        </a:p>
      </dsp:txBody>
      <dsp:txXfrm>
        <a:off x="3791104" y="3559916"/>
        <a:ext cx="2540583" cy="1524350"/>
      </dsp:txXfrm>
    </dsp:sp>
    <dsp:sp modelId="{3CA02F86-96D2-42C0-AF27-2D9ED5811F31}">
      <dsp:nvSpPr>
        <dsp:cNvPr id="0" name=""/>
        <dsp:cNvSpPr/>
      </dsp:nvSpPr>
      <dsp:spPr>
        <a:xfrm>
          <a:off x="6585746" y="3559916"/>
          <a:ext cx="2540583" cy="1524350"/>
        </a:xfrm>
        <a:prstGeom prst="rect">
          <a:avLst/>
        </a:prstGeom>
        <a:solidFill>
          <a:srgbClr val="00CC99"/>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a:solidFill>
                <a:srgbClr val="002060"/>
              </a:solidFill>
              <a:latin typeface="Century Gothic" panose="020B0502020202020204" pitchFamily="34" charset="0"/>
            </a:rPr>
            <a:t>Children with Disabilities</a:t>
          </a:r>
        </a:p>
      </dsp:txBody>
      <dsp:txXfrm>
        <a:off x="6585746" y="3559916"/>
        <a:ext cx="2540583" cy="15243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CDE49-2E63-4BEE-82D2-28B4CA226C3C}">
      <dsp:nvSpPr>
        <dsp:cNvPr id="0" name=""/>
        <dsp:cNvSpPr/>
      </dsp:nvSpPr>
      <dsp:spPr>
        <a:xfrm>
          <a:off x="50108" y="23627"/>
          <a:ext cx="2702745" cy="1621647"/>
        </a:xfrm>
        <a:prstGeom prst="rect">
          <a:avLst/>
        </a:prstGeom>
        <a:solidFill>
          <a:srgbClr val="CC99FF"/>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a:solidFill>
                <a:srgbClr val="002060"/>
              </a:solidFill>
              <a:latin typeface="Century Gothic" panose="020B0502020202020204" pitchFamily="34" charset="0"/>
            </a:rPr>
            <a:t>Adult Support &amp; Protection</a:t>
          </a:r>
          <a:endParaRPr lang="en-GB" sz="2400" kern="1200" dirty="0">
            <a:solidFill>
              <a:srgbClr val="002060"/>
            </a:solidFill>
          </a:endParaRPr>
        </a:p>
      </dsp:txBody>
      <dsp:txXfrm>
        <a:off x="50108" y="23627"/>
        <a:ext cx="2702745" cy="1621647"/>
      </dsp:txXfrm>
    </dsp:sp>
    <dsp:sp modelId="{8BF7B8FE-00A5-4768-8848-FA375F9A0514}">
      <dsp:nvSpPr>
        <dsp:cNvPr id="0" name=""/>
        <dsp:cNvSpPr/>
      </dsp:nvSpPr>
      <dsp:spPr>
        <a:xfrm>
          <a:off x="2973020" y="23627"/>
          <a:ext cx="2702745" cy="1621647"/>
        </a:xfrm>
        <a:prstGeom prst="rect">
          <a:avLst/>
        </a:prstGeom>
        <a:solidFill>
          <a:srgbClr val="CC99FF"/>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a:solidFill>
                <a:srgbClr val="002060"/>
              </a:solidFill>
              <a:latin typeface="Century Gothic" panose="020B0502020202020204" pitchFamily="34" charset="0"/>
            </a:rPr>
            <a:t>Care Experienced (Looked After Children)</a:t>
          </a:r>
        </a:p>
      </dsp:txBody>
      <dsp:txXfrm>
        <a:off x="2973020" y="23627"/>
        <a:ext cx="2702745" cy="1621647"/>
      </dsp:txXfrm>
    </dsp:sp>
    <dsp:sp modelId="{7B84FE64-5FD4-418D-AFFC-8196F50CBF91}">
      <dsp:nvSpPr>
        <dsp:cNvPr id="0" name=""/>
        <dsp:cNvSpPr/>
      </dsp:nvSpPr>
      <dsp:spPr>
        <a:xfrm>
          <a:off x="5946041" y="23627"/>
          <a:ext cx="2702745" cy="1621647"/>
        </a:xfrm>
        <a:prstGeom prst="rect">
          <a:avLst/>
        </a:prstGeom>
        <a:solidFill>
          <a:srgbClr val="CC99FF"/>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a:solidFill>
                <a:srgbClr val="002060"/>
              </a:solidFill>
              <a:latin typeface="Century Gothic" panose="020B0502020202020204" pitchFamily="34" charset="0"/>
            </a:rPr>
            <a:t>Child Trafficking</a:t>
          </a:r>
        </a:p>
      </dsp:txBody>
      <dsp:txXfrm>
        <a:off x="5946041" y="23627"/>
        <a:ext cx="2702745" cy="1621647"/>
      </dsp:txXfrm>
    </dsp:sp>
    <dsp:sp modelId="{EFC22567-7B9E-41E1-9227-1BB6AD37C41B}">
      <dsp:nvSpPr>
        <dsp:cNvPr id="0" name=""/>
        <dsp:cNvSpPr/>
      </dsp:nvSpPr>
      <dsp:spPr>
        <a:xfrm>
          <a:off x="50108" y="1915549"/>
          <a:ext cx="2702745" cy="1621647"/>
        </a:xfrm>
        <a:prstGeom prst="rect">
          <a:avLst/>
        </a:prstGeom>
        <a:solidFill>
          <a:srgbClr val="CC99FF"/>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a:solidFill>
                <a:srgbClr val="002060"/>
              </a:solidFill>
              <a:latin typeface="Century Gothic" panose="020B0502020202020204" pitchFamily="34" charset="0"/>
            </a:rPr>
            <a:t>Children Missing from Education</a:t>
          </a:r>
        </a:p>
      </dsp:txBody>
      <dsp:txXfrm>
        <a:off x="50108" y="1915549"/>
        <a:ext cx="2702745" cy="1621647"/>
      </dsp:txXfrm>
    </dsp:sp>
    <dsp:sp modelId="{B4F2B402-5C07-4708-9E17-1B7E63C05C0A}">
      <dsp:nvSpPr>
        <dsp:cNvPr id="0" name=""/>
        <dsp:cNvSpPr/>
      </dsp:nvSpPr>
      <dsp:spPr>
        <a:xfrm>
          <a:off x="2973020" y="1915549"/>
          <a:ext cx="2702745" cy="1621647"/>
        </a:xfrm>
        <a:prstGeom prst="rect">
          <a:avLst/>
        </a:prstGeom>
        <a:solidFill>
          <a:srgbClr val="CC99FF"/>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a:solidFill>
                <a:srgbClr val="002060"/>
              </a:solidFill>
              <a:latin typeface="Century Gothic" panose="020B0502020202020204" pitchFamily="34" charset="0"/>
            </a:rPr>
            <a:t>CPC Training</a:t>
          </a:r>
        </a:p>
      </dsp:txBody>
      <dsp:txXfrm>
        <a:off x="2973020" y="1915549"/>
        <a:ext cx="2702745" cy="1621647"/>
      </dsp:txXfrm>
    </dsp:sp>
    <dsp:sp modelId="{E515E219-B577-4249-A61D-5769CC81DEFC}">
      <dsp:nvSpPr>
        <dsp:cNvPr id="0" name=""/>
        <dsp:cNvSpPr/>
      </dsp:nvSpPr>
      <dsp:spPr>
        <a:xfrm>
          <a:off x="5946041" y="1915549"/>
          <a:ext cx="2702745" cy="1621647"/>
        </a:xfrm>
        <a:prstGeom prst="rect">
          <a:avLst/>
        </a:prstGeom>
        <a:solidFill>
          <a:srgbClr val="CC99FF"/>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a:solidFill>
                <a:srgbClr val="002060"/>
              </a:solidFill>
              <a:latin typeface="Century Gothic" panose="020B0502020202020204" pitchFamily="34" charset="0"/>
            </a:rPr>
            <a:t>FGM</a:t>
          </a:r>
          <a:endParaRPr lang="en-GB" sz="2400" kern="1200" dirty="0">
            <a:solidFill>
              <a:srgbClr val="002060"/>
            </a:solidFill>
          </a:endParaRPr>
        </a:p>
      </dsp:txBody>
      <dsp:txXfrm>
        <a:off x="5946041" y="1915549"/>
        <a:ext cx="2702745" cy="1621647"/>
      </dsp:txXfrm>
    </dsp:sp>
    <dsp:sp modelId="{5D3C1D77-8B9C-4E61-A968-4D5380CDF1F6}">
      <dsp:nvSpPr>
        <dsp:cNvPr id="0" name=""/>
        <dsp:cNvSpPr/>
      </dsp:nvSpPr>
      <dsp:spPr>
        <a:xfrm>
          <a:off x="50108" y="3807471"/>
          <a:ext cx="2702745" cy="1621647"/>
        </a:xfrm>
        <a:prstGeom prst="rect">
          <a:avLst/>
        </a:prstGeom>
        <a:solidFill>
          <a:srgbClr val="CC99FF"/>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a:solidFill>
                <a:srgbClr val="002060"/>
              </a:solidFill>
              <a:latin typeface="Century Gothic" panose="020B0502020202020204" pitchFamily="34" charset="0"/>
            </a:rPr>
            <a:t>Honour Based Abuse and Forced Marriage </a:t>
          </a:r>
        </a:p>
      </dsp:txBody>
      <dsp:txXfrm>
        <a:off x="50108" y="3807471"/>
        <a:ext cx="2702745" cy="1621647"/>
      </dsp:txXfrm>
    </dsp:sp>
    <dsp:sp modelId="{0ECB3C2F-FBDE-4470-B956-080201D310AE}">
      <dsp:nvSpPr>
        <dsp:cNvPr id="0" name=""/>
        <dsp:cNvSpPr/>
      </dsp:nvSpPr>
      <dsp:spPr>
        <a:xfrm>
          <a:off x="3023129" y="3807471"/>
          <a:ext cx="2702745" cy="1621647"/>
        </a:xfrm>
        <a:prstGeom prst="rect">
          <a:avLst/>
        </a:prstGeom>
        <a:solidFill>
          <a:srgbClr val="CC99FF"/>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a:solidFill>
                <a:srgbClr val="002060"/>
              </a:solidFill>
              <a:latin typeface="Century Gothic" panose="020B0502020202020204" pitchFamily="34" charset="0"/>
            </a:rPr>
            <a:t>Radicalisation and Extremism</a:t>
          </a:r>
        </a:p>
      </dsp:txBody>
      <dsp:txXfrm>
        <a:off x="3023129" y="3807471"/>
        <a:ext cx="2702745" cy="1621647"/>
      </dsp:txXfrm>
    </dsp:sp>
    <dsp:sp modelId="{83357858-F9B1-411E-867D-0953F42A2AEF}">
      <dsp:nvSpPr>
        <dsp:cNvPr id="0" name=""/>
        <dsp:cNvSpPr/>
      </dsp:nvSpPr>
      <dsp:spPr>
        <a:xfrm>
          <a:off x="5946041" y="3807471"/>
          <a:ext cx="2702745" cy="1621647"/>
        </a:xfrm>
        <a:prstGeom prst="rect">
          <a:avLst/>
        </a:prstGeom>
        <a:solidFill>
          <a:srgbClr val="CC99FF"/>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1" kern="1200" dirty="0">
              <a:solidFill>
                <a:srgbClr val="002060"/>
              </a:solidFill>
              <a:latin typeface="Century Gothic" panose="020B0502020202020204" pitchFamily="34" charset="0"/>
            </a:rPr>
            <a:t>Useful Documents &amp; Websites</a:t>
          </a:r>
          <a:endParaRPr lang="en-GB" sz="2400" kern="1200" dirty="0">
            <a:solidFill>
              <a:srgbClr val="002060"/>
            </a:solidFill>
          </a:endParaRPr>
        </a:p>
      </dsp:txBody>
      <dsp:txXfrm>
        <a:off x="5946041" y="3807471"/>
        <a:ext cx="2702745" cy="16216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27D10-C7ED-4A1C-9ACA-CA43DC5AEF1B}">
      <dsp:nvSpPr>
        <dsp:cNvPr id="0" name=""/>
        <dsp:cNvSpPr/>
      </dsp:nvSpPr>
      <dsp:spPr>
        <a:xfrm>
          <a:off x="4229649" y="2364100"/>
          <a:ext cx="1580835" cy="1580835"/>
        </a:xfrm>
        <a:prstGeom prst="ellipse">
          <a:avLst/>
        </a:prstGeom>
        <a:solidFill>
          <a:srgbClr val="FFC000"/>
        </a:solidFill>
        <a:ln w="12700" cap="flat" cmpd="sng" algn="ctr">
          <a:solidFill>
            <a:schemeClr val="lt1">
              <a:hueOff val="0"/>
              <a:satOff val="0"/>
              <a:lumOff val="0"/>
              <a:alphaOff val="0"/>
            </a:schemeClr>
          </a:solidFill>
          <a:prstDash val="solid"/>
          <a:miter lim="800000"/>
        </a:ln>
        <a:effectLst>
          <a:outerShdw blurRad="50800" dist="38100" dir="18900000" algn="b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GB" sz="1500" b="1" kern="1200" dirty="0"/>
            <a:t>Identification of Concerns</a:t>
          </a:r>
          <a:endParaRPr lang="en-GB" sz="1500" kern="1200" dirty="0"/>
        </a:p>
      </dsp:txBody>
      <dsp:txXfrm>
        <a:off x="4461157" y="2595608"/>
        <a:ext cx="1117819" cy="1117819"/>
      </dsp:txXfrm>
    </dsp:sp>
    <dsp:sp modelId="{61F42279-A7A1-4613-B488-0C4877B96C42}">
      <dsp:nvSpPr>
        <dsp:cNvPr id="0" name=""/>
        <dsp:cNvSpPr/>
      </dsp:nvSpPr>
      <dsp:spPr>
        <a:xfrm rot="16200000">
          <a:off x="4776737" y="1650018"/>
          <a:ext cx="486660" cy="537484"/>
        </a:xfrm>
        <a:prstGeom prst="rightArrow">
          <a:avLst>
            <a:gd name="adj1" fmla="val 60000"/>
            <a:gd name="adj2" fmla="val 50000"/>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dirty="0"/>
        </a:p>
      </dsp:txBody>
      <dsp:txXfrm>
        <a:off x="4849736" y="1830514"/>
        <a:ext cx="340662" cy="322490"/>
      </dsp:txXfrm>
    </dsp:sp>
    <dsp:sp modelId="{2B3BA28C-E3A1-4D84-B4CF-063092B932C0}">
      <dsp:nvSpPr>
        <dsp:cNvPr id="0" name=""/>
        <dsp:cNvSpPr/>
      </dsp:nvSpPr>
      <dsp:spPr>
        <a:xfrm>
          <a:off x="4308691" y="23122"/>
          <a:ext cx="1422752" cy="1422752"/>
        </a:xfrm>
        <a:prstGeom prst="ellipse">
          <a:avLst/>
        </a:prstGeom>
        <a:solidFill>
          <a:srgbClr val="0099CC"/>
        </a:solidFill>
        <a:ln w="12700" cap="flat" cmpd="sng" algn="ctr">
          <a:solidFill>
            <a:schemeClr val="lt1">
              <a:hueOff val="0"/>
              <a:satOff val="0"/>
              <a:lumOff val="0"/>
              <a:alphaOff val="0"/>
            </a:schemeClr>
          </a:solidFill>
          <a:prstDash val="solid"/>
          <a:miter lim="800000"/>
        </a:ln>
        <a:effectLst>
          <a:outerShdw blurRad="50800" dist="38100" dir="18900000" algn="b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100000"/>
            </a:lnSpc>
            <a:spcBef>
              <a:spcPct val="0"/>
            </a:spcBef>
            <a:spcAft>
              <a:spcPts val="0"/>
            </a:spcAft>
            <a:buFont typeface="Times New Roman" panose="02020603050405020304" pitchFamily="18" charset="0"/>
            <a:buChar char="•"/>
          </a:pPr>
          <a:r>
            <a:rPr lang="en-GB" sz="1100" b="1" kern="1200" dirty="0">
              <a:latin typeface="Century Gothic" panose="020B0502020202020204" pitchFamily="34" charset="0"/>
            </a:rPr>
            <a:t>Presentation/</a:t>
          </a:r>
        </a:p>
        <a:p>
          <a:pPr lvl="0" algn="ctr" defTabSz="488950">
            <a:lnSpc>
              <a:spcPct val="100000"/>
            </a:lnSpc>
            <a:spcBef>
              <a:spcPct val="0"/>
            </a:spcBef>
            <a:spcAft>
              <a:spcPts val="0"/>
            </a:spcAft>
            <a:buFont typeface="Times New Roman" panose="02020603050405020304" pitchFamily="18" charset="0"/>
            <a:buChar char="•"/>
          </a:pPr>
          <a:r>
            <a:rPr lang="en-GB" sz="1100" b="1" kern="1200" dirty="0">
              <a:latin typeface="Century Gothic" panose="020B0502020202020204" pitchFamily="34" charset="0"/>
            </a:rPr>
            <a:t>behaviours of child/parent/</a:t>
          </a:r>
        </a:p>
        <a:p>
          <a:pPr lvl="0" algn="ctr" defTabSz="488950">
            <a:lnSpc>
              <a:spcPct val="100000"/>
            </a:lnSpc>
            <a:spcBef>
              <a:spcPct val="0"/>
            </a:spcBef>
            <a:spcAft>
              <a:spcPts val="0"/>
            </a:spcAft>
            <a:buFont typeface="Times New Roman" panose="02020603050405020304" pitchFamily="18" charset="0"/>
            <a:buChar char="•"/>
          </a:pPr>
          <a:r>
            <a:rPr lang="en-GB" sz="1100" b="1" kern="1200" dirty="0">
              <a:latin typeface="Century Gothic" panose="020B0502020202020204" pitchFamily="34" charset="0"/>
            </a:rPr>
            <a:t>carer</a:t>
          </a:r>
          <a:endParaRPr lang="en-GB" sz="1100" kern="1200" dirty="0">
            <a:latin typeface="Century Gothic" panose="020B0502020202020204" pitchFamily="34" charset="0"/>
          </a:endParaRPr>
        </a:p>
      </dsp:txBody>
      <dsp:txXfrm>
        <a:off x="4517048" y="231479"/>
        <a:ext cx="1006038" cy="1006038"/>
      </dsp:txXfrm>
    </dsp:sp>
    <dsp:sp modelId="{2B634E9D-FE38-4A32-8E6F-DCDB0A19AEDC}">
      <dsp:nvSpPr>
        <dsp:cNvPr id="0" name=""/>
        <dsp:cNvSpPr/>
      </dsp:nvSpPr>
      <dsp:spPr>
        <a:xfrm rot="18900000">
          <a:off x="5650550" y="2011963"/>
          <a:ext cx="486660" cy="537484"/>
        </a:xfrm>
        <a:prstGeom prst="rightArrow">
          <a:avLst>
            <a:gd name="adj1" fmla="val 60000"/>
            <a:gd name="adj2" fmla="val 50000"/>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dirty="0"/>
        </a:p>
      </dsp:txBody>
      <dsp:txXfrm>
        <a:off x="5671931" y="2171078"/>
        <a:ext cx="340662" cy="322490"/>
      </dsp:txXfrm>
    </dsp:sp>
    <dsp:sp modelId="{694C209D-1C6B-4ACB-82F1-1221B2494EFC}">
      <dsp:nvSpPr>
        <dsp:cNvPr id="0" name=""/>
        <dsp:cNvSpPr/>
      </dsp:nvSpPr>
      <dsp:spPr>
        <a:xfrm>
          <a:off x="6019904" y="731929"/>
          <a:ext cx="1422752" cy="1422752"/>
        </a:xfrm>
        <a:prstGeom prst="ellipse">
          <a:avLst/>
        </a:prstGeom>
        <a:solidFill>
          <a:srgbClr val="0099CC"/>
        </a:solidFill>
        <a:ln w="12700" cap="flat" cmpd="sng" algn="ctr">
          <a:solidFill>
            <a:schemeClr val="lt1">
              <a:hueOff val="0"/>
              <a:satOff val="0"/>
              <a:lumOff val="0"/>
              <a:alphaOff val="0"/>
            </a:schemeClr>
          </a:solidFill>
          <a:prstDash val="solid"/>
          <a:miter lim="800000"/>
        </a:ln>
        <a:effectLst>
          <a:outerShdw blurRad="50800" dist="38100" dir="18900000" algn="b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dirty="0">
              <a:latin typeface="Century Gothic" panose="020B0502020202020204" pitchFamily="34" charset="0"/>
            </a:rPr>
            <a:t>Other agency</a:t>
          </a:r>
          <a:endParaRPr lang="en-GB" sz="1100" kern="1200" dirty="0">
            <a:latin typeface="Century Gothic" panose="020B0502020202020204" pitchFamily="34" charset="0"/>
          </a:endParaRPr>
        </a:p>
      </dsp:txBody>
      <dsp:txXfrm>
        <a:off x="6228261" y="940286"/>
        <a:ext cx="1006038" cy="1006038"/>
      </dsp:txXfrm>
    </dsp:sp>
    <dsp:sp modelId="{02930FC0-D93F-4858-A1B5-1D7055F4F42B}">
      <dsp:nvSpPr>
        <dsp:cNvPr id="0" name=""/>
        <dsp:cNvSpPr/>
      </dsp:nvSpPr>
      <dsp:spPr>
        <a:xfrm>
          <a:off x="6012495" y="2885776"/>
          <a:ext cx="486660" cy="537484"/>
        </a:xfrm>
        <a:prstGeom prst="rightArrow">
          <a:avLst>
            <a:gd name="adj1" fmla="val 60000"/>
            <a:gd name="adj2" fmla="val 50000"/>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dirty="0"/>
        </a:p>
      </dsp:txBody>
      <dsp:txXfrm>
        <a:off x="6012495" y="2993273"/>
        <a:ext cx="340662" cy="322490"/>
      </dsp:txXfrm>
    </dsp:sp>
    <dsp:sp modelId="{245D4776-7865-4BE1-B854-168C4D35BC1A}">
      <dsp:nvSpPr>
        <dsp:cNvPr id="0" name=""/>
        <dsp:cNvSpPr/>
      </dsp:nvSpPr>
      <dsp:spPr>
        <a:xfrm>
          <a:off x="6728711" y="2443142"/>
          <a:ext cx="1422752" cy="1422752"/>
        </a:xfrm>
        <a:prstGeom prst="ellipse">
          <a:avLst/>
        </a:prstGeom>
        <a:solidFill>
          <a:srgbClr val="0099CC"/>
        </a:solidFill>
        <a:ln w="12700" cap="flat" cmpd="sng" algn="ctr">
          <a:solidFill>
            <a:schemeClr val="lt1">
              <a:hueOff val="0"/>
              <a:satOff val="0"/>
              <a:lumOff val="0"/>
              <a:alphaOff val="0"/>
            </a:schemeClr>
          </a:solidFill>
          <a:prstDash val="solid"/>
          <a:miter lim="800000"/>
        </a:ln>
        <a:effectLst>
          <a:outerShdw blurRad="50800" dist="38100" dir="18900000" algn="b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100000"/>
            </a:lnSpc>
            <a:spcBef>
              <a:spcPct val="0"/>
            </a:spcBef>
            <a:spcAft>
              <a:spcPts val="0"/>
            </a:spcAft>
            <a:buFont typeface="Times New Roman" panose="02020603050405020304" pitchFamily="18" charset="0"/>
            <a:buChar char="•"/>
          </a:pPr>
          <a:r>
            <a:rPr lang="en-GB" sz="1100" b="1" kern="1200" dirty="0">
              <a:latin typeface="Century Gothic" panose="020B0502020202020204" pitchFamily="34" charset="0"/>
            </a:rPr>
            <a:t>Expression of concern from parent/friend/</a:t>
          </a:r>
        </a:p>
        <a:p>
          <a:pPr lvl="0" algn="ctr" defTabSz="488950">
            <a:lnSpc>
              <a:spcPct val="100000"/>
            </a:lnSpc>
            <a:spcBef>
              <a:spcPct val="0"/>
            </a:spcBef>
            <a:spcAft>
              <a:spcPts val="0"/>
            </a:spcAft>
            <a:buFont typeface="Times New Roman" panose="02020603050405020304" pitchFamily="18" charset="0"/>
            <a:buChar char="•"/>
          </a:pPr>
          <a:r>
            <a:rPr lang="en-GB" sz="1100" b="1" kern="1200" dirty="0">
              <a:latin typeface="Century Gothic" panose="020B0502020202020204" pitchFamily="34" charset="0"/>
            </a:rPr>
            <a:t>public</a:t>
          </a:r>
          <a:endParaRPr lang="en-GB" sz="1100" kern="1200" dirty="0">
            <a:latin typeface="Century Gothic" panose="020B0502020202020204" pitchFamily="34" charset="0"/>
          </a:endParaRPr>
        </a:p>
      </dsp:txBody>
      <dsp:txXfrm>
        <a:off x="6937068" y="2651499"/>
        <a:ext cx="1006038" cy="1006038"/>
      </dsp:txXfrm>
    </dsp:sp>
    <dsp:sp modelId="{74E33202-8831-42EB-A385-F59B2141A0D0}">
      <dsp:nvSpPr>
        <dsp:cNvPr id="0" name=""/>
        <dsp:cNvSpPr/>
      </dsp:nvSpPr>
      <dsp:spPr>
        <a:xfrm rot="2700000">
          <a:off x="5650550" y="3759589"/>
          <a:ext cx="486660" cy="537484"/>
        </a:xfrm>
        <a:prstGeom prst="rightArrow">
          <a:avLst>
            <a:gd name="adj1" fmla="val 60000"/>
            <a:gd name="adj2" fmla="val 50000"/>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dirty="0"/>
        </a:p>
      </dsp:txBody>
      <dsp:txXfrm>
        <a:off x="5671931" y="3815468"/>
        <a:ext cx="340662" cy="322490"/>
      </dsp:txXfrm>
    </dsp:sp>
    <dsp:sp modelId="{FBB346DE-61B8-4533-B994-F3CB0796C810}">
      <dsp:nvSpPr>
        <dsp:cNvPr id="0" name=""/>
        <dsp:cNvSpPr/>
      </dsp:nvSpPr>
      <dsp:spPr>
        <a:xfrm>
          <a:off x="6019904" y="4154355"/>
          <a:ext cx="1422752" cy="1422752"/>
        </a:xfrm>
        <a:prstGeom prst="ellipse">
          <a:avLst/>
        </a:prstGeom>
        <a:solidFill>
          <a:srgbClr val="0099CC"/>
        </a:solidFill>
        <a:ln w="12700" cap="flat" cmpd="sng" algn="ctr">
          <a:solidFill>
            <a:schemeClr val="lt1">
              <a:hueOff val="0"/>
              <a:satOff val="0"/>
              <a:lumOff val="0"/>
              <a:alphaOff val="0"/>
            </a:schemeClr>
          </a:solidFill>
          <a:prstDash val="solid"/>
          <a:miter lim="800000"/>
        </a:ln>
        <a:effectLst>
          <a:outerShdw blurRad="50800" dist="38100" dir="18900000" algn="b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dirty="0">
              <a:latin typeface="Century Gothic" panose="020B0502020202020204" pitchFamily="34" charset="0"/>
            </a:rPr>
            <a:t>Patterns from chronology</a:t>
          </a:r>
        </a:p>
      </dsp:txBody>
      <dsp:txXfrm>
        <a:off x="6228261" y="4362712"/>
        <a:ext cx="1006038" cy="1006038"/>
      </dsp:txXfrm>
    </dsp:sp>
    <dsp:sp modelId="{11291C9D-6209-4A59-8970-A2EF88DBFF03}">
      <dsp:nvSpPr>
        <dsp:cNvPr id="0" name=""/>
        <dsp:cNvSpPr/>
      </dsp:nvSpPr>
      <dsp:spPr>
        <a:xfrm rot="5400000">
          <a:off x="4776737" y="4121534"/>
          <a:ext cx="486660" cy="537484"/>
        </a:xfrm>
        <a:prstGeom prst="rightArrow">
          <a:avLst>
            <a:gd name="adj1" fmla="val 60000"/>
            <a:gd name="adj2" fmla="val 50000"/>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dirty="0"/>
        </a:p>
      </dsp:txBody>
      <dsp:txXfrm>
        <a:off x="4849736" y="4156032"/>
        <a:ext cx="340662" cy="322490"/>
      </dsp:txXfrm>
    </dsp:sp>
    <dsp:sp modelId="{1AD28562-1474-4887-BA5B-32E047A25D60}">
      <dsp:nvSpPr>
        <dsp:cNvPr id="0" name=""/>
        <dsp:cNvSpPr/>
      </dsp:nvSpPr>
      <dsp:spPr>
        <a:xfrm>
          <a:off x="4308691" y="4863162"/>
          <a:ext cx="1422752" cy="1422752"/>
        </a:xfrm>
        <a:prstGeom prst="ellipse">
          <a:avLst/>
        </a:prstGeom>
        <a:solidFill>
          <a:srgbClr val="0099CC"/>
        </a:solidFill>
        <a:ln w="12700" cap="flat" cmpd="sng" algn="ctr">
          <a:solidFill>
            <a:schemeClr val="lt1">
              <a:hueOff val="0"/>
              <a:satOff val="0"/>
              <a:lumOff val="0"/>
              <a:alphaOff val="0"/>
            </a:schemeClr>
          </a:solidFill>
          <a:prstDash val="solid"/>
          <a:miter lim="800000"/>
        </a:ln>
        <a:effectLst>
          <a:outerShdw blurRad="50800" dist="38100" dir="18900000" algn="b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dirty="0">
              <a:latin typeface="Century Gothic" panose="020B0502020202020204" pitchFamily="34" charset="0"/>
            </a:rPr>
            <a:t>Attendance/</a:t>
          </a:r>
        </a:p>
        <a:p>
          <a:pPr lvl="0" algn="ctr" defTabSz="488950">
            <a:lnSpc>
              <a:spcPct val="90000"/>
            </a:lnSpc>
            <a:spcBef>
              <a:spcPct val="0"/>
            </a:spcBef>
            <a:spcAft>
              <a:spcPct val="35000"/>
            </a:spcAft>
          </a:pPr>
          <a:r>
            <a:rPr lang="en-GB" sz="1100" b="1" kern="1200" dirty="0">
              <a:latin typeface="Century Gothic" panose="020B0502020202020204" pitchFamily="34" charset="0"/>
            </a:rPr>
            <a:t>Exclusions</a:t>
          </a:r>
          <a:endParaRPr lang="en-GB" sz="1100" kern="1200" dirty="0">
            <a:latin typeface="Century Gothic" panose="020B0502020202020204" pitchFamily="34" charset="0"/>
          </a:endParaRPr>
        </a:p>
      </dsp:txBody>
      <dsp:txXfrm>
        <a:off x="4517048" y="5071519"/>
        <a:ext cx="1006038" cy="1006038"/>
      </dsp:txXfrm>
    </dsp:sp>
    <dsp:sp modelId="{2372CF39-9884-470C-8C43-0258103E6CD9}">
      <dsp:nvSpPr>
        <dsp:cNvPr id="0" name=""/>
        <dsp:cNvSpPr/>
      </dsp:nvSpPr>
      <dsp:spPr>
        <a:xfrm rot="8100000">
          <a:off x="3902924" y="3759589"/>
          <a:ext cx="486660" cy="537484"/>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dirty="0"/>
        </a:p>
      </dsp:txBody>
      <dsp:txXfrm rot="10800000">
        <a:off x="4027541" y="3815468"/>
        <a:ext cx="340662" cy="322490"/>
      </dsp:txXfrm>
    </dsp:sp>
    <dsp:sp modelId="{2CCE63FA-2BDF-4695-92CC-20F47E658D13}">
      <dsp:nvSpPr>
        <dsp:cNvPr id="0" name=""/>
        <dsp:cNvSpPr/>
      </dsp:nvSpPr>
      <dsp:spPr>
        <a:xfrm>
          <a:off x="2597478" y="4154355"/>
          <a:ext cx="1422752" cy="1422752"/>
        </a:xfrm>
        <a:prstGeom prst="ellipse">
          <a:avLst/>
        </a:prstGeom>
        <a:solidFill>
          <a:srgbClr val="0099CC"/>
        </a:solidFill>
        <a:ln w="12700" cap="flat" cmpd="sng" algn="ctr">
          <a:solidFill>
            <a:schemeClr val="lt1">
              <a:hueOff val="0"/>
              <a:satOff val="0"/>
              <a:lumOff val="0"/>
              <a:alphaOff val="0"/>
            </a:schemeClr>
          </a:solidFill>
          <a:prstDash val="solid"/>
          <a:miter lim="800000"/>
        </a:ln>
        <a:effectLst>
          <a:outerShdw blurRad="50800" dist="38100" dir="18900000" algn="b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dirty="0">
              <a:latin typeface="Century Gothic" panose="020B0502020202020204" pitchFamily="34" charset="0"/>
            </a:rPr>
            <a:t>Overheard</a:t>
          </a:r>
          <a:r>
            <a:rPr lang="en-GB" sz="1100" kern="1200" dirty="0">
              <a:latin typeface="Century Gothic" panose="020B0502020202020204" pitchFamily="34" charset="0"/>
            </a:rPr>
            <a:t> </a:t>
          </a:r>
        </a:p>
      </dsp:txBody>
      <dsp:txXfrm>
        <a:off x="2805835" y="4362712"/>
        <a:ext cx="1006038" cy="1006038"/>
      </dsp:txXfrm>
    </dsp:sp>
    <dsp:sp modelId="{0B231813-B54C-478F-B334-B717ED4E2499}">
      <dsp:nvSpPr>
        <dsp:cNvPr id="0" name=""/>
        <dsp:cNvSpPr/>
      </dsp:nvSpPr>
      <dsp:spPr>
        <a:xfrm rot="10800000">
          <a:off x="3540979" y="2885776"/>
          <a:ext cx="486660" cy="537484"/>
        </a:xfrm>
        <a:prstGeom prst="rightArrow">
          <a:avLst>
            <a:gd name="adj1" fmla="val 60000"/>
            <a:gd name="adj2" fmla="val 50000"/>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dirty="0"/>
        </a:p>
      </dsp:txBody>
      <dsp:txXfrm rot="10800000">
        <a:off x="3686977" y="2993273"/>
        <a:ext cx="340662" cy="322490"/>
      </dsp:txXfrm>
    </dsp:sp>
    <dsp:sp modelId="{C6FA5FB3-23AD-4F37-AA3C-BF09FE4C8EE9}">
      <dsp:nvSpPr>
        <dsp:cNvPr id="0" name=""/>
        <dsp:cNvSpPr/>
      </dsp:nvSpPr>
      <dsp:spPr>
        <a:xfrm>
          <a:off x="1888671" y="2443142"/>
          <a:ext cx="1422752" cy="1422752"/>
        </a:xfrm>
        <a:prstGeom prst="ellipse">
          <a:avLst/>
        </a:prstGeom>
        <a:solidFill>
          <a:srgbClr val="0099CC"/>
        </a:solidFill>
        <a:ln w="12700" cap="flat" cmpd="sng" algn="ctr">
          <a:solidFill>
            <a:schemeClr val="lt1">
              <a:hueOff val="0"/>
              <a:satOff val="0"/>
              <a:lumOff val="0"/>
              <a:alphaOff val="0"/>
            </a:schemeClr>
          </a:solidFill>
          <a:prstDash val="solid"/>
          <a:miter lim="800000"/>
        </a:ln>
        <a:effectLst>
          <a:outerShdw blurRad="50800" dist="38100" dir="18900000" algn="b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dirty="0">
              <a:latin typeface="Century Gothic" panose="020B0502020202020204" pitchFamily="34" charset="0"/>
            </a:rPr>
            <a:t>The child discloses</a:t>
          </a:r>
          <a:endParaRPr lang="en-GB" sz="1100" kern="1200" dirty="0">
            <a:latin typeface="Century Gothic" panose="020B0502020202020204" pitchFamily="34" charset="0"/>
          </a:endParaRPr>
        </a:p>
      </dsp:txBody>
      <dsp:txXfrm>
        <a:off x="2097028" y="2651499"/>
        <a:ext cx="1006038" cy="1006038"/>
      </dsp:txXfrm>
    </dsp:sp>
    <dsp:sp modelId="{56DD1D51-A3FD-4B77-B51B-096C828095C4}">
      <dsp:nvSpPr>
        <dsp:cNvPr id="0" name=""/>
        <dsp:cNvSpPr/>
      </dsp:nvSpPr>
      <dsp:spPr>
        <a:xfrm rot="13500000">
          <a:off x="3902924" y="2011963"/>
          <a:ext cx="486660" cy="537484"/>
        </a:xfrm>
        <a:prstGeom prst="rightArrow">
          <a:avLst>
            <a:gd name="adj1" fmla="val 60000"/>
            <a:gd name="adj2" fmla="val 50000"/>
          </a:avLst>
        </a:prstGeom>
        <a:solidFill>
          <a:srgbClr val="FFFF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dirty="0"/>
        </a:p>
      </dsp:txBody>
      <dsp:txXfrm rot="10800000">
        <a:off x="4027541" y="2171078"/>
        <a:ext cx="340662" cy="322490"/>
      </dsp:txXfrm>
    </dsp:sp>
    <dsp:sp modelId="{0F75F558-C9EB-4126-B71B-BB22A860DB1F}">
      <dsp:nvSpPr>
        <dsp:cNvPr id="0" name=""/>
        <dsp:cNvSpPr/>
      </dsp:nvSpPr>
      <dsp:spPr>
        <a:xfrm>
          <a:off x="2597478" y="731929"/>
          <a:ext cx="1422752" cy="1422752"/>
        </a:xfrm>
        <a:prstGeom prst="ellipse">
          <a:avLst/>
        </a:prstGeom>
        <a:solidFill>
          <a:srgbClr val="0099CC"/>
        </a:solidFill>
        <a:ln w="12700" cap="flat" cmpd="sng" algn="ctr">
          <a:solidFill>
            <a:schemeClr val="lt1">
              <a:hueOff val="0"/>
              <a:satOff val="0"/>
              <a:lumOff val="0"/>
              <a:alphaOff val="0"/>
            </a:schemeClr>
          </a:solidFill>
          <a:prstDash val="solid"/>
          <a:miter lim="800000"/>
        </a:ln>
        <a:effectLst>
          <a:outerShdw blurRad="50800" dist="38100" dir="18900000" algn="b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b="1" kern="1200" dirty="0">
              <a:latin typeface="Century Gothic" panose="020B0502020202020204" pitchFamily="34" charset="0"/>
            </a:rPr>
            <a:t>Observation</a:t>
          </a:r>
          <a:endParaRPr lang="en-GB" sz="1100" kern="1200" dirty="0">
            <a:latin typeface="Century Gothic" panose="020B0502020202020204" pitchFamily="34" charset="0"/>
          </a:endParaRPr>
        </a:p>
      </dsp:txBody>
      <dsp:txXfrm>
        <a:off x="2805835" y="940286"/>
        <a:ext cx="1006038" cy="10060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3055A-DDA0-43DB-A529-2A8B7509F83A}">
      <dsp:nvSpPr>
        <dsp:cNvPr id="0" name=""/>
        <dsp:cNvSpPr/>
      </dsp:nvSpPr>
      <dsp:spPr>
        <a:xfrm>
          <a:off x="1173027" y="11060"/>
          <a:ext cx="2240621" cy="1344372"/>
        </a:xfrm>
        <a:prstGeom prst="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a:solidFill>
                <a:srgbClr val="002060"/>
              </a:solidFill>
            </a:rPr>
            <a:t>Unexplained Injuries and Burns</a:t>
          </a:r>
        </a:p>
      </dsp:txBody>
      <dsp:txXfrm>
        <a:off x="1173027" y="11060"/>
        <a:ext cx="2240621" cy="1344372"/>
      </dsp:txXfrm>
    </dsp:sp>
    <dsp:sp modelId="{98641A23-21D9-4D70-B547-AD96606BE6CC}">
      <dsp:nvSpPr>
        <dsp:cNvPr id="0" name=""/>
        <dsp:cNvSpPr/>
      </dsp:nvSpPr>
      <dsp:spPr>
        <a:xfrm>
          <a:off x="3583690" y="251"/>
          <a:ext cx="2240621" cy="1344372"/>
        </a:xfrm>
        <a:prstGeom prst="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a:solidFill>
                <a:srgbClr val="002060"/>
              </a:solidFill>
            </a:rPr>
            <a:t>Untreated Injuries</a:t>
          </a:r>
        </a:p>
      </dsp:txBody>
      <dsp:txXfrm>
        <a:off x="3583690" y="251"/>
        <a:ext cx="2240621" cy="1344372"/>
      </dsp:txXfrm>
    </dsp:sp>
    <dsp:sp modelId="{15273A57-8B9B-47A5-BB7B-EF8BB8181C17}">
      <dsp:nvSpPr>
        <dsp:cNvPr id="0" name=""/>
        <dsp:cNvSpPr/>
      </dsp:nvSpPr>
      <dsp:spPr>
        <a:xfrm>
          <a:off x="6048374" y="251"/>
          <a:ext cx="2240621" cy="1344372"/>
        </a:xfrm>
        <a:prstGeom prst="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a:solidFill>
                <a:srgbClr val="002060"/>
              </a:solidFill>
            </a:rPr>
            <a:t>Chronic Running Away</a:t>
          </a:r>
        </a:p>
      </dsp:txBody>
      <dsp:txXfrm>
        <a:off x="6048374" y="251"/>
        <a:ext cx="2240621" cy="1344372"/>
      </dsp:txXfrm>
    </dsp:sp>
    <dsp:sp modelId="{339C2665-79D7-46A5-8E29-C3138C3CC73B}">
      <dsp:nvSpPr>
        <dsp:cNvPr id="0" name=""/>
        <dsp:cNvSpPr/>
      </dsp:nvSpPr>
      <dsp:spPr>
        <a:xfrm>
          <a:off x="8513057" y="251"/>
          <a:ext cx="2240621" cy="1344372"/>
        </a:xfrm>
        <a:prstGeom prst="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a:solidFill>
                <a:srgbClr val="002060"/>
              </a:solidFill>
            </a:rPr>
            <a:t>Dressing to Impress</a:t>
          </a:r>
        </a:p>
      </dsp:txBody>
      <dsp:txXfrm>
        <a:off x="8513057" y="251"/>
        <a:ext cx="2240621" cy="1344372"/>
      </dsp:txXfrm>
    </dsp:sp>
    <dsp:sp modelId="{97E70D51-7D06-4BB6-8DD8-F781C2316324}">
      <dsp:nvSpPr>
        <dsp:cNvPr id="0" name=""/>
        <dsp:cNvSpPr/>
      </dsp:nvSpPr>
      <dsp:spPr>
        <a:xfrm>
          <a:off x="1119006" y="1568686"/>
          <a:ext cx="2240621" cy="1344372"/>
        </a:xfrm>
        <a:prstGeom prst="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a:solidFill>
                <a:srgbClr val="002060"/>
              </a:solidFill>
            </a:rPr>
            <a:t>Symbols/Tattoos</a:t>
          </a:r>
        </a:p>
      </dsp:txBody>
      <dsp:txXfrm>
        <a:off x="1119006" y="1568686"/>
        <a:ext cx="2240621" cy="1344372"/>
      </dsp:txXfrm>
    </dsp:sp>
    <dsp:sp modelId="{D20DAF33-A7EB-48E7-B652-D7A78E864897}">
      <dsp:nvSpPr>
        <dsp:cNvPr id="0" name=""/>
        <dsp:cNvSpPr/>
      </dsp:nvSpPr>
      <dsp:spPr>
        <a:xfrm>
          <a:off x="3583690" y="1568686"/>
          <a:ext cx="2240621" cy="1344372"/>
        </a:xfrm>
        <a:prstGeom prst="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a:solidFill>
                <a:srgbClr val="002060"/>
              </a:solidFill>
            </a:rPr>
            <a:t>Refusal to discuss injuries</a:t>
          </a:r>
        </a:p>
      </dsp:txBody>
      <dsp:txXfrm>
        <a:off x="3583690" y="1568686"/>
        <a:ext cx="2240621" cy="1344372"/>
      </dsp:txXfrm>
    </dsp:sp>
    <dsp:sp modelId="{9130DEF4-BB5E-4741-A833-0679B8ADF4F0}">
      <dsp:nvSpPr>
        <dsp:cNvPr id="0" name=""/>
        <dsp:cNvSpPr/>
      </dsp:nvSpPr>
      <dsp:spPr>
        <a:xfrm>
          <a:off x="6048374" y="1568686"/>
          <a:ext cx="2240621" cy="1344372"/>
        </a:xfrm>
        <a:prstGeom prst="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a:solidFill>
                <a:srgbClr val="002060"/>
              </a:solidFill>
            </a:rPr>
            <a:t>Changing Friends</a:t>
          </a:r>
        </a:p>
      </dsp:txBody>
      <dsp:txXfrm>
        <a:off x="6048374" y="1568686"/>
        <a:ext cx="2240621" cy="1344372"/>
      </dsp:txXfrm>
    </dsp:sp>
    <dsp:sp modelId="{50971F9E-2785-4EF3-B29F-039673FA2A95}">
      <dsp:nvSpPr>
        <dsp:cNvPr id="0" name=""/>
        <dsp:cNvSpPr/>
      </dsp:nvSpPr>
      <dsp:spPr>
        <a:xfrm>
          <a:off x="8513057" y="1568686"/>
          <a:ext cx="2240621" cy="1344372"/>
        </a:xfrm>
        <a:prstGeom prst="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a:solidFill>
                <a:srgbClr val="002060"/>
              </a:solidFill>
              <a:latin typeface="Century Gothic" panose="020B0502020202020204" pitchFamily="34" charset="0"/>
            </a:rPr>
            <a:t>Weight loss/gain</a:t>
          </a:r>
        </a:p>
      </dsp:txBody>
      <dsp:txXfrm>
        <a:off x="8513057" y="1568686"/>
        <a:ext cx="2240621" cy="1344372"/>
      </dsp:txXfrm>
    </dsp:sp>
    <dsp:sp modelId="{1A0CD4B5-28A9-4E4C-BBB8-37AC93405E53}">
      <dsp:nvSpPr>
        <dsp:cNvPr id="0" name=""/>
        <dsp:cNvSpPr/>
      </dsp:nvSpPr>
      <dsp:spPr>
        <a:xfrm>
          <a:off x="1119006" y="3137121"/>
          <a:ext cx="2240621" cy="1344372"/>
        </a:xfrm>
        <a:prstGeom prst="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a:solidFill>
                <a:srgbClr val="002060"/>
              </a:solidFill>
            </a:rPr>
            <a:t>Change in appearance</a:t>
          </a:r>
        </a:p>
      </dsp:txBody>
      <dsp:txXfrm>
        <a:off x="1119006" y="3137121"/>
        <a:ext cx="2240621" cy="1344372"/>
      </dsp:txXfrm>
    </dsp:sp>
    <dsp:sp modelId="{B1EF8672-B627-4268-B9AA-11D18F5E725A}">
      <dsp:nvSpPr>
        <dsp:cNvPr id="0" name=""/>
        <dsp:cNvSpPr/>
      </dsp:nvSpPr>
      <dsp:spPr>
        <a:xfrm>
          <a:off x="3583690" y="3137121"/>
          <a:ext cx="2240621" cy="1344372"/>
        </a:xfrm>
        <a:prstGeom prst="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a:solidFill>
                <a:srgbClr val="002060"/>
              </a:solidFill>
            </a:rPr>
            <a:t>Fear of returning home</a:t>
          </a:r>
        </a:p>
      </dsp:txBody>
      <dsp:txXfrm>
        <a:off x="3583690" y="3137121"/>
        <a:ext cx="2240621" cy="1344372"/>
      </dsp:txXfrm>
    </dsp:sp>
    <dsp:sp modelId="{4224D649-071B-4077-B3B5-10E674797EEC}">
      <dsp:nvSpPr>
        <dsp:cNvPr id="0" name=""/>
        <dsp:cNvSpPr/>
      </dsp:nvSpPr>
      <dsp:spPr>
        <a:xfrm>
          <a:off x="6048374" y="3137121"/>
          <a:ext cx="2240621" cy="1344372"/>
        </a:xfrm>
        <a:prstGeom prst="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a:solidFill>
                <a:srgbClr val="002060"/>
              </a:solidFill>
            </a:rPr>
            <a:t>Hair style/piercings, etc</a:t>
          </a:r>
        </a:p>
      </dsp:txBody>
      <dsp:txXfrm>
        <a:off x="6048374" y="3137121"/>
        <a:ext cx="2240621" cy="1344372"/>
      </dsp:txXfrm>
    </dsp:sp>
    <dsp:sp modelId="{CAA54B88-0507-4511-A871-A1ADA1994E76}">
      <dsp:nvSpPr>
        <dsp:cNvPr id="0" name=""/>
        <dsp:cNvSpPr/>
      </dsp:nvSpPr>
      <dsp:spPr>
        <a:xfrm>
          <a:off x="8513057" y="3137121"/>
          <a:ext cx="2240621" cy="1344372"/>
        </a:xfrm>
        <a:prstGeom prst="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a:solidFill>
                <a:srgbClr val="002060"/>
              </a:solidFill>
            </a:rPr>
            <a:t>Changing Names</a:t>
          </a:r>
        </a:p>
      </dsp:txBody>
      <dsp:txXfrm>
        <a:off x="8513057" y="3137121"/>
        <a:ext cx="2240621" cy="1344372"/>
      </dsp:txXfrm>
    </dsp:sp>
    <dsp:sp modelId="{A17B7BB4-BED9-472E-A0B9-E12EC3EAFD83}">
      <dsp:nvSpPr>
        <dsp:cNvPr id="0" name=""/>
        <dsp:cNvSpPr/>
      </dsp:nvSpPr>
      <dsp:spPr>
        <a:xfrm>
          <a:off x="3583690" y="4705556"/>
          <a:ext cx="2240621" cy="1344372"/>
        </a:xfrm>
        <a:prstGeom prst="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a:solidFill>
                <a:srgbClr val="002060"/>
              </a:solidFill>
            </a:rPr>
            <a:t>Distracted</a:t>
          </a:r>
        </a:p>
      </dsp:txBody>
      <dsp:txXfrm>
        <a:off x="3583690" y="4705556"/>
        <a:ext cx="2240621" cy="1344372"/>
      </dsp:txXfrm>
    </dsp:sp>
    <dsp:sp modelId="{6C2B96F6-4642-4D81-B7B4-6B2C0256ADA1}">
      <dsp:nvSpPr>
        <dsp:cNvPr id="0" name=""/>
        <dsp:cNvSpPr/>
      </dsp:nvSpPr>
      <dsp:spPr>
        <a:xfrm>
          <a:off x="6048374" y="4705556"/>
          <a:ext cx="2240621" cy="1344372"/>
        </a:xfrm>
        <a:prstGeom prst="rect">
          <a:avLst/>
        </a:prstGeom>
        <a:solidFill>
          <a:schemeClr val="accent1">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GB" sz="2300" b="1" kern="1200" dirty="0">
              <a:solidFill>
                <a:srgbClr val="002060"/>
              </a:solidFill>
            </a:rPr>
            <a:t>Withdrawal from physical contact</a:t>
          </a:r>
        </a:p>
      </dsp:txBody>
      <dsp:txXfrm>
        <a:off x="6048374" y="4705556"/>
        <a:ext cx="2240621" cy="13443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6493B-88BD-41ED-BF07-985B9F0487FC}">
      <dsp:nvSpPr>
        <dsp:cNvPr id="0" name=""/>
        <dsp:cNvSpPr/>
      </dsp:nvSpPr>
      <dsp:spPr>
        <a:xfrm>
          <a:off x="1507" y="549266"/>
          <a:ext cx="1898938" cy="1139362"/>
        </a:xfrm>
        <a:prstGeom prst="rect">
          <a:avLst/>
        </a:prstGeom>
        <a:solidFill>
          <a:srgbClr val="CC99FF"/>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solidFill>
                <a:schemeClr val="tx1"/>
              </a:solidFill>
              <a:latin typeface="Century Gothic" panose="020B0502020202020204" pitchFamily="34" charset="0"/>
            </a:rPr>
            <a:t>Change in behaviour</a:t>
          </a:r>
        </a:p>
      </dsp:txBody>
      <dsp:txXfrm>
        <a:off x="1507" y="549266"/>
        <a:ext cx="1898938" cy="1139362"/>
      </dsp:txXfrm>
    </dsp:sp>
    <dsp:sp modelId="{9846B4B1-6026-419A-B0A7-073D1690E2A7}">
      <dsp:nvSpPr>
        <dsp:cNvPr id="0" name=""/>
        <dsp:cNvSpPr/>
      </dsp:nvSpPr>
      <dsp:spPr>
        <a:xfrm>
          <a:off x="2090339" y="549266"/>
          <a:ext cx="1898938" cy="1139362"/>
        </a:xfrm>
        <a:prstGeom prst="rect">
          <a:avLst/>
        </a:prstGeom>
        <a:solidFill>
          <a:srgbClr val="CC99FF"/>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solidFill>
                <a:schemeClr val="tx1"/>
              </a:solidFill>
              <a:latin typeface="Century Gothic" panose="020B0502020202020204" pitchFamily="34" charset="0"/>
            </a:rPr>
            <a:t>Change in language – tone</a:t>
          </a:r>
        </a:p>
      </dsp:txBody>
      <dsp:txXfrm>
        <a:off x="2090339" y="549266"/>
        <a:ext cx="1898938" cy="1139362"/>
      </dsp:txXfrm>
    </dsp:sp>
    <dsp:sp modelId="{742C70A1-1C0B-49A0-A025-7EBC27FD401F}">
      <dsp:nvSpPr>
        <dsp:cNvPr id="0" name=""/>
        <dsp:cNvSpPr/>
      </dsp:nvSpPr>
      <dsp:spPr>
        <a:xfrm>
          <a:off x="4179170" y="549266"/>
          <a:ext cx="1898938" cy="1139362"/>
        </a:xfrm>
        <a:prstGeom prst="rect">
          <a:avLst/>
        </a:prstGeom>
        <a:solidFill>
          <a:srgbClr val="CC99FF"/>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solidFill>
                <a:schemeClr val="tx1"/>
              </a:solidFill>
              <a:latin typeface="Century Gothic" panose="020B0502020202020204" pitchFamily="34" charset="0"/>
            </a:rPr>
            <a:t>Crying/upset	</a:t>
          </a:r>
        </a:p>
      </dsp:txBody>
      <dsp:txXfrm>
        <a:off x="4179170" y="549266"/>
        <a:ext cx="1898938" cy="1139362"/>
      </dsp:txXfrm>
    </dsp:sp>
    <dsp:sp modelId="{BB9CF1BE-9DA6-4CF4-9D2D-E251EAB296F1}">
      <dsp:nvSpPr>
        <dsp:cNvPr id="0" name=""/>
        <dsp:cNvSpPr/>
      </dsp:nvSpPr>
      <dsp:spPr>
        <a:xfrm>
          <a:off x="6268002" y="549266"/>
          <a:ext cx="1898938" cy="1139362"/>
        </a:xfrm>
        <a:prstGeom prst="rect">
          <a:avLst/>
        </a:prstGeom>
        <a:solidFill>
          <a:srgbClr val="CC99FF"/>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solidFill>
                <a:schemeClr val="tx1"/>
              </a:solidFill>
              <a:latin typeface="Century Gothic" panose="020B0502020202020204" pitchFamily="34" charset="0"/>
            </a:rPr>
            <a:t>Say a friend has a problem</a:t>
          </a:r>
        </a:p>
      </dsp:txBody>
      <dsp:txXfrm>
        <a:off x="6268002" y="549266"/>
        <a:ext cx="1898938" cy="1139362"/>
      </dsp:txXfrm>
    </dsp:sp>
    <dsp:sp modelId="{60D39621-5030-4214-B27A-5F9315D3FD1F}">
      <dsp:nvSpPr>
        <dsp:cNvPr id="0" name=""/>
        <dsp:cNvSpPr/>
      </dsp:nvSpPr>
      <dsp:spPr>
        <a:xfrm>
          <a:off x="8356834" y="549266"/>
          <a:ext cx="1898938" cy="1139362"/>
        </a:xfrm>
        <a:prstGeom prst="rect">
          <a:avLst/>
        </a:prstGeom>
        <a:solidFill>
          <a:srgbClr val="CC99FF"/>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solidFill>
                <a:schemeClr val="tx1"/>
              </a:solidFill>
              <a:latin typeface="Century Gothic" panose="020B0502020202020204" pitchFamily="34" charset="0"/>
            </a:rPr>
            <a:t>Anger</a:t>
          </a:r>
        </a:p>
      </dsp:txBody>
      <dsp:txXfrm>
        <a:off x="8356834" y="549266"/>
        <a:ext cx="1898938" cy="1139362"/>
      </dsp:txXfrm>
    </dsp:sp>
    <dsp:sp modelId="{2B116767-6F4E-4A63-BD98-35289EE31A23}">
      <dsp:nvSpPr>
        <dsp:cNvPr id="0" name=""/>
        <dsp:cNvSpPr/>
      </dsp:nvSpPr>
      <dsp:spPr>
        <a:xfrm>
          <a:off x="10445666" y="549266"/>
          <a:ext cx="1898938" cy="1139362"/>
        </a:xfrm>
        <a:prstGeom prst="rect">
          <a:avLst/>
        </a:prstGeom>
        <a:solidFill>
          <a:srgbClr val="CC99FF"/>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solidFill>
                <a:schemeClr val="tx1"/>
              </a:solidFill>
              <a:latin typeface="Century Gothic" panose="020B0502020202020204" pitchFamily="34" charset="0"/>
            </a:rPr>
            <a:t>Rocking</a:t>
          </a:r>
        </a:p>
      </dsp:txBody>
      <dsp:txXfrm>
        <a:off x="10445666" y="549266"/>
        <a:ext cx="1898938" cy="1139362"/>
      </dsp:txXfrm>
    </dsp:sp>
    <dsp:sp modelId="{7E0EE1C0-83B8-448A-89FC-1EA0DA787915}">
      <dsp:nvSpPr>
        <dsp:cNvPr id="0" name=""/>
        <dsp:cNvSpPr/>
      </dsp:nvSpPr>
      <dsp:spPr>
        <a:xfrm>
          <a:off x="1507" y="1878523"/>
          <a:ext cx="1898938" cy="1139362"/>
        </a:xfrm>
        <a:prstGeom prst="rect">
          <a:avLst/>
        </a:prstGeom>
        <a:solidFill>
          <a:srgbClr val="CC99FF"/>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solidFill>
                <a:schemeClr val="tx1"/>
              </a:solidFill>
              <a:latin typeface="Century Gothic" panose="020B0502020202020204" pitchFamily="34" charset="0"/>
            </a:rPr>
            <a:t>Distracted</a:t>
          </a:r>
        </a:p>
      </dsp:txBody>
      <dsp:txXfrm>
        <a:off x="1507" y="1878523"/>
        <a:ext cx="1898938" cy="1139362"/>
      </dsp:txXfrm>
    </dsp:sp>
    <dsp:sp modelId="{6D91DABD-82CA-4466-92F3-C9351FAAF063}">
      <dsp:nvSpPr>
        <dsp:cNvPr id="0" name=""/>
        <dsp:cNvSpPr/>
      </dsp:nvSpPr>
      <dsp:spPr>
        <a:xfrm>
          <a:off x="2090339" y="1878523"/>
          <a:ext cx="1898938" cy="1139362"/>
        </a:xfrm>
        <a:prstGeom prst="rect">
          <a:avLst/>
        </a:prstGeom>
        <a:solidFill>
          <a:srgbClr val="CC99FF"/>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solidFill>
                <a:schemeClr val="tx1"/>
              </a:solidFill>
              <a:latin typeface="Century Gothic" panose="020B0502020202020204" pitchFamily="34" charset="0"/>
            </a:rPr>
            <a:t>Self harming</a:t>
          </a:r>
        </a:p>
      </dsp:txBody>
      <dsp:txXfrm>
        <a:off x="2090339" y="1878523"/>
        <a:ext cx="1898938" cy="1139362"/>
      </dsp:txXfrm>
    </dsp:sp>
    <dsp:sp modelId="{5933CADC-54A4-412F-88BD-675A7E3F1A71}">
      <dsp:nvSpPr>
        <dsp:cNvPr id="0" name=""/>
        <dsp:cNvSpPr/>
      </dsp:nvSpPr>
      <dsp:spPr>
        <a:xfrm>
          <a:off x="4179170" y="1878523"/>
          <a:ext cx="1898938" cy="1139362"/>
        </a:xfrm>
        <a:prstGeom prst="rect">
          <a:avLst/>
        </a:prstGeom>
        <a:solidFill>
          <a:srgbClr val="CC99FF"/>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solidFill>
                <a:schemeClr val="tx1"/>
              </a:solidFill>
              <a:latin typeface="Century Gothic" panose="020B0502020202020204" pitchFamily="34" charset="0"/>
            </a:rPr>
            <a:t>Drug/Alcohol Abuse</a:t>
          </a:r>
        </a:p>
      </dsp:txBody>
      <dsp:txXfrm>
        <a:off x="4179170" y="1878523"/>
        <a:ext cx="1898938" cy="1139362"/>
      </dsp:txXfrm>
    </dsp:sp>
    <dsp:sp modelId="{738EC762-E8FE-427B-864E-D1C52CB07CE9}">
      <dsp:nvSpPr>
        <dsp:cNvPr id="0" name=""/>
        <dsp:cNvSpPr/>
      </dsp:nvSpPr>
      <dsp:spPr>
        <a:xfrm>
          <a:off x="6268002" y="1878523"/>
          <a:ext cx="1898938" cy="1139362"/>
        </a:xfrm>
        <a:prstGeom prst="rect">
          <a:avLst/>
        </a:prstGeom>
        <a:solidFill>
          <a:srgbClr val="CC99FF"/>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solidFill>
                <a:schemeClr val="tx1"/>
              </a:solidFill>
              <a:latin typeface="Century Gothic" panose="020B0502020202020204" pitchFamily="34" charset="0"/>
            </a:rPr>
            <a:t>More Outgoing than before</a:t>
          </a:r>
        </a:p>
      </dsp:txBody>
      <dsp:txXfrm>
        <a:off x="6268002" y="1878523"/>
        <a:ext cx="1898938" cy="1139362"/>
      </dsp:txXfrm>
    </dsp:sp>
    <dsp:sp modelId="{B0FEE5A3-32B1-4A3F-B269-A32921B6DB49}">
      <dsp:nvSpPr>
        <dsp:cNvPr id="0" name=""/>
        <dsp:cNvSpPr/>
      </dsp:nvSpPr>
      <dsp:spPr>
        <a:xfrm>
          <a:off x="8356834" y="1878523"/>
          <a:ext cx="1898938" cy="1139362"/>
        </a:xfrm>
        <a:prstGeom prst="rect">
          <a:avLst/>
        </a:prstGeom>
        <a:solidFill>
          <a:srgbClr val="CC99FF"/>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solidFill>
                <a:schemeClr val="tx1"/>
              </a:solidFill>
              <a:latin typeface="Century Gothic" panose="020B0502020202020204" pitchFamily="34" charset="0"/>
            </a:rPr>
            <a:t>Over reaction to mistakes</a:t>
          </a:r>
        </a:p>
      </dsp:txBody>
      <dsp:txXfrm>
        <a:off x="8356834" y="1878523"/>
        <a:ext cx="1898938" cy="1139362"/>
      </dsp:txXfrm>
    </dsp:sp>
    <dsp:sp modelId="{9677F0F2-3EF1-4F99-9ABB-2C00EF67FC82}">
      <dsp:nvSpPr>
        <dsp:cNvPr id="0" name=""/>
        <dsp:cNvSpPr/>
      </dsp:nvSpPr>
      <dsp:spPr>
        <a:xfrm>
          <a:off x="10445666" y="1878523"/>
          <a:ext cx="1898938" cy="1139362"/>
        </a:xfrm>
        <a:prstGeom prst="rect">
          <a:avLst/>
        </a:prstGeom>
        <a:solidFill>
          <a:srgbClr val="CC99FF"/>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solidFill>
                <a:schemeClr val="tx1"/>
              </a:solidFill>
              <a:latin typeface="Century Gothic" panose="020B0502020202020204" pitchFamily="34" charset="0"/>
            </a:rPr>
            <a:t>Sudden speech disorders</a:t>
          </a:r>
        </a:p>
      </dsp:txBody>
      <dsp:txXfrm>
        <a:off x="10445666" y="1878523"/>
        <a:ext cx="1898938" cy="1139362"/>
      </dsp:txXfrm>
    </dsp:sp>
    <dsp:sp modelId="{58B4A35A-2E8F-4253-918E-991396ABB7D6}">
      <dsp:nvSpPr>
        <dsp:cNvPr id="0" name=""/>
        <dsp:cNvSpPr/>
      </dsp:nvSpPr>
      <dsp:spPr>
        <a:xfrm>
          <a:off x="1507" y="3207779"/>
          <a:ext cx="1898938" cy="1139362"/>
        </a:xfrm>
        <a:prstGeom prst="rect">
          <a:avLst/>
        </a:prstGeom>
        <a:solidFill>
          <a:srgbClr val="CC99FF"/>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solidFill>
                <a:schemeClr val="tx1"/>
              </a:solidFill>
              <a:latin typeface="Century Gothic" panose="020B0502020202020204" pitchFamily="34" charset="0"/>
            </a:rPr>
            <a:t>Low self-esteem</a:t>
          </a:r>
        </a:p>
      </dsp:txBody>
      <dsp:txXfrm>
        <a:off x="1507" y="3207779"/>
        <a:ext cx="1898938" cy="1139362"/>
      </dsp:txXfrm>
    </dsp:sp>
    <dsp:sp modelId="{A64C332B-F0E0-4179-A1D4-14C26CBE8095}">
      <dsp:nvSpPr>
        <dsp:cNvPr id="0" name=""/>
        <dsp:cNvSpPr/>
      </dsp:nvSpPr>
      <dsp:spPr>
        <a:xfrm>
          <a:off x="2090339" y="3207779"/>
          <a:ext cx="1898938" cy="1139362"/>
        </a:xfrm>
        <a:prstGeom prst="rect">
          <a:avLst/>
        </a:prstGeom>
        <a:solidFill>
          <a:srgbClr val="CC99FF"/>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solidFill>
                <a:schemeClr val="tx1"/>
              </a:solidFill>
              <a:latin typeface="Century Gothic" panose="020B0502020202020204" pitchFamily="34" charset="0"/>
            </a:rPr>
            <a:t>“scripted language”</a:t>
          </a:r>
        </a:p>
      </dsp:txBody>
      <dsp:txXfrm>
        <a:off x="2090339" y="3207779"/>
        <a:ext cx="1898938" cy="1139362"/>
      </dsp:txXfrm>
    </dsp:sp>
    <dsp:sp modelId="{473F1824-F9BE-482C-B5B2-8FB723103ACA}">
      <dsp:nvSpPr>
        <dsp:cNvPr id="0" name=""/>
        <dsp:cNvSpPr/>
      </dsp:nvSpPr>
      <dsp:spPr>
        <a:xfrm>
          <a:off x="4179170" y="3207779"/>
          <a:ext cx="1898938" cy="1139362"/>
        </a:xfrm>
        <a:prstGeom prst="rect">
          <a:avLst/>
        </a:prstGeom>
        <a:solidFill>
          <a:srgbClr val="CC99FF"/>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solidFill>
                <a:schemeClr val="tx1"/>
              </a:solidFill>
              <a:latin typeface="Century Gothic" panose="020B0502020202020204" pitchFamily="34" charset="0"/>
            </a:rPr>
            <a:t>Treatment of others</a:t>
          </a:r>
        </a:p>
      </dsp:txBody>
      <dsp:txXfrm>
        <a:off x="4179170" y="3207779"/>
        <a:ext cx="1898938" cy="1139362"/>
      </dsp:txXfrm>
    </dsp:sp>
    <dsp:sp modelId="{6E547816-60D9-427C-B116-3FD81BBE0ACF}">
      <dsp:nvSpPr>
        <dsp:cNvPr id="0" name=""/>
        <dsp:cNvSpPr/>
      </dsp:nvSpPr>
      <dsp:spPr>
        <a:xfrm>
          <a:off x="6268002" y="3207779"/>
          <a:ext cx="1898938" cy="1139362"/>
        </a:xfrm>
        <a:prstGeom prst="rect">
          <a:avLst/>
        </a:prstGeom>
        <a:solidFill>
          <a:srgbClr val="CC99FF"/>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solidFill>
                <a:schemeClr val="tx1"/>
              </a:solidFill>
              <a:latin typeface="Century Gothic" panose="020B0502020202020204" pitchFamily="34" charset="0"/>
            </a:rPr>
            <a:t>Compulsive stealing</a:t>
          </a:r>
        </a:p>
      </dsp:txBody>
      <dsp:txXfrm>
        <a:off x="6268002" y="3207779"/>
        <a:ext cx="1898938" cy="1139362"/>
      </dsp:txXfrm>
    </dsp:sp>
    <dsp:sp modelId="{78373FCE-D9F0-46FE-BCDD-24EC7CA07261}">
      <dsp:nvSpPr>
        <dsp:cNvPr id="0" name=""/>
        <dsp:cNvSpPr/>
      </dsp:nvSpPr>
      <dsp:spPr>
        <a:xfrm>
          <a:off x="8356834" y="3207779"/>
          <a:ext cx="1898938" cy="1139362"/>
        </a:xfrm>
        <a:prstGeom prst="rect">
          <a:avLst/>
        </a:prstGeom>
        <a:solidFill>
          <a:srgbClr val="CC99FF"/>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solidFill>
                <a:schemeClr val="tx1"/>
              </a:solidFill>
              <a:latin typeface="Century Gothic" panose="020B0502020202020204" pitchFamily="34" charset="0"/>
            </a:rPr>
            <a:t>Low level disruption</a:t>
          </a:r>
        </a:p>
      </dsp:txBody>
      <dsp:txXfrm>
        <a:off x="8356834" y="3207779"/>
        <a:ext cx="1898938" cy="1139362"/>
      </dsp:txXfrm>
    </dsp:sp>
    <dsp:sp modelId="{048392AC-C137-4150-889F-55FFFA5525B8}">
      <dsp:nvSpPr>
        <dsp:cNvPr id="0" name=""/>
        <dsp:cNvSpPr/>
      </dsp:nvSpPr>
      <dsp:spPr>
        <a:xfrm>
          <a:off x="10445666" y="3207779"/>
          <a:ext cx="1898938" cy="1139362"/>
        </a:xfrm>
        <a:prstGeom prst="rect">
          <a:avLst/>
        </a:prstGeom>
        <a:solidFill>
          <a:srgbClr val="CC99FF"/>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solidFill>
                <a:schemeClr val="tx1"/>
              </a:solidFill>
              <a:latin typeface="Century Gothic" panose="020B0502020202020204" pitchFamily="34" charset="0"/>
            </a:rPr>
            <a:t>Becoming withdrawn</a:t>
          </a:r>
        </a:p>
      </dsp:txBody>
      <dsp:txXfrm>
        <a:off x="10445666" y="3207779"/>
        <a:ext cx="1898938" cy="1139362"/>
      </dsp:txXfrm>
    </dsp:sp>
    <dsp:sp modelId="{1963A46E-50FE-41BE-98A4-316B9A2277BC}">
      <dsp:nvSpPr>
        <dsp:cNvPr id="0" name=""/>
        <dsp:cNvSpPr/>
      </dsp:nvSpPr>
      <dsp:spPr>
        <a:xfrm>
          <a:off x="3134754" y="4537036"/>
          <a:ext cx="1898938" cy="1139362"/>
        </a:xfrm>
        <a:prstGeom prst="rect">
          <a:avLst/>
        </a:prstGeom>
        <a:solidFill>
          <a:srgbClr val="CC99FF"/>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solidFill>
                <a:schemeClr val="tx1"/>
              </a:solidFill>
              <a:latin typeface="Century Gothic" panose="020B0502020202020204" pitchFamily="34" charset="0"/>
            </a:rPr>
            <a:t>References to “them” “these people” “they</a:t>
          </a:r>
        </a:p>
      </dsp:txBody>
      <dsp:txXfrm>
        <a:off x="3134754" y="4537036"/>
        <a:ext cx="1898938" cy="1139362"/>
      </dsp:txXfrm>
    </dsp:sp>
    <dsp:sp modelId="{6E00DC37-2D20-447A-B35E-B79665EEC01B}">
      <dsp:nvSpPr>
        <dsp:cNvPr id="0" name=""/>
        <dsp:cNvSpPr/>
      </dsp:nvSpPr>
      <dsp:spPr>
        <a:xfrm>
          <a:off x="5223586" y="4537036"/>
          <a:ext cx="1898938" cy="1139362"/>
        </a:xfrm>
        <a:prstGeom prst="rect">
          <a:avLst/>
        </a:prstGeom>
        <a:solidFill>
          <a:srgbClr val="CC99FF"/>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a:solidFill>
                <a:schemeClr val="tx1"/>
              </a:solidFill>
              <a:latin typeface="Century Gothic" panose="020B0502020202020204" pitchFamily="34" charset="0"/>
            </a:rPr>
            <a:t>Topics of conversation</a:t>
          </a:r>
          <a:endParaRPr lang="en-GB" sz="1600" b="1" kern="1200" dirty="0">
            <a:solidFill>
              <a:schemeClr val="tx1"/>
            </a:solidFill>
            <a:latin typeface="Century Gothic" panose="020B0502020202020204" pitchFamily="34" charset="0"/>
          </a:endParaRPr>
        </a:p>
      </dsp:txBody>
      <dsp:txXfrm>
        <a:off x="5223586" y="4537036"/>
        <a:ext cx="1898938" cy="1139362"/>
      </dsp:txXfrm>
    </dsp:sp>
    <dsp:sp modelId="{CE06EF7E-4DC8-4CC5-833B-60CBA2B8C7FD}">
      <dsp:nvSpPr>
        <dsp:cNvPr id="0" name=""/>
        <dsp:cNvSpPr/>
      </dsp:nvSpPr>
      <dsp:spPr>
        <a:xfrm>
          <a:off x="7312418" y="4537036"/>
          <a:ext cx="1898938" cy="1139362"/>
        </a:xfrm>
        <a:prstGeom prst="rect">
          <a:avLst/>
        </a:prstGeom>
        <a:solidFill>
          <a:srgbClr val="CC99FF"/>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b="1" kern="1200" dirty="0">
              <a:solidFill>
                <a:schemeClr val="tx1"/>
              </a:solidFill>
              <a:latin typeface="Century Gothic" panose="020B0502020202020204" pitchFamily="34" charset="0"/>
            </a:rPr>
            <a:t>Refusal to discuss obvious injuries/behaviour</a:t>
          </a:r>
        </a:p>
      </dsp:txBody>
      <dsp:txXfrm>
        <a:off x="7312418" y="4537036"/>
        <a:ext cx="1898938" cy="11393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6EF7E-4DC8-4CC5-833B-60CBA2B8C7FD}">
      <dsp:nvSpPr>
        <dsp:cNvPr id="0" name=""/>
        <dsp:cNvSpPr/>
      </dsp:nvSpPr>
      <dsp:spPr>
        <a:xfrm>
          <a:off x="1196029" y="2191"/>
          <a:ext cx="3110641" cy="1866384"/>
        </a:xfrm>
        <a:prstGeom prst="rect">
          <a:avLst/>
        </a:prstGeom>
        <a:solidFill>
          <a:srgbClr val="CC0099"/>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GB" sz="3300" b="1" kern="1200" dirty="0">
              <a:solidFill>
                <a:schemeClr val="tx1"/>
              </a:solidFill>
              <a:latin typeface="Century Gothic" panose="020B0502020202020204" pitchFamily="34" charset="0"/>
            </a:rPr>
            <a:t>Poor personal hygiene</a:t>
          </a:r>
        </a:p>
      </dsp:txBody>
      <dsp:txXfrm>
        <a:off x="1196029" y="2191"/>
        <a:ext cx="3110641" cy="1866384"/>
      </dsp:txXfrm>
    </dsp:sp>
    <dsp:sp modelId="{BD7908D9-E0D1-4749-992F-980BDF820A96}">
      <dsp:nvSpPr>
        <dsp:cNvPr id="0" name=""/>
        <dsp:cNvSpPr/>
      </dsp:nvSpPr>
      <dsp:spPr>
        <a:xfrm>
          <a:off x="4617735" y="2191"/>
          <a:ext cx="3110641" cy="1866384"/>
        </a:xfrm>
        <a:prstGeom prst="rect">
          <a:avLst/>
        </a:prstGeom>
        <a:solidFill>
          <a:srgbClr val="CC0099"/>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GB" sz="3300" b="1" kern="1200" dirty="0">
              <a:solidFill>
                <a:schemeClr val="tx1"/>
              </a:solidFill>
              <a:latin typeface="Century Gothic" panose="020B0502020202020204" pitchFamily="34" charset="0"/>
            </a:rPr>
            <a:t>Emaciation</a:t>
          </a:r>
        </a:p>
      </dsp:txBody>
      <dsp:txXfrm>
        <a:off x="4617735" y="2191"/>
        <a:ext cx="3110641" cy="1866384"/>
      </dsp:txXfrm>
    </dsp:sp>
    <dsp:sp modelId="{543D5855-4DD9-4462-B8C9-FEB893F3AF5F}">
      <dsp:nvSpPr>
        <dsp:cNvPr id="0" name=""/>
        <dsp:cNvSpPr/>
      </dsp:nvSpPr>
      <dsp:spPr>
        <a:xfrm>
          <a:off x="8039440" y="2191"/>
          <a:ext cx="3110641" cy="1866384"/>
        </a:xfrm>
        <a:prstGeom prst="rect">
          <a:avLst/>
        </a:prstGeom>
        <a:solidFill>
          <a:srgbClr val="CC0099"/>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GB" sz="3300" b="1" kern="1200" dirty="0">
              <a:solidFill>
                <a:schemeClr val="tx1"/>
              </a:solidFill>
              <a:latin typeface="Century Gothic" panose="020B0502020202020204" pitchFamily="34" charset="0"/>
            </a:rPr>
            <a:t>Inappropriate clothing for climate</a:t>
          </a:r>
        </a:p>
      </dsp:txBody>
      <dsp:txXfrm>
        <a:off x="8039440" y="2191"/>
        <a:ext cx="3110641" cy="1866384"/>
      </dsp:txXfrm>
    </dsp:sp>
    <dsp:sp modelId="{DC003169-8FBD-47AA-B250-68F8B78AD06B}">
      <dsp:nvSpPr>
        <dsp:cNvPr id="0" name=""/>
        <dsp:cNvSpPr/>
      </dsp:nvSpPr>
      <dsp:spPr>
        <a:xfrm>
          <a:off x="1196029" y="2179640"/>
          <a:ext cx="3110641" cy="1866384"/>
        </a:xfrm>
        <a:prstGeom prst="rect">
          <a:avLst/>
        </a:prstGeom>
        <a:solidFill>
          <a:srgbClr val="CC0099"/>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GB" sz="3300" b="1" kern="1200" dirty="0">
              <a:solidFill>
                <a:schemeClr val="tx1"/>
              </a:solidFill>
              <a:latin typeface="Century Gothic" panose="020B0502020202020204" pitchFamily="34" charset="0"/>
            </a:rPr>
            <a:t>No/limited social relationships</a:t>
          </a:r>
        </a:p>
      </dsp:txBody>
      <dsp:txXfrm>
        <a:off x="1196029" y="2179640"/>
        <a:ext cx="3110641" cy="1866384"/>
      </dsp:txXfrm>
    </dsp:sp>
    <dsp:sp modelId="{F94D960B-162F-4A52-A7F8-3EB77E34D49A}">
      <dsp:nvSpPr>
        <dsp:cNvPr id="0" name=""/>
        <dsp:cNvSpPr/>
      </dsp:nvSpPr>
      <dsp:spPr>
        <a:xfrm>
          <a:off x="4617735" y="2179640"/>
          <a:ext cx="3110641" cy="1866384"/>
        </a:xfrm>
        <a:prstGeom prst="rect">
          <a:avLst/>
        </a:prstGeom>
        <a:solidFill>
          <a:srgbClr val="CC0099"/>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GB" sz="3300" b="1" kern="1200" dirty="0">
              <a:solidFill>
                <a:schemeClr val="tx1"/>
              </a:solidFill>
              <a:latin typeface="Century Gothic" panose="020B0502020202020204" pitchFamily="34" charset="0"/>
            </a:rPr>
            <a:t>Constant tiredness</a:t>
          </a:r>
        </a:p>
      </dsp:txBody>
      <dsp:txXfrm>
        <a:off x="4617735" y="2179640"/>
        <a:ext cx="3110641" cy="1866384"/>
      </dsp:txXfrm>
    </dsp:sp>
    <dsp:sp modelId="{96342400-F6B6-411E-B0A3-F38F02AE4D21}">
      <dsp:nvSpPr>
        <dsp:cNvPr id="0" name=""/>
        <dsp:cNvSpPr/>
      </dsp:nvSpPr>
      <dsp:spPr>
        <a:xfrm>
          <a:off x="8039440" y="2179640"/>
          <a:ext cx="3110641" cy="1866384"/>
        </a:xfrm>
        <a:prstGeom prst="rect">
          <a:avLst/>
        </a:prstGeom>
        <a:solidFill>
          <a:srgbClr val="CC0099"/>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GB" sz="3300" b="1" kern="1200" dirty="0">
              <a:solidFill>
                <a:schemeClr val="tx1"/>
              </a:solidFill>
              <a:latin typeface="Century Gothic" panose="020B0502020202020204" pitchFamily="34" charset="0"/>
            </a:rPr>
            <a:t>Ill-fitting/worn clothing</a:t>
          </a:r>
        </a:p>
      </dsp:txBody>
      <dsp:txXfrm>
        <a:off x="8039440" y="2179640"/>
        <a:ext cx="3110641" cy="1866384"/>
      </dsp:txXfrm>
    </dsp:sp>
    <dsp:sp modelId="{EE540790-3658-40FA-8F07-4EC3E22DBFCD}">
      <dsp:nvSpPr>
        <dsp:cNvPr id="0" name=""/>
        <dsp:cNvSpPr/>
      </dsp:nvSpPr>
      <dsp:spPr>
        <a:xfrm>
          <a:off x="1249190" y="4346451"/>
          <a:ext cx="3110641" cy="1866384"/>
        </a:xfrm>
        <a:prstGeom prst="rect">
          <a:avLst/>
        </a:prstGeom>
        <a:solidFill>
          <a:srgbClr val="CC0099"/>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GB" sz="3300" b="1" kern="1200" dirty="0">
              <a:solidFill>
                <a:schemeClr val="tx1"/>
              </a:solidFill>
              <a:latin typeface="Century Gothic" panose="020B0502020202020204" pitchFamily="34" charset="0"/>
            </a:rPr>
            <a:t>Hunger</a:t>
          </a:r>
        </a:p>
      </dsp:txBody>
      <dsp:txXfrm>
        <a:off x="1249190" y="4346451"/>
        <a:ext cx="3110641" cy="1866384"/>
      </dsp:txXfrm>
    </dsp:sp>
    <dsp:sp modelId="{7121324C-08CB-4C39-AF8A-97F1543BF0D7}">
      <dsp:nvSpPr>
        <dsp:cNvPr id="0" name=""/>
        <dsp:cNvSpPr/>
      </dsp:nvSpPr>
      <dsp:spPr>
        <a:xfrm>
          <a:off x="4617735" y="4357089"/>
          <a:ext cx="3110641" cy="1866384"/>
        </a:xfrm>
        <a:prstGeom prst="rect">
          <a:avLst/>
        </a:prstGeom>
        <a:solidFill>
          <a:srgbClr val="CC0099"/>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GB" sz="3300" b="1" kern="1200" dirty="0">
              <a:solidFill>
                <a:schemeClr val="tx1"/>
              </a:solidFill>
              <a:latin typeface="Century Gothic" panose="020B0502020202020204" pitchFamily="34" charset="0"/>
            </a:rPr>
            <a:t>Low self esteem</a:t>
          </a:r>
        </a:p>
      </dsp:txBody>
      <dsp:txXfrm>
        <a:off x="4617735" y="4357089"/>
        <a:ext cx="3110641" cy="1866384"/>
      </dsp:txXfrm>
    </dsp:sp>
    <dsp:sp modelId="{E237FC45-76A5-44A4-8F77-AA6EAE9838FB}">
      <dsp:nvSpPr>
        <dsp:cNvPr id="0" name=""/>
        <dsp:cNvSpPr/>
      </dsp:nvSpPr>
      <dsp:spPr>
        <a:xfrm>
          <a:off x="8039440" y="4357089"/>
          <a:ext cx="3110641" cy="1866384"/>
        </a:xfrm>
        <a:prstGeom prst="rect">
          <a:avLst/>
        </a:prstGeom>
        <a:solidFill>
          <a:srgbClr val="CC0099"/>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GB" sz="3300" b="1" kern="1200" dirty="0">
              <a:solidFill>
                <a:schemeClr val="tx1"/>
              </a:solidFill>
              <a:latin typeface="Century Gothic" panose="020B0502020202020204" pitchFamily="34" charset="0"/>
            </a:rPr>
            <a:t>Lack of routine</a:t>
          </a:r>
        </a:p>
      </dsp:txBody>
      <dsp:txXfrm>
        <a:off x="8039440" y="4357089"/>
        <a:ext cx="3110641" cy="18663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6EF7E-4DC8-4CC5-833B-60CBA2B8C7FD}">
      <dsp:nvSpPr>
        <dsp:cNvPr id="0" name=""/>
        <dsp:cNvSpPr/>
      </dsp:nvSpPr>
      <dsp:spPr>
        <a:xfrm>
          <a:off x="3741" y="551636"/>
          <a:ext cx="2968208" cy="1780924"/>
        </a:xfrm>
        <a:prstGeom prst="rect">
          <a:avLst/>
        </a:prstGeom>
        <a:solidFill>
          <a:srgbClr val="00CC99"/>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b="1" kern="1200" dirty="0">
              <a:solidFill>
                <a:schemeClr val="tx1"/>
              </a:solidFill>
              <a:latin typeface="Century Gothic" panose="020B0502020202020204" pitchFamily="34" charset="0"/>
            </a:rPr>
            <a:t>Have unexplained sources of money</a:t>
          </a:r>
        </a:p>
      </dsp:txBody>
      <dsp:txXfrm>
        <a:off x="3741" y="551636"/>
        <a:ext cx="2968208" cy="1780924"/>
      </dsp:txXfrm>
    </dsp:sp>
    <dsp:sp modelId="{543D5855-4DD9-4462-B8C9-FEB893F3AF5F}">
      <dsp:nvSpPr>
        <dsp:cNvPr id="0" name=""/>
        <dsp:cNvSpPr/>
      </dsp:nvSpPr>
      <dsp:spPr>
        <a:xfrm>
          <a:off x="3268770" y="551636"/>
          <a:ext cx="2968208" cy="1780924"/>
        </a:xfrm>
        <a:prstGeom prst="rect">
          <a:avLst/>
        </a:prstGeom>
        <a:solidFill>
          <a:srgbClr val="00CC99"/>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b="1" kern="1200" dirty="0">
              <a:solidFill>
                <a:schemeClr val="tx1"/>
              </a:solidFill>
              <a:latin typeface="Century Gothic" panose="020B0502020202020204" pitchFamily="34" charset="0"/>
            </a:rPr>
            <a:t>Inappropriate clothing for climate</a:t>
          </a:r>
        </a:p>
      </dsp:txBody>
      <dsp:txXfrm>
        <a:off x="3268770" y="551636"/>
        <a:ext cx="2968208" cy="1780924"/>
      </dsp:txXfrm>
    </dsp:sp>
    <dsp:sp modelId="{DC003169-8FBD-47AA-B250-68F8B78AD06B}">
      <dsp:nvSpPr>
        <dsp:cNvPr id="0" name=""/>
        <dsp:cNvSpPr/>
      </dsp:nvSpPr>
      <dsp:spPr>
        <a:xfrm>
          <a:off x="6533799" y="551636"/>
          <a:ext cx="2968208" cy="1780924"/>
        </a:xfrm>
        <a:prstGeom prst="rect">
          <a:avLst/>
        </a:prstGeom>
        <a:solidFill>
          <a:srgbClr val="00CC99"/>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b="1" kern="1200" dirty="0">
              <a:solidFill>
                <a:schemeClr val="tx1"/>
              </a:solidFill>
              <a:latin typeface="Century Gothic" panose="020B0502020202020204" pitchFamily="34" charset="0"/>
            </a:rPr>
            <a:t>Say a friend has a problem</a:t>
          </a:r>
        </a:p>
      </dsp:txBody>
      <dsp:txXfrm>
        <a:off x="6533799" y="551636"/>
        <a:ext cx="2968208" cy="1780924"/>
      </dsp:txXfrm>
    </dsp:sp>
    <dsp:sp modelId="{EE540790-3658-40FA-8F07-4EC3E22DBFCD}">
      <dsp:nvSpPr>
        <dsp:cNvPr id="0" name=""/>
        <dsp:cNvSpPr/>
      </dsp:nvSpPr>
      <dsp:spPr>
        <a:xfrm>
          <a:off x="9802569" y="541485"/>
          <a:ext cx="2968208" cy="1780924"/>
        </a:xfrm>
        <a:prstGeom prst="rect">
          <a:avLst/>
        </a:prstGeom>
        <a:solidFill>
          <a:srgbClr val="00CC99"/>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b="1" kern="1200" dirty="0">
              <a:solidFill>
                <a:schemeClr val="tx1"/>
              </a:solidFill>
              <a:latin typeface="Century Gothic" panose="020B0502020202020204" pitchFamily="34" charset="0"/>
            </a:rPr>
            <a:t>Low self esteem</a:t>
          </a:r>
        </a:p>
      </dsp:txBody>
      <dsp:txXfrm>
        <a:off x="9802569" y="541485"/>
        <a:ext cx="2968208" cy="1780924"/>
      </dsp:txXfrm>
    </dsp:sp>
    <dsp:sp modelId="{E237FC45-76A5-44A4-8F77-AA6EAE9838FB}">
      <dsp:nvSpPr>
        <dsp:cNvPr id="0" name=""/>
        <dsp:cNvSpPr/>
      </dsp:nvSpPr>
      <dsp:spPr>
        <a:xfrm>
          <a:off x="1636255" y="2629382"/>
          <a:ext cx="2968208" cy="1780924"/>
        </a:xfrm>
        <a:prstGeom prst="rect">
          <a:avLst/>
        </a:prstGeom>
        <a:solidFill>
          <a:srgbClr val="00CC99"/>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b="1" kern="1200" dirty="0">
              <a:solidFill>
                <a:schemeClr val="tx1"/>
              </a:solidFill>
              <a:latin typeface="Century Gothic" panose="020B0502020202020204" pitchFamily="34" charset="0"/>
            </a:rPr>
            <a:t>Behave in a sexually inappropriate way</a:t>
          </a:r>
        </a:p>
      </dsp:txBody>
      <dsp:txXfrm>
        <a:off x="1636255" y="2629382"/>
        <a:ext cx="2968208" cy="1780924"/>
      </dsp:txXfrm>
    </dsp:sp>
    <dsp:sp modelId="{F94D960B-162F-4A52-A7F8-3EB77E34D49A}">
      <dsp:nvSpPr>
        <dsp:cNvPr id="0" name=""/>
        <dsp:cNvSpPr/>
      </dsp:nvSpPr>
      <dsp:spPr>
        <a:xfrm>
          <a:off x="4901284" y="2629382"/>
          <a:ext cx="2968208" cy="1780924"/>
        </a:xfrm>
        <a:prstGeom prst="rect">
          <a:avLst/>
        </a:prstGeom>
        <a:solidFill>
          <a:srgbClr val="00CC99"/>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b="1" kern="1200" dirty="0">
              <a:solidFill>
                <a:schemeClr val="tx1"/>
              </a:solidFill>
              <a:latin typeface="Century Gothic" panose="020B0502020202020204" pitchFamily="34" charset="0"/>
            </a:rPr>
            <a:t>Have urinary infections, bleeding and soreness</a:t>
          </a:r>
        </a:p>
      </dsp:txBody>
      <dsp:txXfrm>
        <a:off x="4901284" y="2629382"/>
        <a:ext cx="2968208" cy="1780924"/>
      </dsp:txXfrm>
    </dsp:sp>
    <dsp:sp modelId="{96342400-F6B6-411E-B0A3-F38F02AE4D21}">
      <dsp:nvSpPr>
        <dsp:cNvPr id="0" name=""/>
        <dsp:cNvSpPr/>
      </dsp:nvSpPr>
      <dsp:spPr>
        <a:xfrm>
          <a:off x="8166313" y="2629382"/>
          <a:ext cx="2968208" cy="1780924"/>
        </a:xfrm>
        <a:prstGeom prst="rect">
          <a:avLst/>
        </a:prstGeom>
        <a:solidFill>
          <a:srgbClr val="00CC99"/>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b="1" kern="1200" dirty="0">
              <a:solidFill>
                <a:schemeClr val="tx1"/>
              </a:solidFill>
              <a:latin typeface="Century Gothic" panose="020B0502020202020204" pitchFamily="34" charset="0"/>
            </a:rPr>
            <a:t>Cry hysterically at ‘nappy changing’ time</a:t>
          </a:r>
        </a:p>
      </dsp:txBody>
      <dsp:txXfrm>
        <a:off x="8166313" y="2629382"/>
        <a:ext cx="2968208" cy="178092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DC7AC33-2107-4FF9-92DE-6342C770B796}" type="datetimeFigureOut">
              <a:rPr lang="en-GB" smtClean="0"/>
              <a:t>17/08/2022</a:t>
            </a:fld>
            <a:endParaRPr lang="en-GB" dirty="0"/>
          </a:p>
        </p:txBody>
      </p:sp>
      <p:sp>
        <p:nvSpPr>
          <p:cNvPr id="4" name="Slide Image Placeholder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5"/>
            <a:ext cx="2945659" cy="498055"/>
          </a:xfrm>
          <a:prstGeom prst="rect">
            <a:avLst/>
          </a:prstGeom>
        </p:spPr>
        <p:txBody>
          <a:bodyPr vert="horz" lIns="91440" tIns="45720" rIns="91440" bIns="45720" rtlCol="0" anchor="b"/>
          <a:lstStyle>
            <a:lvl1pPr algn="r">
              <a:defRPr sz="1200"/>
            </a:lvl1pPr>
          </a:lstStyle>
          <a:p>
            <a:fld id="{4E9B44FC-BB5A-40FC-9CC6-9A4611DD777F}" type="slidenum">
              <a:rPr lang="en-GB" smtClean="0"/>
              <a:t>‹#›</a:t>
            </a:fld>
            <a:endParaRPr lang="en-GB" dirty="0"/>
          </a:p>
        </p:txBody>
      </p:sp>
    </p:spTree>
    <p:extLst>
      <p:ext uri="{BB962C8B-B14F-4D97-AF65-F5344CB8AC3E}">
        <p14:creationId xmlns:p14="http://schemas.microsoft.com/office/powerpoint/2010/main" val="843145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rmunify.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rmunify.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rmunify.co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hesun.co.uk/news/4567187/baby-p-killers-tracey-connelly-steven-barker-jason-owen/"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the-sun.com/news/4192307/chilling-moment-murder-stepmum-arthur-2/" TargetMode="External"/><Relationship Id="rId5" Type="http://schemas.openxmlformats.org/officeDocument/2006/relationships/hyperlink" Target="https://www.thesun.co.uk/news/5034342/poppi-worthington-detective-amanda-sadler-dad-paul-death-trial/" TargetMode="External"/><Relationship Id="rId4" Type="http://schemas.openxmlformats.org/officeDocument/2006/relationships/hyperlink" Target="https://www.thesun.co.uk/news/5033407/poppi-worthington-inquest-sexual-assault-daughter-paul/"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rmunify.co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rmunify.co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rmunify.com/"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blogs.glowscotland.org.uk/na/mhwbnac/suicide-prevention/staff-information-and-guidance/"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rmunify.com/"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blogs.glowscotland.org.uk/na/mhwbnac/suicide-prevention/staff-information-and-guidance/"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rmunify.com/"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glowscotland.sharepoint.com/:p:/r/sites/NorthAyrshireCouncil/StaffArea/ConnectingWithMentalHealth/_layouts/15/Doc.aspx?sourcedoc=%7B4719761E-99F7-4E05-BC32-7BA1BFE7AD7E%7D&amp;file=SV%20Taskforce%20Short%20presentation%20%20SOUND.pptx&amp;action=edit&amp;mobileredirect=true"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blogs.glowscotland.org.uk/na/mhwbnac/"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rmunify.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girfec-ayrshire.co.uk/"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girfec-ayrshire.co.uk/practitioners/document-downloads/" TargetMode="External"/><Relationship Id="rId4" Type="http://schemas.openxmlformats.org/officeDocument/2006/relationships/hyperlink" Target="#_bookmark0"/></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rmunify.co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nspcc.org.uk/what-is-child-abuse/types-of-abuse/grooming/"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forwarduk.org.uk/key-issues/fgm/"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gov.uk/government/publications/prevent-duty-guidance/revised-prevent-duty-guidance-for-scotland"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pupil census in 2021 gives North Ayrshire’s primary school roll as 9,642 and secondary school roll as 8,080 pupils, and there are 200 pupils attending ASN schools. </a:t>
            </a:r>
            <a:r>
              <a:rPr lang="en-GB" sz="1200" b="0" kern="1200" dirty="0">
                <a:solidFill>
                  <a:schemeClr val="tx1"/>
                </a:solidFill>
                <a:effectLst/>
                <a:latin typeface="+mn-lt"/>
                <a:ea typeface="+mn-ea"/>
                <a:cs typeface="+mn-cs"/>
              </a:rPr>
              <a:t>Of the pupils on the school rolls, </a:t>
            </a:r>
            <a:r>
              <a:rPr lang="en-GB" sz="1200" b="0" kern="1200" dirty="0">
                <a:solidFill>
                  <a:srgbClr val="FF0000"/>
                </a:solidFill>
                <a:effectLst/>
                <a:latin typeface="+mn-lt"/>
                <a:ea typeface="+mn-ea"/>
                <a:cs typeface="+mn-cs"/>
              </a:rPr>
              <a:t>5,864 (31%) </a:t>
            </a:r>
            <a:r>
              <a:rPr lang="en-GB" sz="1200" b="0" kern="1200" dirty="0">
                <a:solidFill>
                  <a:schemeClr val="tx1"/>
                </a:solidFill>
                <a:effectLst/>
                <a:latin typeface="+mn-lt"/>
                <a:ea typeface="+mn-ea"/>
                <a:cs typeface="+mn-cs"/>
              </a:rPr>
              <a:t>have an Additional Support Need.</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28.8% of North Ayrshire population are significantly above the Scottish average for deprivation.</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1C639F-EF78-4CE2-8E1E-13F4F4A307F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42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10</a:t>
            </a:fld>
            <a:endParaRPr lang="en-GB" dirty="0"/>
          </a:p>
        </p:txBody>
      </p:sp>
    </p:spTree>
    <p:extLst>
      <p:ext uri="{BB962C8B-B14F-4D97-AF65-F5344CB8AC3E}">
        <p14:creationId xmlns:p14="http://schemas.microsoft.com/office/powerpoint/2010/main" val="2021034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are responsible for CP – all must follow procedures.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Duty is to report – if you have a concern, then that is enough to report to the CP Co-ordinator.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11</a:t>
            </a:fld>
            <a:endParaRPr lang="en-GB" dirty="0"/>
          </a:p>
        </p:txBody>
      </p:sp>
    </p:spTree>
    <p:extLst>
      <p:ext uri="{BB962C8B-B14F-4D97-AF65-F5344CB8AC3E}">
        <p14:creationId xmlns:p14="http://schemas.microsoft.com/office/powerpoint/2010/main" val="649179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kern="1200" dirty="0">
                <a:solidFill>
                  <a:schemeClr val="tx1"/>
                </a:solidFill>
                <a:effectLst/>
                <a:latin typeface="+mn-lt"/>
                <a:ea typeface="+mn-ea"/>
                <a:cs typeface="+mn-cs"/>
              </a:rPr>
              <a:t>Keeping a chronology is vital – your notes help build this – it is vital that your report ASAP and provide notes with dates and times.</a:t>
            </a:r>
          </a:p>
          <a:p>
            <a:pPr algn="just">
              <a:lnSpc>
                <a:spcPct val="107000"/>
              </a:lnSpc>
              <a:spcAft>
                <a:spcPts val="800"/>
              </a:spcAft>
            </a:pPr>
            <a:endParaRPr lang="en-GB" sz="1800" kern="1200" dirty="0">
              <a:solidFill>
                <a:schemeClr val="tx1"/>
              </a:solidFill>
              <a:effectLst/>
              <a:latin typeface="+mn-lt"/>
              <a:ea typeface="+mn-ea"/>
              <a:cs typeface="+mn-cs"/>
            </a:endParaRPr>
          </a:p>
          <a:p>
            <a:pPr algn="just">
              <a:lnSpc>
                <a:spcPct val="107000"/>
              </a:lnSpc>
              <a:spcAft>
                <a:spcPts val="800"/>
              </a:spcAft>
            </a:pPr>
            <a:r>
              <a:rPr lang="en-GB" sz="1800" kern="1200" dirty="0">
                <a:solidFill>
                  <a:schemeClr val="tx1"/>
                </a:solidFill>
                <a:effectLst/>
                <a:latin typeface="+mn-lt"/>
                <a:ea typeface="+mn-ea"/>
                <a:cs typeface="+mn-cs"/>
              </a:rPr>
              <a:t>By examining a Chronology it is possible to link patterns of behaviour and incidence – this can add up to child protection – without a shared knowledge and communication children are put at further risk of harm.</a:t>
            </a:r>
          </a:p>
          <a:p>
            <a:pPr algn="just">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Child protection refers to the processes involved, where there are concerns that a child may be at risk of harm. Child Protection Guidance provides overall direction for agencies and professional disciplines where there are concerns that a child may be at risk of harm. </a:t>
            </a:r>
          </a:p>
          <a:p>
            <a:pPr algn="just">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Public authorities should promote the upbringing of children by their families, in so far as is consistent with safeguarding and promoting the child’s welfare. </a:t>
            </a:r>
          </a:p>
          <a:p>
            <a:pPr algn="just">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Child Protection Procedures are initiated when Police, Social Work or Health professionals determine that a child may have been abused or may be at risk of significant harm. </a:t>
            </a: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Child protection involves: </a:t>
            </a:r>
          </a:p>
          <a:p>
            <a:pPr marL="285750" indent="-285750" algn="just">
              <a:lnSpc>
                <a:spcPct val="107000"/>
              </a:lnSpc>
              <a:spcAft>
                <a:spcPts val="8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immediate action, if necessary, to prevent significant harm to a child</a:t>
            </a:r>
          </a:p>
          <a:p>
            <a:pPr marL="285750" indent="-285750" algn="just">
              <a:lnSpc>
                <a:spcPct val="107000"/>
              </a:lnSpc>
              <a:spcAft>
                <a:spcPts val="8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inter-agency investigation about the occurrence or probability of abuse or neglect, or of a criminal offence against a child. Investigation extends to other children affected by the same apparent risks as the child who is the subject of a referral</a:t>
            </a:r>
          </a:p>
          <a:p>
            <a:pPr marL="285750" indent="-285750" algn="just">
              <a:lnSpc>
                <a:spcPct val="107000"/>
              </a:lnSpc>
              <a:spcAft>
                <a:spcPts val="8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assessment and action to address the interaction of behaviour, relationships and conditions that may, in combination, cause or accelerate risks </a:t>
            </a:r>
          </a:p>
          <a:p>
            <a:pPr marL="285750" indent="-285750" algn="just">
              <a:lnSpc>
                <a:spcPct val="107000"/>
              </a:lnSpc>
              <a:spcAft>
                <a:spcPts val="8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focus within assessment, planning and action upon each child’s experience, needs and feelings </a:t>
            </a:r>
          </a:p>
          <a:p>
            <a:pPr marL="285750" indent="-285750" algn="just">
              <a:lnSpc>
                <a:spcPct val="107000"/>
              </a:lnSpc>
              <a:spcAft>
                <a:spcPts val="8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collaboration between agencies and persistent efforts to work in partnership with parents in planning and action to prevent harm or reduce risk of harm</a:t>
            </a:r>
          </a:p>
          <a:p>
            <a:pPr marL="285750" indent="-285750" algn="just">
              <a:lnSpc>
                <a:spcPct val="107000"/>
              </a:lnSpc>
              <a:spcAft>
                <a:spcPts val="800"/>
              </a:spcAft>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recognition and support for the strengths, relationships and skills within the child and their world in order to form a plan that reduces risk and builds resilience.</a:t>
            </a:r>
          </a:p>
        </p:txBody>
      </p:sp>
      <p:sp>
        <p:nvSpPr>
          <p:cNvPr id="4" name="Slide Number Placeholder 3"/>
          <p:cNvSpPr>
            <a:spLocks noGrp="1"/>
          </p:cNvSpPr>
          <p:nvPr>
            <p:ph type="sldNum" sz="quarter" idx="10"/>
          </p:nvPr>
        </p:nvSpPr>
        <p:spPr/>
        <p:txBody>
          <a:bodyPr/>
          <a:lstStyle/>
          <a:p>
            <a:fld id="{4E9B44FC-BB5A-40FC-9CC6-9A4611DD777F}" type="slidenum">
              <a:rPr lang="en-GB" smtClean="0"/>
              <a:t>12</a:t>
            </a:fld>
            <a:endParaRPr lang="en-GB" dirty="0"/>
          </a:p>
        </p:txBody>
      </p:sp>
    </p:spTree>
    <p:extLst>
      <p:ext uri="{BB962C8B-B14F-4D97-AF65-F5344CB8AC3E}">
        <p14:creationId xmlns:p14="http://schemas.microsoft.com/office/powerpoint/2010/main" val="2126773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a:solidFill>
                  <a:schemeClr val="tx2"/>
                </a:solidFill>
                <a:latin typeface="Calibri" panose="020F0502020204030204" pitchFamily="34" charset="0"/>
              </a:defRPr>
            </a:lvl1pPr>
            <a:lvl2pPr marL="742950" indent="-285750">
              <a:defRPr>
                <a:solidFill>
                  <a:schemeClr val="tx2"/>
                </a:solidFill>
                <a:latin typeface="Calibri" panose="020F0502020204030204" pitchFamily="34" charset="0"/>
              </a:defRPr>
            </a:lvl2pPr>
            <a:lvl3pPr marL="1143000" indent="-228600">
              <a:defRPr>
                <a:solidFill>
                  <a:schemeClr val="tx2"/>
                </a:solidFill>
                <a:latin typeface="Calibri" panose="020F0502020204030204" pitchFamily="34" charset="0"/>
              </a:defRPr>
            </a:lvl3pPr>
            <a:lvl4pPr marL="1600200" indent="-228600">
              <a:defRPr>
                <a:solidFill>
                  <a:schemeClr val="tx2"/>
                </a:solidFill>
                <a:latin typeface="Calibri" panose="020F0502020204030204" pitchFamily="34" charset="0"/>
              </a:defRPr>
            </a:lvl4pPr>
            <a:lvl5pPr marL="2057400" indent="-228600">
              <a:defRPr>
                <a:solidFill>
                  <a:schemeClr val="tx2"/>
                </a:solidFill>
                <a:latin typeface="Calibri" panose="020F0502020204030204" pitchFamily="34" charset="0"/>
              </a:defRPr>
            </a:lvl5pPr>
            <a:lvl6pPr marL="2514600" indent="-228600" eaLnBrk="0" fontAlgn="base" hangingPunct="0">
              <a:spcBef>
                <a:spcPct val="0"/>
              </a:spcBef>
              <a:spcAft>
                <a:spcPct val="0"/>
              </a:spcAft>
              <a:defRPr>
                <a:solidFill>
                  <a:schemeClr val="tx2"/>
                </a:solidFill>
                <a:latin typeface="Calibri" panose="020F0502020204030204" pitchFamily="34" charset="0"/>
              </a:defRPr>
            </a:lvl6pPr>
            <a:lvl7pPr marL="2971800" indent="-228600" eaLnBrk="0" fontAlgn="base" hangingPunct="0">
              <a:spcBef>
                <a:spcPct val="0"/>
              </a:spcBef>
              <a:spcAft>
                <a:spcPct val="0"/>
              </a:spcAft>
              <a:defRPr>
                <a:solidFill>
                  <a:schemeClr val="tx2"/>
                </a:solidFill>
                <a:latin typeface="Calibri" panose="020F0502020204030204" pitchFamily="34" charset="0"/>
              </a:defRPr>
            </a:lvl7pPr>
            <a:lvl8pPr marL="3429000" indent="-228600" eaLnBrk="0" fontAlgn="base" hangingPunct="0">
              <a:spcBef>
                <a:spcPct val="0"/>
              </a:spcBef>
              <a:spcAft>
                <a:spcPct val="0"/>
              </a:spcAft>
              <a:defRPr>
                <a:solidFill>
                  <a:schemeClr val="tx2"/>
                </a:solidFill>
                <a:latin typeface="Calibri" panose="020F0502020204030204" pitchFamily="34" charset="0"/>
              </a:defRPr>
            </a:lvl8pPr>
            <a:lvl9pPr marL="3886200" indent="-228600" eaLnBrk="0" fontAlgn="base" hangingPunct="0">
              <a:spcBef>
                <a:spcPct val="0"/>
              </a:spcBef>
              <a:spcAft>
                <a:spcPct val="0"/>
              </a:spcAft>
              <a:defRPr>
                <a:solidFill>
                  <a:schemeClr val="tx2"/>
                </a:solidFill>
                <a:latin typeface="Calibri" panose="020F0502020204030204" pitchFamily="34" charset="0"/>
              </a:defRPr>
            </a:lvl9pPr>
          </a:lstStyle>
          <a:p>
            <a:fld id="{8DE549E6-39FC-4640-A2EA-5F2BF246A3A8}" type="slidenum">
              <a:rPr lang="en-GB" altLang="en-US">
                <a:solidFill>
                  <a:schemeClr val="tx1"/>
                </a:solidFill>
                <a:latin typeface="Arial" panose="020B0604020202020204" pitchFamily="34" charset="0"/>
              </a:rPr>
              <a:pPr/>
              <a:t>13</a:t>
            </a:fld>
            <a:endParaRPr lang="en-GB" altLang="en-US" dirty="0">
              <a:solidFill>
                <a:schemeClr val="tx1"/>
              </a:solidFill>
              <a:latin typeface="Arial" panose="020B0604020202020204" pitchFamily="34" charset="0"/>
            </a:endParaRPr>
          </a:p>
        </p:txBody>
      </p:sp>
      <p:sp>
        <p:nvSpPr>
          <p:cNvPr id="19459" name="Rectangle 2"/>
          <p:cNvSpPr>
            <a:spLocks noGrp="1" noRot="1" noChangeAspect="1" noChangeArrowheads="1" noTextEdit="1"/>
          </p:cNvSpPr>
          <p:nvPr>
            <p:ph type="sldImg"/>
          </p:nvPr>
        </p:nvSpPr>
        <p:spPr>
          <a:xfrm>
            <a:off x="-273050" y="808038"/>
            <a:ext cx="7186613" cy="4041775"/>
          </a:xfrm>
          <a:ln/>
        </p:spPr>
      </p:sp>
      <p:sp>
        <p:nvSpPr>
          <p:cNvPr id="19460" name="Rectangle 3"/>
          <p:cNvSpPr>
            <a:spLocks noGrp="1" noChangeArrowheads="1"/>
          </p:cNvSpPr>
          <p:nvPr>
            <p:ph type="body" idx="1"/>
          </p:nvPr>
        </p:nvSpPr>
        <p:spPr>
          <a:xfrm>
            <a:off x="898489" y="5120147"/>
            <a:ext cx="4940903" cy="4849576"/>
          </a:xfrm>
          <a:noFill/>
        </p:spPr>
        <p:txBody>
          <a:bodyPr/>
          <a:lstStyle/>
          <a:p>
            <a:pPr algn="just">
              <a:lnSpc>
                <a:spcPct val="100000"/>
              </a:lnSpc>
              <a:spcBef>
                <a:spcPts val="0"/>
              </a:spcBef>
            </a:pPr>
            <a:r>
              <a:rPr lang="en-GB" sz="1200" b="1" dirty="0">
                <a:solidFill>
                  <a:srgbClr val="002060"/>
                </a:solidFill>
                <a:latin typeface="Century Gothic" panose="020B0502020202020204" pitchFamily="34" charset="0"/>
              </a:rPr>
              <a:t>Whoever receives the information from the child  (or other person) should:</a:t>
            </a:r>
          </a:p>
          <a:p>
            <a:pPr marL="342900" indent="-342900" algn="just">
              <a:lnSpc>
                <a:spcPct val="100000"/>
              </a:lnSpc>
              <a:spcBef>
                <a:spcPts val="0"/>
              </a:spcBef>
              <a:buFont typeface="Arial" panose="020B0604020202020204" pitchFamily="34" charset="0"/>
              <a:buChar char="•"/>
            </a:pPr>
            <a:r>
              <a:rPr lang="en-GB" sz="1200" dirty="0">
                <a:solidFill>
                  <a:srgbClr val="002060"/>
                </a:solidFill>
                <a:latin typeface="Century Gothic" panose="020B0502020202020204" pitchFamily="34" charset="0"/>
              </a:rPr>
              <a:t>Let the child speak- tell me how you feel – tell me what happened. You are here to help them </a:t>
            </a:r>
          </a:p>
          <a:p>
            <a:pPr marL="342900" lvl="0" indent="-342900" algn="just">
              <a:lnSpc>
                <a:spcPct val="100000"/>
              </a:lnSpc>
              <a:spcBef>
                <a:spcPts val="0"/>
              </a:spcBef>
              <a:buFont typeface="Arial" panose="020B0604020202020204" pitchFamily="34" charset="0"/>
              <a:buChar char="•"/>
            </a:pPr>
            <a:r>
              <a:rPr lang="en-GB" sz="1200" dirty="0">
                <a:solidFill>
                  <a:srgbClr val="002060"/>
                </a:solidFill>
                <a:latin typeface="Century Gothic" panose="020B0502020202020204" pitchFamily="34" charset="0"/>
              </a:rPr>
              <a:t>Let them know you are listening carefully</a:t>
            </a:r>
          </a:p>
          <a:p>
            <a:pPr marL="342900" lvl="0" indent="-342900" algn="just">
              <a:lnSpc>
                <a:spcPct val="100000"/>
              </a:lnSpc>
              <a:spcBef>
                <a:spcPts val="0"/>
              </a:spcBef>
              <a:buFont typeface="Arial" panose="020B0604020202020204" pitchFamily="34" charset="0"/>
              <a:buChar char="•"/>
            </a:pPr>
            <a:r>
              <a:rPr lang="en-GB" sz="1200" dirty="0">
                <a:solidFill>
                  <a:srgbClr val="002060"/>
                </a:solidFill>
                <a:latin typeface="Century Gothic" panose="020B0502020202020204" pitchFamily="34" charset="0"/>
              </a:rPr>
              <a:t>Stay calm and not show disbelief or panic </a:t>
            </a:r>
          </a:p>
          <a:p>
            <a:pPr marL="342900" lvl="0" indent="-342900" algn="just">
              <a:lnSpc>
                <a:spcPct val="100000"/>
              </a:lnSpc>
              <a:spcBef>
                <a:spcPts val="0"/>
              </a:spcBef>
              <a:buFont typeface="Arial" panose="020B0604020202020204" pitchFamily="34" charset="0"/>
              <a:buChar char="•"/>
            </a:pPr>
            <a:r>
              <a:rPr lang="en-GB" sz="1200" dirty="0">
                <a:solidFill>
                  <a:srgbClr val="002060"/>
                </a:solidFill>
                <a:latin typeface="Century Gothic" panose="020B0502020202020204" pitchFamily="34" charset="0"/>
              </a:rPr>
              <a:t>Avoid expressing views on the matter</a:t>
            </a:r>
          </a:p>
          <a:p>
            <a:pPr marL="342900" lvl="0" indent="-342900" algn="just">
              <a:lnSpc>
                <a:spcPct val="100000"/>
              </a:lnSpc>
              <a:spcBef>
                <a:spcPts val="0"/>
              </a:spcBef>
              <a:buFont typeface="Arial" panose="020B0604020202020204" pitchFamily="34" charset="0"/>
              <a:buChar char="•"/>
            </a:pPr>
            <a:r>
              <a:rPr lang="en-GB" sz="1200" dirty="0">
                <a:solidFill>
                  <a:srgbClr val="002060"/>
                </a:solidFill>
                <a:latin typeface="Century Gothic" panose="020B0502020202020204" pitchFamily="34" charset="0"/>
              </a:rPr>
              <a:t>Take the allegation seriously, reassure the child and advise what you will do next.</a:t>
            </a:r>
          </a:p>
          <a:p>
            <a:pPr marL="342900" lvl="0" indent="-342900" algn="just">
              <a:lnSpc>
                <a:spcPct val="100000"/>
              </a:lnSpc>
              <a:spcBef>
                <a:spcPts val="0"/>
              </a:spcBef>
              <a:buFont typeface="Arial" panose="020B0604020202020204" pitchFamily="34" charset="0"/>
              <a:buChar char="•"/>
            </a:pPr>
            <a:r>
              <a:rPr lang="en-GB" sz="1200" dirty="0">
                <a:solidFill>
                  <a:srgbClr val="002060"/>
                </a:solidFill>
                <a:latin typeface="Century Gothic" panose="020B0502020202020204" pitchFamily="34" charset="0"/>
              </a:rPr>
              <a:t>Not guarantee confidentiality</a:t>
            </a:r>
          </a:p>
          <a:p>
            <a:pPr marL="342900" lvl="0" indent="-342900" algn="just">
              <a:lnSpc>
                <a:spcPct val="100000"/>
              </a:lnSpc>
              <a:spcBef>
                <a:spcPts val="0"/>
              </a:spcBef>
              <a:buFont typeface="Arial" panose="020B0604020202020204" pitchFamily="34" charset="0"/>
              <a:buChar char="•"/>
            </a:pPr>
            <a:r>
              <a:rPr lang="en-GB" sz="1200" dirty="0">
                <a:solidFill>
                  <a:srgbClr val="002060"/>
                </a:solidFill>
                <a:latin typeface="Century Gothic" panose="020B0502020202020204" pitchFamily="34" charset="0"/>
              </a:rPr>
              <a:t>Advise that they or the CP Co-ordinator will keep the child or young person informed</a:t>
            </a:r>
          </a:p>
          <a:p>
            <a:pPr lvl="0" algn="just">
              <a:lnSpc>
                <a:spcPct val="100000"/>
              </a:lnSpc>
              <a:spcBef>
                <a:spcPts val="0"/>
              </a:spcBef>
            </a:pPr>
            <a:endParaRPr lang="en-GB" sz="800" b="1" dirty="0">
              <a:solidFill>
                <a:srgbClr val="002060"/>
              </a:solidFill>
              <a:latin typeface="Century Gothic" panose="020B0502020202020204" pitchFamily="34" charset="0"/>
            </a:endParaRPr>
          </a:p>
          <a:p>
            <a:pPr lvl="0" algn="just">
              <a:lnSpc>
                <a:spcPct val="100000"/>
              </a:lnSpc>
              <a:spcBef>
                <a:spcPts val="0"/>
              </a:spcBef>
            </a:pPr>
            <a:r>
              <a:rPr lang="en-GB" sz="1200" b="1" dirty="0">
                <a:solidFill>
                  <a:srgbClr val="002060"/>
                </a:solidFill>
                <a:latin typeface="Century Gothic" panose="020B0502020202020204" pitchFamily="34" charset="0"/>
              </a:rPr>
              <a:t>Advise they will remain available should the child wish to speak again. Ask how they feel and check if there is anything the child needs.</a:t>
            </a:r>
            <a:endParaRPr lang="en-GB" sz="1200" dirty="0">
              <a:solidFill>
                <a:srgbClr val="002060"/>
              </a:solidFill>
              <a:latin typeface="Century Gothic" panose="020B0502020202020204" pitchFamily="34" charset="0"/>
            </a:endParaRPr>
          </a:p>
          <a:p>
            <a:pPr marL="285750" lvl="0" indent="-285750" algn="just">
              <a:lnSpc>
                <a:spcPct val="100000"/>
              </a:lnSpc>
              <a:spcBef>
                <a:spcPts val="0"/>
              </a:spcBef>
              <a:buFont typeface="Arial" panose="020B0604020202020204" pitchFamily="34" charset="0"/>
              <a:buChar char="•"/>
            </a:pPr>
            <a:r>
              <a:rPr lang="en-GB" sz="1200" dirty="0">
                <a:solidFill>
                  <a:srgbClr val="002060"/>
                </a:solidFill>
                <a:latin typeface="Century Gothic" panose="020B0502020202020204" pitchFamily="34" charset="0"/>
              </a:rPr>
              <a:t>Report concerns immediately to Child Protection Co-ordinator or establishment Senior Management, or in their absence, Cluster Senior Manager or Head of Service.</a:t>
            </a:r>
          </a:p>
          <a:p>
            <a:pPr marL="285750" lvl="0" indent="-285750" algn="just">
              <a:lnSpc>
                <a:spcPct val="100000"/>
              </a:lnSpc>
              <a:spcBef>
                <a:spcPts val="0"/>
              </a:spcBef>
              <a:buFont typeface="Arial" panose="020B0604020202020204" pitchFamily="34" charset="0"/>
              <a:buChar char="•"/>
            </a:pPr>
            <a:r>
              <a:rPr lang="en-GB" sz="1200" b="1" dirty="0">
                <a:solidFill>
                  <a:srgbClr val="002060"/>
                </a:solidFill>
                <a:latin typeface="Century Gothic" panose="020B0502020202020204" pitchFamily="34" charset="0"/>
              </a:rPr>
              <a:t>Philip Gosnay, Senior Manager, Child Protection –  07798577355 </a:t>
            </a:r>
          </a:p>
          <a:p>
            <a:pPr marL="285750" lvl="0" indent="-285750" algn="just">
              <a:lnSpc>
                <a:spcPct val="100000"/>
              </a:lnSpc>
              <a:spcBef>
                <a:spcPts val="0"/>
              </a:spcBef>
              <a:buFont typeface="Arial" panose="020B0604020202020204" pitchFamily="34" charset="0"/>
              <a:buChar char="•"/>
            </a:pPr>
            <a:r>
              <a:rPr lang="en-GB" sz="1200" dirty="0">
                <a:solidFill>
                  <a:srgbClr val="002060"/>
                </a:solidFill>
                <a:latin typeface="Century Gothic" panose="020B0502020202020204" pitchFamily="34" charset="0"/>
              </a:rPr>
              <a:t>Record what the child has said in their own words and follow advice of your CP Co-ordinator</a:t>
            </a:r>
          </a:p>
          <a:p>
            <a:pPr lvl="0" algn="just">
              <a:lnSpc>
                <a:spcPct val="100000"/>
              </a:lnSpc>
              <a:spcBef>
                <a:spcPts val="0"/>
              </a:spcBef>
            </a:pPr>
            <a:r>
              <a:rPr lang="en-GB" sz="1200" b="1" u="sng" dirty="0">
                <a:solidFill>
                  <a:srgbClr val="002060"/>
                </a:solidFill>
                <a:latin typeface="Century Gothic" panose="020B0502020202020204" pitchFamily="34" charset="0"/>
              </a:rPr>
              <a:t>Do not</a:t>
            </a:r>
            <a:r>
              <a:rPr lang="en-GB" sz="1200" b="1" dirty="0">
                <a:solidFill>
                  <a:srgbClr val="002060"/>
                </a:solidFill>
                <a:latin typeface="Century Gothic" panose="020B0502020202020204" pitchFamily="34" charset="0"/>
              </a:rPr>
              <a:t> discuss concern/disclosure with anyone other than Child Protection Co-ordinator or Senior Management Team </a:t>
            </a:r>
            <a:endParaRPr lang="en-GB" sz="1200" dirty="0">
              <a:solidFill>
                <a:srgbClr val="002060"/>
              </a:solidFill>
              <a:latin typeface="Century Gothic" panose="020B0502020202020204" pitchFamily="34" charset="0"/>
            </a:endParaRPr>
          </a:p>
          <a:p>
            <a:pPr algn="l">
              <a:lnSpc>
                <a:spcPct val="100000"/>
              </a:lnSpc>
              <a:spcBef>
                <a:spcPts val="0"/>
              </a:spcBef>
            </a:pPr>
            <a:r>
              <a:rPr lang="en-GB" sz="1200" b="1" u="sng" dirty="0">
                <a:solidFill>
                  <a:srgbClr val="FF0000"/>
                </a:solidFill>
                <a:latin typeface="Century Gothic" panose="020B0502020202020204" pitchFamily="34" charset="0"/>
              </a:rPr>
              <a:t>Do not</a:t>
            </a:r>
            <a:r>
              <a:rPr lang="en-GB" sz="1200" b="1" dirty="0">
                <a:solidFill>
                  <a:srgbClr val="FF0000"/>
                </a:solidFill>
                <a:latin typeface="Century Gothic" panose="020B0502020202020204" pitchFamily="34" charset="0"/>
              </a:rPr>
              <a:t> </a:t>
            </a:r>
            <a:r>
              <a:rPr lang="en-GB" sz="1200" b="1" dirty="0">
                <a:solidFill>
                  <a:srgbClr val="002060"/>
                </a:solidFill>
                <a:latin typeface="Century Gothic" panose="020B0502020202020204" pitchFamily="34" charset="0"/>
              </a:rPr>
              <a:t>question the child further – this is the responsibility of agencies trained to carry out investigative interviews of children.  Questions inappropriately phrased could be thought to be suggestive and then lead to evidence being held as inadmissible in possible future criminal proceedings.</a:t>
            </a:r>
            <a:endParaRPr lang="en-GB" sz="1200" dirty="0">
              <a:solidFill>
                <a:srgbClr val="002060"/>
              </a:solidFill>
              <a:latin typeface="Century Gothic" panose="020B0502020202020204" pitchFamily="34" charset="0"/>
            </a:endParaRPr>
          </a:p>
          <a:p>
            <a:pPr algn="l">
              <a:lnSpc>
                <a:spcPct val="100000"/>
              </a:lnSpc>
              <a:spcBef>
                <a:spcPts val="0"/>
              </a:spcBef>
            </a:pPr>
            <a:r>
              <a:rPr lang="en-GB" sz="1200" b="1" u="sng" dirty="0">
                <a:solidFill>
                  <a:srgbClr val="FF0000"/>
                </a:solidFill>
                <a:latin typeface="Century Gothic" panose="020B0502020202020204" pitchFamily="34" charset="0"/>
              </a:rPr>
              <a:t>NEVER</a:t>
            </a:r>
            <a:r>
              <a:rPr lang="en-GB" sz="1200" b="1" dirty="0">
                <a:solidFill>
                  <a:srgbClr val="002060"/>
                </a:solidFill>
                <a:latin typeface="Century Gothic" panose="020B0502020202020204" pitchFamily="34" charset="0"/>
              </a:rPr>
              <a:t>  Carry out an investigation or gather any photographic evidence into the allegation  – this is </a:t>
            </a:r>
            <a:r>
              <a:rPr lang="en-GB" sz="1200" b="1" u="sng" dirty="0">
                <a:solidFill>
                  <a:srgbClr val="FF0000"/>
                </a:solidFill>
                <a:latin typeface="Century Gothic" panose="020B0502020202020204" pitchFamily="34" charset="0"/>
              </a:rPr>
              <a:t>not</a:t>
            </a:r>
            <a:r>
              <a:rPr lang="en-GB" sz="1200" b="1" dirty="0">
                <a:solidFill>
                  <a:srgbClr val="002060"/>
                </a:solidFill>
                <a:latin typeface="Century Gothic" panose="020B0502020202020204" pitchFamily="34" charset="0"/>
              </a:rPr>
              <a:t> your role… Let Social work deal with it – although others can be a source of advice – the first port of call for a CP is Social Work. They take action and this is logged in the </a:t>
            </a:r>
            <a:r>
              <a:rPr lang="en-GB" sz="1200" b="1" dirty="0" err="1">
                <a:solidFill>
                  <a:srgbClr val="002060"/>
                </a:solidFill>
                <a:latin typeface="Century Gothic" panose="020B0502020202020204" pitchFamily="34" charset="0"/>
              </a:rPr>
              <a:t>WNoC</a:t>
            </a:r>
            <a:r>
              <a:rPr lang="en-GB" sz="1200" b="1" dirty="0">
                <a:solidFill>
                  <a:srgbClr val="002060"/>
                </a:solidFill>
                <a:latin typeface="Century Gothic" panose="020B0502020202020204" pitchFamily="34" charset="0"/>
              </a:rPr>
              <a:t>. This comes into HQ and further info made be sought after the WNOC is received.</a:t>
            </a:r>
            <a:endParaRPr lang="en-GB" sz="1200" dirty="0">
              <a:solidFill>
                <a:srgbClr val="002060"/>
              </a:solidFill>
              <a:latin typeface="Century Gothic" panose="020B0502020202020204" pitchFamily="34" charset="0"/>
            </a:endParaRPr>
          </a:p>
          <a:p>
            <a:pPr eaLnBrk="1" hangingPunct="1"/>
            <a:endParaRPr lang="en-US" altLang="en-US" dirty="0"/>
          </a:p>
        </p:txBody>
      </p:sp>
    </p:spTree>
    <p:extLst>
      <p:ext uri="{BB962C8B-B14F-4D97-AF65-F5344CB8AC3E}">
        <p14:creationId xmlns:p14="http://schemas.microsoft.com/office/powerpoint/2010/main" val="2174031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The disclosure/allegation of abuse or concern should be reported to the establishment’s Child Protection Coordinator </a:t>
            </a:r>
            <a:r>
              <a:rPr lang="en-GB" sz="1200" b="1"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without delay</a:t>
            </a:r>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a:t>
            </a:r>
            <a:endParaRPr lang="en-GB" sz="1200" dirty="0">
              <a:effectLst/>
              <a:latin typeface="Times New Roman" panose="02020603050405020304" pitchFamily="18" charset="0"/>
              <a:ea typeface="Times New Roman" panose="02020603050405020304" pitchFamily="18" charset="0"/>
            </a:endParaRPr>
          </a:p>
          <a:p>
            <a:pPr algn="just"/>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lgn="just"/>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In </a:t>
            </a:r>
            <a:r>
              <a:rPr lang="en-GB" sz="1200" b="1"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all</a:t>
            </a:r>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 instances of disclosure, the Child Protection Co-ordinator should: </a:t>
            </a:r>
            <a:endParaRPr lang="en-GB" sz="12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Follow the guidance contained in </a:t>
            </a:r>
            <a:r>
              <a:rPr lang="en-GB" sz="1200" b="1"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Appendix 1 – Flow Chart for Child Protection and Safeguarding Procedures</a:t>
            </a:r>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Open a confidential Child Protection and Safeguarding 7-Part File.</a:t>
            </a:r>
            <a:endParaRPr lang="en-GB" sz="12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Record the timing of the reported concerns from the staff member.</a:t>
            </a:r>
            <a:endParaRPr lang="en-GB" sz="12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Listen carefully to the child, identify and respond to the child’s immediate needs as sensitively as possible.</a:t>
            </a:r>
            <a:endParaRPr lang="en-GB" sz="12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Seek the child’s views and check how they are feeling.  Always record what they say in their own words and record in section 7 of the child’s Child Protection and Safeguarding 7-Part File. </a:t>
            </a:r>
            <a:endParaRPr lang="en-GB" sz="12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Make a decision as to whether the child is in need of protection.</a:t>
            </a:r>
            <a:endParaRPr lang="en-GB" sz="12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If child is in need of protection, follow guidance in </a:t>
            </a:r>
            <a:r>
              <a:rPr lang="en-GB" sz="1200" b="1"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Appendix 3 – Checklist – Telephone Notification of Concern to Social Services</a:t>
            </a:r>
            <a:r>
              <a:rPr lang="en-GB" sz="1200" b="1" dirty="0">
                <a:effectLst/>
                <a:highlight>
                  <a:srgbClr val="00FFFF"/>
                </a:highlight>
                <a:latin typeface="Arial" panose="020B0604020202020204" pitchFamily="34" charset="0"/>
                <a:ea typeface="Times New Roman" panose="02020603050405020304" pitchFamily="18" charset="0"/>
              </a:rPr>
              <a:t> </a:t>
            </a:r>
            <a:r>
              <a:rPr lang="en-GB" sz="1200" b="1" u="sng" dirty="0">
                <a:effectLst/>
                <a:highlight>
                  <a:srgbClr val="00FFFF"/>
                </a:highlight>
                <a:latin typeface="Arial" panose="020B0604020202020204" pitchFamily="34" charset="0"/>
                <a:ea typeface="Times New Roman" panose="02020603050405020304" pitchFamily="18" charset="0"/>
              </a:rPr>
              <a:t>and</a:t>
            </a:r>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 submit </a:t>
            </a:r>
            <a:r>
              <a:rPr lang="en-GB" sz="1200" b="1"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Appendix 4 – Written Notification of Concern</a:t>
            </a:r>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 form following guidance noted on Appendices 3 and 4</a:t>
            </a:r>
            <a:endParaRPr lang="en-GB" sz="1200" dirty="0">
              <a:effectLst/>
              <a:latin typeface="Times New Roman" panose="02020603050405020304" pitchFamily="18" charset="0"/>
              <a:ea typeface="Times New Roman" panose="02020603050405020304" pitchFamily="18" charset="0"/>
            </a:endParaRPr>
          </a:p>
          <a:p>
            <a:pPr marL="342900" lvl="0" indent="-342900" algn="just">
              <a:buFont typeface="Arial" panose="020B0604020202020204" pitchFamily="34" charset="0"/>
              <a:buChar char="-"/>
            </a:pPr>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Copy </a:t>
            </a:r>
            <a:r>
              <a:rPr lang="en-GB" sz="1200" b="1" u="sng"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all Child Protection</a:t>
            </a:r>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 Written Notification of Concerns to Caroline Amos (Head of Service), Philip Gosnay (Senior Manager) and Angela Feeney.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pPr>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All Safeguarding/Welfare Written Notification of Concern forms should be forwarded to Philip Gosnay (Senior Manager) and Angela Feeney and followed up by the Child Protection Co-ordinator. </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sz="1200" b="1"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algn="just"/>
            <a:r>
              <a:rPr lang="en-GB" sz="1200" b="1"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Where the Head of the Establishment is not the Child Protection Co-ordinator, the Head of Establishment should be copied into all communication, relating to the Child Protection/Safeguarding Notification of Concerns.</a:t>
            </a:r>
            <a:endParaRPr lang="en-GB" sz="1200" dirty="0">
              <a:effectLst/>
              <a:latin typeface="Times New Roman" panose="02020603050405020304" pitchFamily="18" charset="0"/>
              <a:ea typeface="Times New Roman" panose="02020603050405020304" pitchFamily="18" charset="0"/>
            </a:endParaRPr>
          </a:p>
          <a:p>
            <a:pPr algn="just"/>
            <a:r>
              <a:rPr lang="en-GB" sz="1200" b="1"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Ensure the child is advised of any action taken and provide the child with information about other sources of support </a:t>
            </a:r>
            <a:r>
              <a:rPr lang="en-GB" sz="1200" dirty="0" err="1">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eg</a:t>
            </a:r>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 Childline, Social Services, NSPCC as appropriate.</a:t>
            </a:r>
            <a:endParaRPr lang="en-GB" sz="12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Support the staff member who raised the concerns by sensitive debriefing and ensuring they are kept informed of decisions made and actions taken as appropriate. A follow up check in should also be arranged in consultation with the staff member, and if necessary, information in relation to accessing supports such as Occupational Health provided.</a:t>
            </a:r>
            <a:endParaRPr lang="en-GB" sz="12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Ensure information is recorded and stored securely in the confidential Child Protection and Safeguarding 7-Part File and reference is made to the submission of </a:t>
            </a:r>
            <a:r>
              <a:rPr lang="en-GB" sz="1200" b="1"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Appendix 4 – Child Protection Written Notification of Concern (</a:t>
            </a:r>
            <a:r>
              <a:rPr lang="en-GB" sz="1200" b="1" dirty="0" err="1">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WNoC</a:t>
            </a:r>
            <a:r>
              <a:rPr lang="en-GB" sz="1200" b="1"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a:t>
            </a:r>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 as a significant event within Pastoral Notes/AYRshare (where the record exists).</a:t>
            </a:r>
            <a:endParaRPr lang="en-GB" sz="12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Add date and type of notification to </a:t>
            </a:r>
            <a:r>
              <a:rPr lang="en-GB" sz="1200" b="1"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Appendix 5a – </a:t>
            </a:r>
            <a:r>
              <a:rPr lang="en-GB" sz="1200" b="1" dirty="0">
                <a:effectLst/>
                <a:highlight>
                  <a:srgbClr val="00FFFF"/>
                </a:highlight>
                <a:latin typeface="Arial" panose="020B0604020202020204" pitchFamily="34" charset="0"/>
                <a:ea typeface="Times New Roman" panose="02020603050405020304" pitchFamily="18" charset="0"/>
              </a:rPr>
              <a:t>Child Protection Written Notification of Concern Record</a:t>
            </a:r>
            <a:r>
              <a:rPr lang="en-GB" sz="1200" dirty="0">
                <a:effectLst/>
                <a:highlight>
                  <a:srgbClr val="00FFFF"/>
                </a:highlight>
                <a:latin typeface="Arial" panose="020B0604020202020204" pitchFamily="34" charset="0"/>
                <a:ea typeface="Times New Roman" panose="02020603050405020304" pitchFamily="18" charset="0"/>
              </a:rPr>
              <a:t> – </a:t>
            </a:r>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which should be located inside front cover of Child Protection and Safeguarding 7-Part File.</a:t>
            </a:r>
            <a:endParaRPr lang="en-GB" sz="12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pPr>
            <a:r>
              <a:rPr lang="en-GB" sz="1200" b="1"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Do not upload </a:t>
            </a:r>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the Written Notification of Concern form to the pupil’s wellbeing application or AYRshare record, store securely in Child Protection and Safeguarding 7-Part File. </a:t>
            </a:r>
            <a:endParaRPr lang="en-GB" sz="1200" dirty="0">
              <a:effectLst/>
              <a:latin typeface="Times New Roman" panose="02020603050405020304" pitchFamily="18" charset="0"/>
              <a:ea typeface="Times New Roman" panose="02020603050405020304" pitchFamily="18" charset="0"/>
            </a:endParaRPr>
          </a:p>
          <a:p>
            <a:pPr marL="228600" algn="just"/>
            <a:r>
              <a:rPr lang="en-GB" sz="1200" dirty="0">
                <a:effectLst/>
                <a:highlight>
                  <a:srgbClr val="00FFFF"/>
                </a:highlight>
                <a:latin typeface="Arial" panose="020B0604020202020204" pitchFamily="34" charset="0"/>
                <a:ea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14</a:t>
            </a:fld>
            <a:endParaRPr lang="en-GB" dirty="0"/>
          </a:p>
        </p:txBody>
      </p:sp>
    </p:spTree>
    <p:extLst>
      <p:ext uri="{BB962C8B-B14F-4D97-AF65-F5344CB8AC3E}">
        <p14:creationId xmlns:p14="http://schemas.microsoft.com/office/powerpoint/2010/main" val="1901684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t>Appendix 3</a:t>
            </a:r>
            <a:r>
              <a:rPr lang="en-US" sz="1200" dirty="0"/>
              <a:t> is a systematic step walk through and is there to ensure all steps are taken in accordance with policy.  It is designed to help the thought process given that CP is traumatic not only for the child but also for the CP Co-ordinator – when trauma occurs it is often our higher order thought processes that are affected.  </a:t>
            </a:r>
            <a:r>
              <a:rPr lang="en-US" sz="1200" b="1" dirty="0"/>
              <a:t>Have it on your wall/desk, computer desktop or your phone…for ease of access.</a:t>
            </a:r>
          </a:p>
          <a:p>
            <a:pPr marL="0" indent="0">
              <a:buFont typeface="Arial" panose="020B0604020202020204" pitchFamily="34" charset="0"/>
              <a:buNone/>
            </a:pPr>
            <a:endParaRPr lang="en-US" sz="12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t>Appendix 4 – </a:t>
            </a:r>
            <a:r>
              <a:rPr lang="en-US" sz="1200" b="0" dirty="0"/>
              <a:t>this is the Written Notification of Concern </a:t>
            </a:r>
            <a:r>
              <a:rPr lang="en-US" sz="1200" dirty="0"/>
              <a:t>– there has been a tendency to perhaps go straight to this but </a:t>
            </a:r>
            <a:r>
              <a:rPr lang="en-US" sz="1200" b="1" dirty="0"/>
              <a:t>Appendix 3</a:t>
            </a:r>
            <a:r>
              <a:rPr lang="en-US" sz="1200" dirty="0"/>
              <a:t> is equally important.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342900" lvl="0" indent="-342900" algn="just">
              <a:buFont typeface="Symbol" panose="05050102010706020507" pitchFamily="18" charset="2"/>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If child is in need of protection, follow guidance in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Appendix 3 – Checklist – Telephone Notification of Concern to Social Services</a:t>
            </a:r>
            <a:r>
              <a:rPr lang="en-GB" sz="1800" b="1" dirty="0">
                <a:effectLst/>
                <a:latin typeface="Arial" panose="020B0604020202020204" pitchFamily="34" charset="0"/>
                <a:ea typeface="Times New Roman" panose="02020603050405020304" pitchFamily="18" charset="0"/>
              </a:rPr>
              <a:t> </a:t>
            </a:r>
            <a:r>
              <a:rPr lang="en-GB" sz="1800" b="1" u="sng" dirty="0">
                <a:effectLst/>
                <a:latin typeface="Arial" panose="020B0604020202020204" pitchFamily="34" charset="0"/>
                <a:ea typeface="Times New Roman" panose="02020603050405020304" pitchFamily="18" charset="0"/>
              </a:rPr>
              <a:t>and</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submit </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Appendix 4 – Written Notification of Concern</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form following guidance noted on Appendices 3 and 4</a:t>
            </a:r>
            <a:endParaRPr lang="en-GB" sz="1800" dirty="0">
              <a:effectLst/>
              <a:latin typeface="Times New Roman" panose="02020603050405020304" pitchFamily="18" charset="0"/>
              <a:ea typeface="Times New Roman" panose="02020603050405020304" pitchFamily="18" charset="0"/>
            </a:endParaRPr>
          </a:p>
          <a:p>
            <a:pPr marL="342900" lvl="0" indent="-342900" algn="just">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Copy </a:t>
            </a:r>
            <a:r>
              <a:rPr lang="en-GB" sz="1800" b="1" u="sng" dirty="0">
                <a:effectLst/>
                <a:latin typeface="Arial" panose="020B0604020202020204" pitchFamily="34" charset="0"/>
                <a:ea typeface="Times New Roman" panose="02020603050405020304" pitchFamily="18" charset="0"/>
                <a:cs typeface="Times New Roman" panose="02020603050405020304" pitchFamily="18" charset="0"/>
              </a:rPr>
              <a:t>all Child Protection</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 Written Notification of Concerns to Caroline Amos (Head of Service), Philip Gosnay (Senior Manager) and Angela Feeney. </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All Safeguarding/Welfare Written Notification of Concern forms should be forwarded to Philip Gosnay (Senior Manager) and Angela Feeney and followed up by the Child Protection Co-ordinator. </a:t>
            </a:r>
          </a:p>
          <a:p>
            <a:pPr marL="342900" lvl="0" indent="-342900" algn="just">
              <a:buFont typeface="Arial" panose="020B0604020202020204" pitchFamily="34" charset="0"/>
              <a:buChar char="-"/>
            </a:pP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The completed Checklist – Telephone Notification of Concern to Social Services (Appendix 3)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and</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 Written Notification of Concern form (Appendix 4) should be stored in the child’s Child Protection 7-Part File within the Child Protection Co-ordinators notes section and not be uploaded to AYRshare or </a:t>
            </a:r>
            <a:r>
              <a:rPr lang="en-GB" sz="1800" b="1" dirty="0" err="1">
                <a:effectLst/>
                <a:latin typeface="Arial" panose="020B0604020202020204" pitchFamily="34" charset="0"/>
                <a:ea typeface="Times New Roman" panose="02020603050405020304" pitchFamily="18" charset="0"/>
                <a:cs typeface="Times New Roman" panose="02020603050405020304" pitchFamily="18" charset="0"/>
              </a:rPr>
              <a:t>SEEMiS</a:t>
            </a: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ea typeface="Times New Roman" panose="02020603050405020304" pitchFamily="18" charset="0"/>
            </a:endParaRPr>
          </a:p>
          <a:p>
            <a:pPr marL="0" lvl="0" indent="0" algn="just">
              <a:buFont typeface="Arial" panose="020B0604020202020204" pitchFamily="34" charset="0"/>
              <a:buNone/>
            </a:pP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indent="0">
              <a:buFont typeface="Arial" panose="020B0604020202020204" pitchFamily="34" charset="0"/>
              <a:buNone/>
            </a:pPr>
            <a:endParaRPr lang="en-US" sz="1200" b="1"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4E9B44FC-BB5A-40FC-9CC6-9A4611DD777F}" type="slidenum">
              <a:rPr lang="en-GB" smtClean="0"/>
              <a:t>15</a:t>
            </a:fld>
            <a:endParaRPr lang="en-GB" dirty="0"/>
          </a:p>
        </p:txBody>
      </p:sp>
    </p:spTree>
    <p:extLst>
      <p:ext uri="{BB962C8B-B14F-4D97-AF65-F5344CB8AC3E}">
        <p14:creationId xmlns:p14="http://schemas.microsoft.com/office/powerpoint/2010/main" val="1701940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t>https://www.gov.scot/publications/national-guidance-child-protection-scotland-2021/documents/ - Page 4 (or 12 of 276)</a:t>
            </a:r>
          </a:p>
        </p:txBody>
      </p:sp>
      <p:sp>
        <p:nvSpPr>
          <p:cNvPr id="4" name="Slide Number Placeholder 3"/>
          <p:cNvSpPr>
            <a:spLocks noGrp="1"/>
          </p:cNvSpPr>
          <p:nvPr>
            <p:ph type="sldNum" sz="quarter" idx="5"/>
          </p:nvPr>
        </p:nvSpPr>
        <p:spPr/>
        <p:txBody>
          <a:bodyPr/>
          <a:lstStyle/>
          <a:p>
            <a:fld id="{4E9B44FC-BB5A-40FC-9CC6-9A4611DD777F}" type="slidenum">
              <a:rPr lang="en-GB" smtClean="0"/>
              <a:t>16</a:t>
            </a:fld>
            <a:endParaRPr lang="en-GB" dirty="0"/>
          </a:p>
        </p:txBody>
      </p:sp>
    </p:spTree>
    <p:extLst>
      <p:ext uri="{BB962C8B-B14F-4D97-AF65-F5344CB8AC3E}">
        <p14:creationId xmlns:p14="http://schemas.microsoft.com/office/powerpoint/2010/main" val="811761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a:solidFill>
                  <a:schemeClr val="tx2"/>
                </a:solidFill>
                <a:latin typeface="Calibri" panose="020F0502020204030204" pitchFamily="34" charset="0"/>
              </a:defRPr>
            </a:lvl1pPr>
            <a:lvl2pPr marL="742950" indent="-285750">
              <a:defRPr>
                <a:solidFill>
                  <a:schemeClr val="tx2"/>
                </a:solidFill>
                <a:latin typeface="Calibri" panose="020F0502020204030204" pitchFamily="34" charset="0"/>
              </a:defRPr>
            </a:lvl2pPr>
            <a:lvl3pPr marL="1143000" indent="-228600">
              <a:defRPr>
                <a:solidFill>
                  <a:schemeClr val="tx2"/>
                </a:solidFill>
                <a:latin typeface="Calibri" panose="020F0502020204030204" pitchFamily="34" charset="0"/>
              </a:defRPr>
            </a:lvl3pPr>
            <a:lvl4pPr marL="1600200" indent="-228600">
              <a:defRPr>
                <a:solidFill>
                  <a:schemeClr val="tx2"/>
                </a:solidFill>
                <a:latin typeface="Calibri" panose="020F0502020204030204" pitchFamily="34" charset="0"/>
              </a:defRPr>
            </a:lvl4pPr>
            <a:lvl5pPr marL="2057400" indent="-228600">
              <a:defRPr>
                <a:solidFill>
                  <a:schemeClr val="tx2"/>
                </a:solidFill>
                <a:latin typeface="Calibri" panose="020F0502020204030204" pitchFamily="34" charset="0"/>
              </a:defRPr>
            </a:lvl5pPr>
            <a:lvl6pPr marL="2514600" indent="-228600" eaLnBrk="0" fontAlgn="base" hangingPunct="0">
              <a:spcBef>
                <a:spcPct val="0"/>
              </a:spcBef>
              <a:spcAft>
                <a:spcPct val="0"/>
              </a:spcAft>
              <a:defRPr>
                <a:solidFill>
                  <a:schemeClr val="tx2"/>
                </a:solidFill>
                <a:latin typeface="Calibri" panose="020F0502020204030204" pitchFamily="34" charset="0"/>
              </a:defRPr>
            </a:lvl6pPr>
            <a:lvl7pPr marL="2971800" indent="-228600" eaLnBrk="0" fontAlgn="base" hangingPunct="0">
              <a:spcBef>
                <a:spcPct val="0"/>
              </a:spcBef>
              <a:spcAft>
                <a:spcPct val="0"/>
              </a:spcAft>
              <a:defRPr>
                <a:solidFill>
                  <a:schemeClr val="tx2"/>
                </a:solidFill>
                <a:latin typeface="Calibri" panose="020F0502020204030204" pitchFamily="34" charset="0"/>
              </a:defRPr>
            </a:lvl7pPr>
            <a:lvl8pPr marL="3429000" indent="-228600" eaLnBrk="0" fontAlgn="base" hangingPunct="0">
              <a:spcBef>
                <a:spcPct val="0"/>
              </a:spcBef>
              <a:spcAft>
                <a:spcPct val="0"/>
              </a:spcAft>
              <a:defRPr>
                <a:solidFill>
                  <a:schemeClr val="tx2"/>
                </a:solidFill>
                <a:latin typeface="Calibri" panose="020F0502020204030204" pitchFamily="34" charset="0"/>
              </a:defRPr>
            </a:lvl8pPr>
            <a:lvl9pPr marL="3886200" indent="-228600" eaLnBrk="0" fontAlgn="base" hangingPunct="0">
              <a:spcBef>
                <a:spcPct val="0"/>
              </a:spcBef>
              <a:spcAft>
                <a:spcPct val="0"/>
              </a:spcAft>
              <a:defRPr>
                <a:solidFill>
                  <a:schemeClr val="tx2"/>
                </a:solidFill>
                <a:latin typeface="Calibri" panose="020F0502020204030204" pitchFamily="34" charset="0"/>
              </a:defRPr>
            </a:lvl9pPr>
          </a:lstStyle>
          <a:p>
            <a:fld id="{8DE549E6-39FC-4640-A2EA-5F2BF246A3A8}" type="slidenum">
              <a:rPr lang="en-GB" altLang="en-US">
                <a:solidFill>
                  <a:schemeClr val="tx1"/>
                </a:solidFill>
                <a:latin typeface="Arial" panose="020B0604020202020204" pitchFamily="34" charset="0"/>
              </a:rPr>
              <a:pPr/>
              <a:t>17</a:t>
            </a:fld>
            <a:endParaRPr lang="en-GB" altLang="en-US" dirty="0">
              <a:solidFill>
                <a:schemeClr val="tx1"/>
              </a:solidFill>
              <a:latin typeface="Arial" panose="020B0604020202020204" pitchFamily="34" charset="0"/>
            </a:endParaRPr>
          </a:p>
        </p:txBody>
      </p:sp>
      <p:sp>
        <p:nvSpPr>
          <p:cNvPr id="19459" name="Rectangle 2"/>
          <p:cNvSpPr>
            <a:spLocks noGrp="1" noRot="1" noChangeAspect="1" noChangeArrowheads="1" noTextEdit="1"/>
          </p:cNvSpPr>
          <p:nvPr>
            <p:ph type="sldImg"/>
          </p:nvPr>
        </p:nvSpPr>
        <p:spPr>
          <a:xfrm>
            <a:off x="-273050" y="808038"/>
            <a:ext cx="7186613" cy="4041775"/>
          </a:xfrm>
          <a:ln/>
        </p:spPr>
      </p:sp>
      <p:sp>
        <p:nvSpPr>
          <p:cNvPr id="19460" name="Rectangle 3"/>
          <p:cNvSpPr>
            <a:spLocks noGrp="1" noChangeArrowheads="1"/>
          </p:cNvSpPr>
          <p:nvPr>
            <p:ph type="body" idx="1"/>
          </p:nvPr>
        </p:nvSpPr>
        <p:spPr>
          <a:xfrm>
            <a:off x="898489" y="5120147"/>
            <a:ext cx="4940903" cy="4849576"/>
          </a:xfr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Suicide Prevention Response Toolkit:</a:t>
            </a:r>
          </a:p>
          <a:p>
            <a:r>
              <a:rPr lang="en-GB" sz="1200" kern="1200" dirty="0">
                <a:solidFill>
                  <a:schemeClr val="tx1"/>
                </a:solidFill>
                <a:effectLst/>
                <a:latin typeface="+mn-lt"/>
                <a:ea typeface="+mn-ea"/>
                <a:cs typeface="+mn-cs"/>
              </a:rPr>
              <a:t>To get to the GIRFEC in North Ayrshire Tile for this document</a:t>
            </a:r>
          </a:p>
          <a:p>
            <a:pPr lvl="0"/>
            <a:r>
              <a:rPr lang="en-GB" sz="1200" kern="1200" dirty="0">
                <a:solidFill>
                  <a:schemeClr val="tx1"/>
                </a:solidFill>
                <a:effectLst/>
                <a:latin typeface="+mn-lt"/>
                <a:ea typeface="+mn-ea"/>
                <a:cs typeface="+mn-cs"/>
              </a:rPr>
              <a:t>Log into Glow - </a:t>
            </a:r>
            <a:r>
              <a:rPr lang="en-GB" sz="1200" b="1" u="sng" kern="1200" dirty="0">
                <a:solidFill>
                  <a:schemeClr val="tx1"/>
                </a:solidFill>
                <a:effectLst/>
                <a:latin typeface="+mn-lt"/>
                <a:ea typeface="+mn-ea"/>
                <a:cs typeface="+mn-cs"/>
                <a:hlinkClick r:id="rId3"/>
              </a:rPr>
              <a:t>https://www.rmunify.com/</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Click on the 'temple' shaped icon on left hand side of screen </a:t>
            </a:r>
          </a:p>
          <a:p>
            <a:pPr lvl="0"/>
            <a:r>
              <a:rPr lang="en-GB" sz="1200" kern="1200" dirty="0">
                <a:solidFill>
                  <a:schemeClr val="tx1"/>
                </a:solidFill>
                <a:effectLst/>
                <a:latin typeface="+mn-lt"/>
                <a:ea typeface="+mn-ea"/>
                <a:cs typeface="+mn-cs"/>
              </a:rPr>
              <a:t>GIRFEC in North Ayrshire Tile is on the third row – click on this</a:t>
            </a:r>
          </a:p>
          <a:p>
            <a:pPr lvl="0"/>
            <a:r>
              <a:rPr lang="en-GB" sz="1200" kern="1200" dirty="0">
                <a:solidFill>
                  <a:schemeClr val="tx1"/>
                </a:solidFill>
                <a:effectLst/>
                <a:latin typeface="+mn-lt"/>
                <a:ea typeface="+mn-ea"/>
                <a:cs typeface="+mn-cs"/>
              </a:rPr>
              <a:t>Find 'Safeguarding and Child Protection (GIRFEC bird) - tile number 1 on top row - click on this </a:t>
            </a:r>
          </a:p>
          <a:p>
            <a:pPr lvl="0"/>
            <a:r>
              <a:rPr lang="en-GB" sz="1200" kern="1200" dirty="0">
                <a:solidFill>
                  <a:schemeClr val="tx1"/>
                </a:solidFill>
                <a:effectLst/>
                <a:latin typeface="+mn-lt"/>
                <a:ea typeface="+mn-ea"/>
                <a:cs typeface="+mn-cs"/>
              </a:rPr>
              <a:t>First column </a:t>
            </a:r>
            <a:r>
              <a:rPr lang="en-GB" sz="1200" b="1" kern="1200" dirty="0">
                <a:solidFill>
                  <a:schemeClr val="tx1"/>
                </a:solidFill>
                <a:effectLst/>
                <a:latin typeface="+mn-lt"/>
                <a:ea typeface="+mn-ea"/>
                <a:cs typeface="+mn-cs"/>
              </a:rPr>
              <a:t>'Suicide and Prevention Response’</a:t>
            </a:r>
            <a:endParaRPr lang="en-GB" sz="1200" kern="1200" dirty="0">
              <a:solidFill>
                <a:schemeClr val="tx1"/>
              </a:solidFill>
              <a:effectLst/>
              <a:latin typeface="+mn-lt"/>
              <a:ea typeface="+mn-ea"/>
              <a:cs typeface="+mn-cs"/>
            </a:endParaRPr>
          </a:p>
          <a:p>
            <a:endParaRPr lang="en-US" altLang="en-US" dirty="0"/>
          </a:p>
        </p:txBody>
      </p:sp>
    </p:spTree>
    <p:extLst>
      <p:ext uri="{BB962C8B-B14F-4D97-AF65-F5344CB8AC3E}">
        <p14:creationId xmlns:p14="http://schemas.microsoft.com/office/powerpoint/2010/main" val="284197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a:solidFill>
                  <a:schemeClr val="tx2"/>
                </a:solidFill>
                <a:latin typeface="Calibri" panose="020F0502020204030204" pitchFamily="34" charset="0"/>
              </a:defRPr>
            </a:lvl1pPr>
            <a:lvl2pPr marL="742950" indent="-285750">
              <a:defRPr>
                <a:solidFill>
                  <a:schemeClr val="tx2"/>
                </a:solidFill>
                <a:latin typeface="Calibri" panose="020F0502020204030204" pitchFamily="34" charset="0"/>
              </a:defRPr>
            </a:lvl2pPr>
            <a:lvl3pPr marL="1143000" indent="-228600">
              <a:defRPr>
                <a:solidFill>
                  <a:schemeClr val="tx2"/>
                </a:solidFill>
                <a:latin typeface="Calibri" panose="020F0502020204030204" pitchFamily="34" charset="0"/>
              </a:defRPr>
            </a:lvl3pPr>
            <a:lvl4pPr marL="1600200" indent="-228600">
              <a:defRPr>
                <a:solidFill>
                  <a:schemeClr val="tx2"/>
                </a:solidFill>
                <a:latin typeface="Calibri" panose="020F0502020204030204" pitchFamily="34" charset="0"/>
              </a:defRPr>
            </a:lvl4pPr>
            <a:lvl5pPr marL="2057400" indent="-228600">
              <a:defRPr>
                <a:solidFill>
                  <a:schemeClr val="tx2"/>
                </a:solidFill>
                <a:latin typeface="Calibri" panose="020F0502020204030204" pitchFamily="34" charset="0"/>
              </a:defRPr>
            </a:lvl5pPr>
            <a:lvl6pPr marL="2514600" indent="-228600" eaLnBrk="0" fontAlgn="base" hangingPunct="0">
              <a:spcBef>
                <a:spcPct val="0"/>
              </a:spcBef>
              <a:spcAft>
                <a:spcPct val="0"/>
              </a:spcAft>
              <a:defRPr>
                <a:solidFill>
                  <a:schemeClr val="tx2"/>
                </a:solidFill>
                <a:latin typeface="Calibri" panose="020F0502020204030204" pitchFamily="34" charset="0"/>
              </a:defRPr>
            </a:lvl6pPr>
            <a:lvl7pPr marL="2971800" indent="-228600" eaLnBrk="0" fontAlgn="base" hangingPunct="0">
              <a:spcBef>
                <a:spcPct val="0"/>
              </a:spcBef>
              <a:spcAft>
                <a:spcPct val="0"/>
              </a:spcAft>
              <a:defRPr>
                <a:solidFill>
                  <a:schemeClr val="tx2"/>
                </a:solidFill>
                <a:latin typeface="Calibri" panose="020F0502020204030204" pitchFamily="34" charset="0"/>
              </a:defRPr>
            </a:lvl7pPr>
            <a:lvl8pPr marL="3429000" indent="-228600" eaLnBrk="0" fontAlgn="base" hangingPunct="0">
              <a:spcBef>
                <a:spcPct val="0"/>
              </a:spcBef>
              <a:spcAft>
                <a:spcPct val="0"/>
              </a:spcAft>
              <a:defRPr>
                <a:solidFill>
                  <a:schemeClr val="tx2"/>
                </a:solidFill>
                <a:latin typeface="Calibri" panose="020F0502020204030204" pitchFamily="34" charset="0"/>
              </a:defRPr>
            </a:lvl8pPr>
            <a:lvl9pPr marL="3886200" indent="-228600" eaLnBrk="0" fontAlgn="base" hangingPunct="0">
              <a:spcBef>
                <a:spcPct val="0"/>
              </a:spcBef>
              <a:spcAft>
                <a:spcPct val="0"/>
              </a:spcAft>
              <a:defRPr>
                <a:solidFill>
                  <a:schemeClr val="tx2"/>
                </a:solidFill>
                <a:latin typeface="Calibri" panose="020F0502020204030204" pitchFamily="34" charset="0"/>
              </a:defRPr>
            </a:lvl9pPr>
          </a:lstStyle>
          <a:p>
            <a:fld id="{8DE549E6-39FC-4640-A2EA-5F2BF246A3A8}" type="slidenum">
              <a:rPr lang="en-GB" altLang="en-US">
                <a:solidFill>
                  <a:schemeClr val="tx1"/>
                </a:solidFill>
                <a:latin typeface="Arial" panose="020B0604020202020204" pitchFamily="34" charset="0"/>
              </a:rPr>
              <a:pPr/>
              <a:t>18</a:t>
            </a:fld>
            <a:endParaRPr lang="en-GB" altLang="en-US" dirty="0">
              <a:solidFill>
                <a:schemeClr val="tx1"/>
              </a:solidFill>
              <a:latin typeface="Arial" panose="020B0604020202020204" pitchFamily="34" charset="0"/>
            </a:endParaRPr>
          </a:p>
        </p:txBody>
      </p:sp>
      <p:sp>
        <p:nvSpPr>
          <p:cNvPr id="19459" name="Rectangle 2"/>
          <p:cNvSpPr>
            <a:spLocks noGrp="1" noRot="1" noChangeAspect="1" noChangeArrowheads="1" noTextEdit="1"/>
          </p:cNvSpPr>
          <p:nvPr>
            <p:ph type="sldImg"/>
          </p:nvPr>
        </p:nvSpPr>
        <p:spPr>
          <a:xfrm>
            <a:off x="-273050" y="808038"/>
            <a:ext cx="7186613" cy="4041775"/>
          </a:xfrm>
          <a:ln/>
        </p:spPr>
      </p:sp>
      <p:sp>
        <p:nvSpPr>
          <p:cNvPr id="19460" name="Rectangle 3"/>
          <p:cNvSpPr>
            <a:spLocks noGrp="1" noChangeArrowheads="1"/>
          </p:cNvSpPr>
          <p:nvPr>
            <p:ph type="body" idx="1"/>
          </p:nvPr>
        </p:nvSpPr>
        <p:spPr>
          <a:xfrm>
            <a:off x="898489" y="5120147"/>
            <a:ext cx="4940903" cy="4849576"/>
          </a:xfr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Suicide Prevention Response Toolkit:</a:t>
            </a:r>
          </a:p>
          <a:p>
            <a:r>
              <a:rPr lang="en-GB" sz="1200" kern="1200" dirty="0">
                <a:solidFill>
                  <a:schemeClr val="tx1"/>
                </a:solidFill>
                <a:effectLst/>
                <a:latin typeface="+mn-lt"/>
                <a:ea typeface="+mn-ea"/>
                <a:cs typeface="+mn-cs"/>
              </a:rPr>
              <a:t>To get to the GIRFEC in North Ayrshire Tile for this document</a:t>
            </a:r>
          </a:p>
          <a:p>
            <a:pPr lvl="0"/>
            <a:r>
              <a:rPr lang="en-GB" sz="1200" kern="1200" dirty="0">
                <a:solidFill>
                  <a:schemeClr val="tx1"/>
                </a:solidFill>
                <a:effectLst/>
                <a:latin typeface="+mn-lt"/>
                <a:ea typeface="+mn-ea"/>
                <a:cs typeface="+mn-cs"/>
              </a:rPr>
              <a:t>Log into Glow - </a:t>
            </a:r>
            <a:r>
              <a:rPr lang="en-GB" sz="1200" b="1" u="sng" kern="1200" dirty="0">
                <a:solidFill>
                  <a:schemeClr val="tx1"/>
                </a:solidFill>
                <a:effectLst/>
                <a:latin typeface="+mn-lt"/>
                <a:ea typeface="+mn-ea"/>
                <a:cs typeface="+mn-cs"/>
                <a:hlinkClick r:id="rId3"/>
              </a:rPr>
              <a:t>https://www.rmunify.com/</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Click on the 'temple' shaped icon on left hand side of screen </a:t>
            </a:r>
          </a:p>
          <a:p>
            <a:pPr lvl="0"/>
            <a:r>
              <a:rPr lang="en-GB" sz="1200" kern="1200" dirty="0">
                <a:solidFill>
                  <a:schemeClr val="tx1"/>
                </a:solidFill>
                <a:effectLst/>
                <a:latin typeface="+mn-lt"/>
                <a:ea typeface="+mn-ea"/>
                <a:cs typeface="+mn-cs"/>
              </a:rPr>
              <a:t>GIRFEC in North Ayrshire Tile is on the third row – click on this</a:t>
            </a:r>
          </a:p>
          <a:p>
            <a:pPr lvl="0"/>
            <a:r>
              <a:rPr lang="en-GB" sz="1200" kern="1200" dirty="0">
                <a:solidFill>
                  <a:schemeClr val="tx1"/>
                </a:solidFill>
                <a:effectLst/>
                <a:latin typeface="+mn-lt"/>
                <a:ea typeface="+mn-ea"/>
                <a:cs typeface="+mn-cs"/>
              </a:rPr>
              <a:t>Find 'Safeguarding and Child Protection (GIRFEC bird) - tile number 1 on top row - click on this </a:t>
            </a:r>
          </a:p>
          <a:p>
            <a:pPr lvl="0"/>
            <a:r>
              <a:rPr lang="en-GB" sz="1200" kern="1200" dirty="0">
                <a:solidFill>
                  <a:schemeClr val="tx1"/>
                </a:solidFill>
                <a:effectLst/>
                <a:latin typeface="+mn-lt"/>
                <a:ea typeface="+mn-ea"/>
                <a:cs typeface="+mn-cs"/>
              </a:rPr>
              <a:t>First column </a:t>
            </a:r>
            <a:r>
              <a:rPr lang="en-GB" sz="1200" b="1" kern="1200" dirty="0">
                <a:solidFill>
                  <a:schemeClr val="tx1"/>
                </a:solidFill>
                <a:effectLst/>
                <a:latin typeface="+mn-lt"/>
                <a:ea typeface="+mn-ea"/>
                <a:cs typeface="+mn-cs"/>
              </a:rPr>
              <a:t>'Suicide and Prevention Response’</a:t>
            </a:r>
            <a:endParaRPr lang="en-GB" sz="1200" kern="1200" dirty="0">
              <a:solidFill>
                <a:schemeClr val="tx1"/>
              </a:solidFill>
              <a:effectLst/>
              <a:latin typeface="+mn-lt"/>
              <a:ea typeface="+mn-ea"/>
              <a:cs typeface="+mn-cs"/>
            </a:endParaRPr>
          </a:p>
          <a:p>
            <a:endParaRPr lang="en-US" altLang="en-US" dirty="0"/>
          </a:p>
        </p:txBody>
      </p:sp>
    </p:spTree>
    <p:extLst>
      <p:ext uri="{BB962C8B-B14F-4D97-AF65-F5344CB8AC3E}">
        <p14:creationId xmlns:p14="http://schemas.microsoft.com/office/powerpoint/2010/main" val="337091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dirty="0"/>
              <a:t>Suicide Prevention and Supports </a:t>
            </a:r>
          </a:p>
          <a:p>
            <a:pPr algn="just"/>
            <a:r>
              <a:rPr lang="en-GB" dirty="0"/>
              <a:t>To ensure everyone understands the processes around supporting young people who present with suicide ideation and/or a plan to complete suicide, a short life working group developed a flow chart which should be displayed on the establishments CP &amp; Safeguarding noticeboard. This was issued to CP Co-ordinators in August 2019.</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Suicide Prevention Response Toolkit:</a:t>
            </a:r>
          </a:p>
          <a:p>
            <a:r>
              <a:rPr lang="en-GB" sz="1200" kern="1200" dirty="0">
                <a:solidFill>
                  <a:schemeClr val="tx1"/>
                </a:solidFill>
                <a:effectLst/>
                <a:latin typeface="+mn-lt"/>
                <a:ea typeface="+mn-ea"/>
                <a:cs typeface="+mn-cs"/>
              </a:rPr>
              <a:t>To get to the GIRFEC in North Ayrshire Tile for this document</a:t>
            </a:r>
          </a:p>
          <a:p>
            <a:pPr lvl="0"/>
            <a:r>
              <a:rPr lang="en-GB" sz="1200" kern="1200" dirty="0">
                <a:solidFill>
                  <a:schemeClr val="tx1"/>
                </a:solidFill>
                <a:effectLst/>
                <a:latin typeface="+mn-lt"/>
                <a:ea typeface="+mn-ea"/>
                <a:cs typeface="+mn-cs"/>
              </a:rPr>
              <a:t>Log into Glow - </a:t>
            </a:r>
            <a:r>
              <a:rPr lang="en-GB" sz="1200" b="1" u="sng" kern="1200" dirty="0">
                <a:solidFill>
                  <a:schemeClr val="tx1"/>
                </a:solidFill>
                <a:effectLst/>
                <a:latin typeface="+mn-lt"/>
                <a:ea typeface="+mn-ea"/>
                <a:cs typeface="+mn-cs"/>
                <a:hlinkClick r:id="rId3"/>
              </a:rPr>
              <a:t>https://www.rmunify.com/</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Click on the 'temple' shaped icon on left hand side of screen </a:t>
            </a:r>
          </a:p>
          <a:p>
            <a:pPr lvl="0"/>
            <a:r>
              <a:rPr lang="en-GB" sz="1200" kern="1200" dirty="0">
                <a:solidFill>
                  <a:schemeClr val="tx1"/>
                </a:solidFill>
                <a:effectLst/>
                <a:latin typeface="+mn-lt"/>
                <a:ea typeface="+mn-ea"/>
                <a:cs typeface="+mn-cs"/>
              </a:rPr>
              <a:t>GIRFEC in North Ayrshire Tile is on the third row – click on this</a:t>
            </a:r>
          </a:p>
          <a:p>
            <a:pPr lvl="0"/>
            <a:r>
              <a:rPr lang="en-GB" sz="1200" kern="1200" dirty="0">
                <a:solidFill>
                  <a:schemeClr val="tx1"/>
                </a:solidFill>
                <a:effectLst/>
                <a:latin typeface="+mn-lt"/>
                <a:ea typeface="+mn-ea"/>
                <a:cs typeface="+mn-cs"/>
              </a:rPr>
              <a:t>Find 'Safeguarding and Child Protection (GIRFEC bird) - tile number 1 on top row - click on this </a:t>
            </a:r>
          </a:p>
          <a:p>
            <a:pPr lvl="0"/>
            <a:r>
              <a:rPr lang="en-GB" sz="1200" kern="1200" dirty="0">
                <a:solidFill>
                  <a:schemeClr val="tx1"/>
                </a:solidFill>
                <a:effectLst/>
                <a:latin typeface="+mn-lt"/>
                <a:ea typeface="+mn-ea"/>
                <a:cs typeface="+mn-cs"/>
              </a:rPr>
              <a:t>First column </a:t>
            </a:r>
            <a:r>
              <a:rPr lang="en-GB" sz="1200" b="1" kern="1200" dirty="0">
                <a:solidFill>
                  <a:schemeClr val="tx1"/>
                </a:solidFill>
                <a:effectLst/>
                <a:latin typeface="+mn-lt"/>
                <a:ea typeface="+mn-ea"/>
                <a:cs typeface="+mn-cs"/>
              </a:rPr>
              <a:t>'Suicide and Prevention Response’</a:t>
            </a:r>
            <a:endParaRPr lang="en-GB" sz="1200"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10"/>
          </p:nvPr>
        </p:nvSpPr>
        <p:spPr/>
        <p:txBody>
          <a:bodyPr/>
          <a:lstStyle/>
          <a:p>
            <a:fld id="{4E9B44FC-BB5A-40FC-9CC6-9A4611DD777F}" type="slidenum">
              <a:rPr lang="en-GB" smtClean="0"/>
              <a:t>19</a:t>
            </a:fld>
            <a:endParaRPr lang="en-GB" dirty="0"/>
          </a:p>
        </p:txBody>
      </p:sp>
    </p:spTree>
    <p:extLst>
      <p:ext uri="{BB962C8B-B14F-4D97-AF65-F5344CB8AC3E}">
        <p14:creationId xmlns:p14="http://schemas.microsoft.com/office/powerpoint/2010/main" val="2045662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200" kern="1200" dirty="0" smtClean="0">
                <a:solidFill>
                  <a:schemeClr val="tx1"/>
                </a:solidFill>
                <a:effectLst/>
                <a:latin typeface="+mn-lt"/>
                <a:ea typeface="+mn-ea"/>
                <a:cs typeface="+mn-cs"/>
              </a:rPr>
              <a:t>Many </a:t>
            </a:r>
            <a:r>
              <a:rPr lang="en-GB" sz="1200" kern="1200" dirty="0">
                <a:solidFill>
                  <a:schemeClr val="tx1"/>
                </a:solidFill>
                <a:effectLst/>
                <a:latin typeface="+mn-lt"/>
                <a:ea typeface="+mn-ea"/>
                <a:cs typeface="+mn-cs"/>
              </a:rPr>
              <a:t>families will be under extra stress during the current period of austerity and increased poverty and there are real concerns that vulnerable children may be at even higher risk.</a:t>
            </a:r>
          </a:p>
          <a:p>
            <a:pPr algn="just"/>
            <a:endParaRPr lang="en-GB" sz="1200" kern="1200" dirty="0">
              <a:solidFill>
                <a:schemeClr val="tx1"/>
              </a:solidFill>
              <a:effectLst/>
              <a:latin typeface="+mn-lt"/>
              <a:ea typeface="+mn-ea"/>
              <a:cs typeface="+mn-cs"/>
            </a:endParaRPr>
          </a:p>
          <a:p>
            <a:pPr algn="just"/>
            <a:r>
              <a:rPr lang="en-GB" sz="1200" kern="1200" dirty="0">
                <a:solidFill>
                  <a:schemeClr val="tx1"/>
                </a:solidFill>
                <a:effectLst/>
                <a:latin typeface="+mn-lt"/>
                <a:ea typeface="+mn-ea"/>
                <a:cs typeface="+mn-cs"/>
              </a:rPr>
              <a:t>All North Ayrshire  staff have an essential role to play a part to keep our children safe from harm. It’s more important than ever that we all keep our eyes and ears open. </a:t>
            </a:r>
          </a:p>
          <a:p>
            <a:pPr algn="just"/>
            <a:r>
              <a:rPr lang="en-GB" sz="1200" kern="1200" dirty="0">
                <a:solidFill>
                  <a:schemeClr val="tx1"/>
                </a:solidFill>
                <a:effectLst/>
                <a:latin typeface="+mn-lt"/>
                <a:ea typeface="+mn-ea"/>
                <a:cs typeface="+mn-cs"/>
              </a:rPr>
              <a:t> </a:t>
            </a:r>
          </a:p>
          <a:p>
            <a:pPr algn="just"/>
            <a:r>
              <a:rPr lang="en-GB" sz="1200" kern="1200" dirty="0">
                <a:solidFill>
                  <a:schemeClr val="tx1"/>
                </a:solidFill>
                <a:effectLst/>
                <a:latin typeface="+mn-lt"/>
                <a:ea typeface="+mn-ea"/>
                <a:cs typeface="+mn-cs"/>
              </a:rPr>
              <a:t>If you see or hear something that doesn’t sound right, </a:t>
            </a:r>
            <a:r>
              <a:rPr lang="en-GB" sz="1200" b="1" kern="1200" dirty="0">
                <a:solidFill>
                  <a:schemeClr val="tx1"/>
                </a:solidFill>
                <a:effectLst/>
                <a:latin typeface="+mn-lt"/>
                <a:ea typeface="+mn-ea"/>
                <a:cs typeface="+mn-cs"/>
              </a:rPr>
              <a:t>take action</a:t>
            </a:r>
            <a:r>
              <a:rPr lang="en-GB" sz="1200" kern="1200" dirty="0">
                <a:solidFill>
                  <a:schemeClr val="tx1"/>
                </a:solidFill>
                <a:effectLst/>
                <a:latin typeface="+mn-lt"/>
                <a:ea typeface="+mn-ea"/>
                <a:cs typeface="+mn-cs"/>
              </a:rPr>
              <a:t>. If you’re at all concerned about a child’s welfare, do something – doing nothing is not an option. Everyone can help keep children safe.</a:t>
            </a:r>
          </a:p>
          <a:p>
            <a:pPr algn="just"/>
            <a:endParaRPr lang="en-GB" sz="1200" kern="1200" dirty="0">
              <a:solidFill>
                <a:schemeClr val="tx1"/>
              </a:solidFill>
              <a:effectLst/>
              <a:latin typeface="+mn-lt"/>
              <a:ea typeface="+mn-ea"/>
              <a:cs typeface="+mn-cs"/>
            </a:endParaRPr>
          </a:p>
          <a:p>
            <a:pPr algn="just"/>
            <a:r>
              <a:rPr lang="en-GB" sz="1200" kern="1200" dirty="0">
                <a:solidFill>
                  <a:schemeClr val="tx1"/>
                </a:solidFill>
                <a:effectLst/>
                <a:latin typeface="+mn-lt"/>
                <a:ea typeface="+mn-ea"/>
                <a:cs typeface="+mn-cs"/>
              </a:rPr>
              <a:t>What do we do?</a:t>
            </a:r>
          </a:p>
          <a:p>
            <a:pPr algn="just"/>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If you are concerned about the immediate safety of a child or young person, please contact: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01294 310300 (Monday to Thursday 9.00am to 4:45pm and Friday 9.00am to 4:30pm)</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Out of hours service on 0800 328 7758</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If the child is in immediate danger contact the police by telephoning 101 or in an emergency 999</a:t>
            </a:r>
          </a:p>
          <a:p>
            <a:endParaRPr lang="en-GB" dirty="0"/>
          </a:p>
          <a:p>
            <a:r>
              <a:rPr lang="en-GB" sz="1200" b="1" i="1" kern="1200" dirty="0">
                <a:solidFill>
                  <a:schemeClr val="tx1"/>
                </a:solidFill>
                <a:effectLst/>
                <a:latin typeface="+mn-lt"/>
                <a:ea typeface="+mn-ea"/>
                <a:cs typeface="+mn-cs"/>
              </a:rPr>
              <a:t>Worried about a child?</a:t>
            </a:r>
            <a:r>
              <a:rPr lang="en-GB" sz="1200" kern="1200" dirty="0">
                <a:solidFill>
                  <a:schemeClr val="tx1"/>
                </a:solidFill>
                <a:effectLst/>
                <a:latin typeface="+mn-lt"/>
                <a:ea typeface="+mn-ea"/>
                <a:cs typeface="+mn-cs"/>
              </a:rPr>
              <a:t> </a:t>
            </a:r>
          </a:p>
          <a:p>
            <a:r>
              <a:rPr lang="en-GB" sz="1200" b="1" i="1" kern="1200" dirty="0">
                <a:solidFill>
                  <a:schemeClr val="tx1"/>
                </a:solidFill>
                <a:effectLst/>
                <a:latin typeface="+mn-lt"/>
                <a:ea typeface="+mn-ea"/>
                <a:cs typeface="+mn-cs"/>
              </a:rPr>
              <a:t>DOING NOTHING IS NOT AN OPTION </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YOU MUST FOLLOW North Ayrshire Council Child Protection GUIDANCE that is to follow:</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Talk to your establishment CP Co-ordinator or Childcare Hub Manager/Supervisor if you have concerns. </a:t>
            </a: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A few cases from the past</a:t>
            </a:r>
          </a:p>
          <a:p>
            <a:endParaRPr lang="en-GB" sz="1200" i="1" kern="1200" dirty="0">
              <a:solidFill>
                <a:schemeClr val="tx1"/>
              </a:solidFill>
              <a:effectLst/>
              <a:latin typeface="+mn-lt"/>
              <a:ea typeface="+mn-ea"/>
              <a:cs typeface="+mn-cs"/>
            </a:endParaRPr>
          </a:p>
          <a:p>
            <a:pPr algn="l"/>
            <a:r>
              <a:rPr lang="en-GB" b="1" u="sng" dirty="0">
                <a:effectLst/>
              </a:rPr>
              <a:t>Maria Colwell</a:t>
            </a:r>
            <a:r>
              <a:rPr lang="en-GB" u="sng" dirty="0">
                <a:effectLst/>
              </a:rPr>
              <a:t>'s death sparked a national outcry</a:t>
            </a:r>
            <a:endParaRPr lang="en-GB" b="0" u="sng" dirty="0">
              <a:solidFill>
                <a:srgbClr val="6E7070"/>
              </a:solidFill>
              <a:effectLst/>
            </a:endParaRPr>
          </a:p>
          <a:p>
            <a:pPr algn="l"/>
            <a:r>
              <a:rPr lang="en-GB" b="0" i="0" dirty="0">
                <a:solidFill>
                  <a:srgbClr val="222526"/>
                </a:solidFill>
                <a:effectLst/>
                <a:latin typeface="The Sun"/>
              </a:rPr>
              <a:t>Tragically, she couldn't be saved and was declared dead on January 7, 1973.  Maria's death became a watershed moment for child safety in the UK- triggering major changes to how the authorities tackle child abuse.  It emerged in her final 15 months, neighbours and teachers had repeatedly shared their concerns at Marie's wellbeing to social services.  At the time of her death, she was under the supervision of the local authority in Brighton, who had visited her home on more than 50 separate occasions.</a:t>
            </a:r>
          </a:p>
          <a:p>
            <a:pPr algn="l"/>
            <a:r>
              <a:rPr lang="en-GB" b="0" i="0" dirty="0">
                <a:solidFill>
                  <a:srgbClr val="222526"/>
                </a:solidFill>
                <a:effectLst/>
                <a:latin typeface="The Sun"/>
              </a:rPr>
              <a:t/>
            </a:r>
            <a:br>
              <a:rPr lang="en-GB" b="0" i="0" dirty="0">
                <a:solidFill>
                  <a:srgbClr val="222526"/>
                </a:solidFill>
                <a:effectLst/>
                <a:latin typeface="The Sun"/>
              </a:rPr>
            </a:br>
            <a:r>
              <a:rPr lang="en-GB" b="1" dirty="0">
                <a:effectLst/>
              </a:rPr>
              <a:t>Victoria Climbié </a:t>
            </a:r>
            <a:r>
              <a:rPr lang="en-GB" dirty="0">
                <a:effectLst/>
              </a:rPr>
              <a:t>was tied up and made to sleep in a bathtub. </a:t>
            </a:r>
            <a:r>
              <a:rPr lang="en-GB" b="0" i="0" dirty="0">
                <a:solidFill>
                  <a:srgbClr val="222526"/>
                </a:solidFill>
                <a:effectLst/>
                <a:latin typeface="The Sun"/>
              </a:rPr>
              <a:t>She was tied up for 24 hours a day and forced to sleep in a bin liner filled with her own excrement in a bath tub after the severity of her injuries rendered her incontinent.  Victoria was also branded "Satan", burned with cigarettes and a hot tap, made to eat food like a dog and hit with bike chains, hammers, coat hangers and shoes.</a:t>
            </a:r>
          </a:p>
          <a:p>
            <a:pPr algn="l"/>
            <a:r>
              <a:rPr lang="en-GB" b="0" i="0" dirty="0">
                <a:solidFill>
                  <a:srgbClr val="222526"/>
                </a:solidFill>
                <a:effectLst/>
                <a:latin typeface="The Sun"/>
              </a:rPr>
              <a:t>Concerns were first raised in July 1999 when her babysitter's daughter suspected she was suffering from non-accidental injuries.  She was taken to hospital but a doctor accepted Kouao's lies that Victoria was scratching at scabies sores.  Medics did alert child protection authorities as a precaution but social workers cancelled a home visit.  Eventually, Kouao stopped taking Victoria to hospital and instead turned to churches for her injuries - claiming the youngster had "demons" inside her.  During this time, she called Haringey social services and said Manning had been sexually abusing Victoria before withdrawing the claim the next day.  Social workers visited the home three times but after getting no answer, wrongly assumed Kouao had moved to France.  They closed the case on February 25, 2000 - the day Victoria died.  The girl was rushed to hospital suffering from hypothermia, weighing just three stone and 10 pounds and suffering 128 injuries.  She died soon after and Manning and Kouao were caged for life after being convicted of murder.  A public inquiry became the first in Britain to use special wide-ranging powers to look at everything from the role of social services to police child protection arrangements.  It found there 12 occasions when the system could have intervened and potentially saved Victoria's life.</a:t>
            </a:r>
          </a:p>
          <a:p>
            <a:endParaRPr lang="en-GB" sz="1200" i="1" kern="1200" dirty="0">
              <a:solidFill>
                <a:schemeClr val="tx1"/>
              </a:solidFill>
              <a:effectLst/>
              <a:latin typeface="+mn-lt"/>
              <a:ea typeface="+mn-ea"/>
              <a:cs typeface="+mn-cs"/>
            </a:endParaRPr>
          </a:p>
          <a:p>
            <a:pPr algn="l"/>
            <a:r>
              <a:rPr lang="en-GB" b="1" i="0" dirty="0">
                <a:solidFill>
                  <a:srgbClr val="222526"/>
                </a:solidFill>
                <a:effectLst/>
                <a:latin typeface="The Sun"/>
              </a:rPr>
              <a:t>Baby P</a:t>
            </a:r>
          </a:p>
          <a:p>
            <a:pPr algn="l"/>
            <a:r>
              <a:rPr lang="en-GB" b="0" i="0" dirty="0">
                <a:solidFill>
                  <a:srgbClr val="222526"/>
                </a:solidFill>
                <a:effectLst/>
                <a:latin typeface="The Sun"/>
              </a:rPr>
              <a:t>Arguably one of the notorious child abuse deaths, </a:t>
            </a:r>
            <a:r>
              <a:rPr lang="en-GB" b="0" i="0" u="sng" dirty="0">
                <a:solidFill>
                  <a:srgbClr val="0072EE"/>
                </a:solidFill>
                <a:effectLst/>
                <a:latin typeface="The Sun"/>
                <a:hlinkClick r:id="rId3"/>
              </a:rPr>
              <a:t>Peter Connelly</a:t>
            </a:r>
            <a:r>
              <a:rPr lang="en-GB" b="0" i="0" dirty="0">
                <a:solidFill>
                  <a:srgbClr val="222526"/>
                </a:solidFill>
                <a:effectLst/>
                <a:latin typeface="The Sun"/>
              </a:rPr>
              <a:t> died in London aged just 17 months old after suffering more than 50 injuries.  During an eight-month campaign of cruelty, he was seen 60 times by healthcare professionals and social workers.</a:t>
            </a:r>
          </a:p>
          <a:p>
            <a:endParaRPr lang="en-GB" sz="1200" i="1" kern="1200" dirty="0">
              <a:solidFill>
                <a:schemeClr val="tx1"/>
              </a:solidFill>
              <a:effectLst/>
              <a:latin typeface="+mn-lt"/>
              <a:ea typeface="+mn-ea"/>
              <a:cs typeface="+mn-cs"/>
            </a:endParaRPr>
          </a:p>
          <a:p>
            <a:pPr algn="l"/>
            <a:r>
              <a:rPr lang="en-GB" b="1" i="0" dirty="0">
                <a:solidFill>
                  <a:srgbClr val="222526"/>
                </a:solidFill>
                <a:effectLst/>
                <a:latin typeface="The Sun"/>
              </a:rPr>
              <a:t>Daniel Pelka – top middle picture</a:t>
            </a:r>
          </a:p>
          <a:p>
            <a:pPr algn="l"/>
            <a:r>
              <a:rPr lang="en-GB" b="0" i="0" dirty="0">
                <a:solidFill>
                  <a:srgbClr val="222526"/>
                </a:solidFill>
                <a:effectLst/>
                <a:latin typeface="The Sun"/>
              </a:rPr>
              <a:t>On March 3, 2012, four-year-old Daniel died after being severely battered by his mum Magdalena </a:t>
            </a:r>
            <a:r>
              <a:rPr lang="en-GB" b="0" i="0" dirty="0" err="1">
                <a:solidFill>
                  <a:srgbClr val="222526"/>
                </a:solidFill>
                <a:effectLst/>
                <a:latin typeface="The Sun"/>
              </a:rPr>
              <a:t>Łuczak</a:t>
            </a:r>
            <a:r>
              <a:rPr lang="en-GB" b="0" i="0" dirty="0">
                <a:solidFill>
                  <a:srgbClr val="222526"/>
                </a:solidFill>
                <a:effectLst/>
                <a:latin typeface="The Sun"/>
              </a:rPr>
              <a:t> and her partner Mariusz </a:t>
            </a:r>
            <a:r>
              <a:rPr lang="en-GB" b="0" i="0" dirty="0" err="1">
                <a:solidFill>
                  <a:srgbClr val="222526"/>
                </a:solidFill>
                <a:effectLst/>
                <a:latin typeface="The Sun"/>
              </a:rPr>
              <a:t>Krężołek</a:t>
            </a:r>
            <a:r>
              <a:rPr lang="en-GB" b="0" i="0" dirty="0">
                <a:solidFill>
                  <a:srgbClr val="222526"/>
                </a:solidFill>
                <a:effectLst/>
                <a:latin typeface="The Sun"/>
              </a:rPr>
              <a:t>.  The pair had starved and tortured the little boy at their Coventry home - with his weight plummeting to just 1st 9lbs at the time of his death.  Daniel had also suffered 22 different injuries - including ten to his head - and a fatal brain injury.  It later emerged the youngster was locked in a room and forbidden to use the toilet by his captors.  Daniel was also force-fed salt and made to perform squats as punishments.  </a:t>
            </a:r>
            <a:r>
              <a:rPr lang="en-GB" b="0" i="0" dirty="0" err="1">
                <a:solidFill>
                  <a:srgbClr val="222526"/>
                </a:solidFill>
                <a:effectLst/>
                <a:latin typeface="The Sun"/>
              </a:rPr>
              <a:t>Łuczak</a:t>
            </a:r>
            <a:r>
              <a:rPr lang="en-GB" b="0" i="0" dirty="0">
                <a:solidFill>
                  <a:srgbClr val="222526"/>
                </a:solidFill>
                <a:effectLst/>
                <a:latin typeface="The Sun"/>
              </a:rPr>
              <a:t> claimed she was forbidden from feeding her son by </a:t>
            </a:r>
            <a:r>
              <a:rPr lang="en-GB" b="0" i="0" dirty="0" err="1">
                <a:solidFill>
                  <a:srgbClr val="222526"/>
                </a:solidFill>
                <a:effectLst/>
                <a:latin typeface="The Sun"/>
              </a:rPr>
              <a:t>Krężołek</a:t>
            </a:r>
            <a:r>
              <a:rPr lang="en-GB" b="0" i="0" dirty="0">
                <a:solidFill>
                  <a:srgbClr val="222526"/>
                </a:solidFill>
                <a:effectLst/>
                <a:latin typeface="The Sun"/>
              </a:rPr>
              <a:t>, who had tried to drown Daniel in a bath of cold water.  A review into his death found police had been called 26 times to the family home following domestic violence and alcohol abuse incidents.  Social workers easily accepted </a:t>
            </a:r>
            <a:r>
              <a:rPr lang="en-GB" b="0" i="0" dirty="0" err="1">
                <a:solidFill>
                  <a:srgbClr val="222526"/>
                </a:solidFill>
                <a:effectLst/>
                <a:latin typeface="The Sun"/>
              </a:rPr>
              <a:t>Łuczak's</a:t>
            </a:r>
            <a:r>
              <a:rPr lang="en-GB" b="0" i="0" dirty="0">
                <a:solidFill>
                  <a:srgbClr val="222526"/>
                </a:solidFill>
                <a:effectLst/>
                <a:latin typeface="The Sun"/>
              </a:rPr>
              <a:t> excuses for his injuries and a probe launched after Daniel broke his arm was closed in June 2011.  Teachers began noticing the seriously underweight boy was stealing fruit from other pupils and eating food which had been thrown in the bin.  A school nurse also noticed lumps on his head and finger marks around his throat and he had stopped interacting with fellow pupils.  His weight by this point had dropped to under 2 stone and he had been force-fed salt by his evil captors.  In his final hours, Daniel was left to die alone in a filthy box room after being bludgeoned.</a:t>
            </a:r>
          </a:p>
          <a:p>
            <a:pPr algn="l"/>
            <a:endParaRPr lang="en-GB" b="0" i="0" dirty="0">
              <a:solidFill>
                <a:srgbClr val="222526"/>
              </a:solidFill>
              <a:effectLst/>
              <a:latin typeface="The Sun"/>
            </a:endParaRPr>
          </a:p>
          <a:p>
            <a:pPr algn="l"/>
            <a:r>
              <a:rPr lang="en-GB" b="1" dirty="0" err="1">
                <a:effectLst/>
              </a:rPr>
              <a:t>Poppi</a:t>
            </a:r>
            <a:r>
              <a:rPr lang="en-GB" b="1" dirty="0">
                <a:effectLst/>
              </a:rPr>
              <a:t> Worthington</a:t>
            </a:r>
            <a:r>
              <a:rPr lang="en-GB" dirty="0">
                <a:effectLst/>
              </a:rPr>
              <a:t> died aged just 13 months.  </a:t>
            </a:r>
            <a:r>
              <a:rPr lang="en-GB" b="0" i="0" dirty="0">
                <a:solidFill>
                  <a:srgbClr val="222526"/>
                </a:solidFill>
                <a:effectLst/>
                <a:latin typeface="The Sun"/>
              </a:rPr>
              <a:t>A sickening catalogue of abuse suffered by </a:t>
            </a:r>
            <a:r>
              <a:rPr lang="en-GB" b="0" i="0" dirty="0" err="1">
                <a:solidFill>
                  <a:srgbClr val="222526"/>
                </a:solidFill>
                <a:effectLst/>
                <a:latin typeface="The Sun"/>
              </a:rPr>
              <a:t>Poppi</a:t>
            </a:r>
            <a:r>
              <a:rPr lang="en-GB" b="0" i="0" dirty="0">
                <a:solidFill>
                  <a:srgbClr val="222526"/>
                </a:solidFill>
                <a:effectLst/>
                <a:latin typeface="The Sun"/>
              </a:rPr>
              <a:t> in her short life included horrific internal injuries, a broken leg, "significant" bleeding "caused by penetration and bruises to her throat.  In January 2018, a coroner ruled that she was sexually assaulted before suffocating on a double bed.  The tot's DNA was found on her </a:t>
            </a:r>
            <a:r>
              <a:rPr lang="en-GB" b="0" i="0" u="sng" dirty="0">
                <a:solidFill>
                  <a:srgbClr val="0072EE"/>
                </a:solidFill>
                <a:effectLst/>
                <a:latin typeface="The Sun"/>
                <a:hlinkClick r:id="rId4"/>
              </a:rPr>
              <a:t>dad's</a:t>
            </a:r>
            <a:r>
              <a:rPr lang="en-GB" b="0" i="0" dirty="0">
                <a:solidFill>
                  <a:srgbClr val="222526"/>
                </a:solidFill>
                <a:effectLst/>
                <a:latin typeface="The Sun"/>
              </a:rPr>
              <a:t> genitals, but a </a:t>
            </a:r>
            <a:r>
              <a:rPr lang="en-GB" b="0" i="0" u="sng" dirty="0">
                <a:solidFill>
                  <a:srgbClr val="0072EE"/>
                </a:solidFill>
                <a:effectLst/>
                <a:latin typeface="The Sun"/>
                <a:hlinkClick r:id="rId5"/>
              </a:rPr>
              <a:t>flawed police investigation </a:t>
            </a:r>
            <a:r>
              <a:rPr lang="en-GB" b="0" i="0" dirty="0">
                <a:solidFill>
                  <a:srgbClr val="222526"/>
                </a:solidFill>
                <a:effectLst/>
                <a:latin typeface="The Sun"/>
              </a:rPr>
              <a:t>failed to place him under arrest for eight months.  </a:t>
            </a:r>
            <a:r>
              <a:rPr lang="en-GB" b="0" i="0" dirty="0" err="1">
                <a:solidFill>
                  <a:srgbClr val="222526"/>
                </a:solidFill>
                <a:effectLst/>
                <a:latin typeface="The Sun"/>
              </a:rPr>
              <a:t>Poppi's</a:t>
            </a:r>
            <a:r>
              <a:rPr lang="en-GB" b="0" i="0" dirty="0">
                <a:solidFill>
                  <a:srgbClr val="222526"/>
                </a:solidFill>
                <a:effectLst/>
                <a:latin typeface="The Sun"/>
              </a:rPr>
              <a:t> heartbroken mum wept as she revealed she heard her daughter scream out on the night of her death.  Moments later, Worthington ran down the stairs with the lifeless tot in his arms after she suffered "significant" bleeding.</a:t>
            </a:r>
          </a:p>
          <a:p>
            <a:pPr algn="l"/>
            <a:endParaRPr lang="en-GB" b="0" i="0" dirty="0">
              <a:solidFill>
                <a:srgbClr val="222526"/>
              </a:solidFill>
              <a:effectLst/>
              <a:latin typeface="The Sun"/>
            </a:endParaRPr>
          </a:p>
          <a:p>
            <a:pPr algn="l"/>
            <a:r>
              <a:rPr lang="en-GB" b="1" i="0" dirty="0">
                <a:solidFill>
                  <a:srgbClr val="222526"/>
                </a:solidFill>
                <a:effectLst/>
                <a:latin typeface="The Sun"/>
              </a:rPr>
              <a:t>Arthur </a:t>
            </a:r>
            <a:r>
              <a:rPr lang="en-GB" b="1" i="0" dirty="0" err="1">
                <a:solidFill>
                  <a:srgbClr val="222526"/>
                </a:solidFill>
                <a:effectLst/>
                <a:latin typeface="The Sun"/>
              </a:rPr>
              <a:t>Labinjo</a:t>
            </a:r>
            <a:r>
              <a:rPr lang="en-GB" b="1" i="0" dirty="0">
                <a:solidFill>
                  <a:srgbClr val="222526"/>
                </a:solidFill>
                <a:effectLst/>
                <a:latin typeface="The Sun"/>
              </a:rPr>
              <a:t>-Hughes</a:t>
            </a:r>
          </a:p>
          <a:p>
            <a:pPr algn="l"/>
            <a:r>
              <a:rPr lang="en-GB" b="0" i="0" dirty="0">
                <a:solidFill>
                  <a:srgbClr val="222526"/>
                </a:solidFill>
                <a:effectLst/>
                <a:latin typeface="The Sun"/>
              </a:rPr>
              <a:t>Tragic Arthur, six, was tortured to death by his dad Thomas Hughes and </a:t>
            </a:r>
            <a:r>
              <a:rPr lang="en-GB" b="0" i="0" dirty="0" err="1">
                <a:solidFill>
                  <a:srgbClr val="222526"/>
                </a:solidFill>
                <a:effectLst/>
                <a:latin typeface="The Sun"/>
              </a:rPr>
              <a:t>stepmum</a:t>
            </a:r>
            <a:r>
              <a:rPr lang="en-GB" b="0" i="0" dirty="0">
                <a:solidFill>
                  <a:srgbClr val="222526"/>
                </a:solidFill>
                <a:effectLst/>
                <a:latin typeface="The Sun"/>
              </a:rPr>
              <a:t> Emma Tustin after months of horrific abuse.  He was segregated for 14 hours a day and forced to sleep on the floor in a brutal struggle that matched the “medical definition of child torture”.  Arthur was also poisoned with so much salt he was too weak to even put up a fight against his torturers' horrific abuse.  On June 16 2020, Tustin repeatedly smashed the youngster's head against a hard surface causing him to collapse.  He died in hospital the next day from a "head trauma inflicted on him by an adult" consistent with being "vigorously shaken and his head banged repeatedly against a hard surface".  Arthur's frail and skeletal body was covered with 130 bruises and he suffered 93 different areas of injury - including on his head, arms, legs, feet and torso.  Chillingly, Arthur's final months on earth were captured in harrowing audio clips and recordings made by Tustin and Hughes.  Arthur could be heard wailing in one 23-second recording "no one loves me" and "no one is going to feed me".  Shockingly, the couple's months of abuse slipped under the net after Hughes and Tustin used lockdown to </a:t>
            </a:r>
            <a:r>
              <a:rPr lang="en-GB" b="0" i="0" u="sng" dirty="0">
                <a:solidFill>
                  <a:srgbClr val="0072EE"/>
                </a:solidFill>
                <a:effectLst/>
                <a:latin typeface="The Sun"/>
                <a:hlinkClick r:id="rId6"/>
              </a:rPr>
              <a:t>pull the wool over the eyes of the authorities</a:t>
            </a:r>
            <a:r>
              <a:rPr lang="en-GB" b="0" i="0" dirty="0">
                <a:solidFill>
                  <a:srgbClr val="222526"/>
                </a:solidFill>
                <a:effectLst/>
                <a:latin typeface="The Sun"/>
              </a:rPr>
              <a:t>.</a:t>
            </a:r>
          </a:p>
          <a:p>
            <a:pPr algn="ctr"/>
            <a:endParaRPr lang="en-GB" b="1" i="0" dirty="0">
              <a:solidFill>
                <a:srgbClr val="222526"/>
              </a:solidFill>
              <a:effectLst/>
              <a:latin typeface="The Sun"/>
            </a:endParaRPr>
          </a:p>
          <a:p>
            <a:pPr algn="ctr"/>
            <a:r>
              <a:rPr lang="en-GB" b="1" i="0" dirty="0">
                <a:solidFill>
                  <a:srgbClr val="222526"/>
                </a:solidFill>
                <a:effectLst/>
                <a:latin typeface="The Sun"/>
              </a:rPr>
              <a:t>Key to not letting it happen is to follow procedure.</a:t>
            </a:r>
          </a:p>
          <a:p>
            <a:pPr algn="l"/>
            <a:endParaRPr lang="en-GB" b="0" i="0" dirty="0">
              <a:solidFill>
                <a:srgbClr val="222526"/>
              </a:solidFill>
              <a:effectLst/>
              <a:latin typeface="The Sun"/>
            </a:endParaRPr>
          </a:p>
        </p:txBody>
      </p:sp>
      <p:sp>
        <p:nvSpPr>
          <p:cNvPr id="4" name="Slide Number Placeholder 3"/>
          <p:cNvSpPr>
            <a:spLocks noGrp="1"/>
          </p:cNvSpPr>
          <p:nvPr>
            <p:ph type="sldNum" sz="quarter" idx="5"/>
          </p:nvPr>
        </p:nvSpPr>
        <p:spPr/>
        <p:txBody>
          <a:bodyPr/>
          <a:lstStyle/>
          <a:p>
            <a:fld id="{4E9B44FC-BB5A-40FC-9CC6-9A4611DD777F}" type="slidenum">
              <a:rPr lang="en-GB" smtClean="0"/>
              <a:t>2</a:t>
            </a:fld>
            <a:endParaRPr lang="en-GB" dirty="0"/>
          </a:p>
        </p:txBody>
      </p:sp>
    </p:spTree>
    <p:extLst>
      <p:ext uri="{BB962C8B-B14F-4D97-AF65-F5344CB8AC3E}">
        <p14:creationId xmlns:p14="http://schemas.microsoft.com/office/powerpoint/2010/main" val="3408046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Suicide Prevention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https://blogs.glowscotland.org.uk/na/mhwbnac/suicide-prevention/staff-information-and-guidance/</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Suicide Prevention Response Toolkit:</a:t>
            </a:r>
          </a:p>
          <a:p>
            <a:r>
              <a:rPr lang="en-GB" sz="1200" kern="1200" dirty="0">
                <a:solidFill>
                  <a:schemeClr val="tx1"/>
                </a:solidFill>
                <a:effectLst/>
                <a:latin typeface="+mn-lt"/>
                <a:ea typeface="+mn-ea"/>
                <a:cs typeface="+mn-cs"/>
              </a:rPr>
              <a:t>To get to the GIRFEC in North Ayrshire Tile for this document</a:t>
            </a:r>
          </a:p>
          <a:p>
            <a:pPr lvl="0"/>
            <a:r>
              <a:rPr lang="en-GB" sz="1200" kern="1200" dirty="0">
                <a:solidFill>
                  <a:schemeClr val="tx1"/>
                </a:solidFill>
                <a:effectLst/>
                <a:latin typeface="+mn-lt"/>
                <a:ea typeface="+mn-ea"/>
                <a:cs typeface="+mn-cs"/>
              </a:rPr>
              <a:t>Log into Glow - </a:t>
            </a:r>
            <a:r>
              <a:rPr lang="en-GB" sz="1200" b="1" u="sng" kern="1200" dirty="0">
                <a:solidFill>
                  <a:schemeClr val="tx1"/>
                </a:solidFill>
                <a:effectLst/>
                <a:latin typeface="+mn-lt"/>
                <a:ea typeface="+mn-ea"/>
                <a:cs typeface="+mn-cs"/>
                <a:hlinkClick r:id="rId3"/>
              </a:rPr>
              <a:t>https://www.rmunify.com/</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Click on the 'temple' shaped icon on left hand side of screen </a:t>
            </a:r>
          </a:p>
          <a:p>
            <a:pPr lvl="0"/>
            <a:r>
              <a:rPr lang="en-GB" sz="1200" kern="1200" dirty="0">
                <a:solidFill>
                  <a:schemeClr val="tx1"/>
                </a:solidFill>
                <a:effectLst/>
                <a:latin typeface="+mn-lt"/>
                <a:ea typeface="+mn-ea"/>
                <a:cs typeface="+mn-cs"/>
              </a:rPr>
              <a:t>GIRFEC in North Ayrshire Tile is on the third row – click on this</a:t>
            </a:r>
          </a:p>
          <a:p>
            <a:pPr lvl="0"/>
            <a:r>
              <a:rPr lang="en-GB" sz="1200" kern="1200" dirty="0">
                <a:solidFill>
                  <a:schemeClr val="tx1"/>
                </a:solidFill>
                <a:effectLst/>
                <a:latin typeface="+mn-lt"/>
                <a:ea typeface="+mn-ea"/>
                <a:cs typeface="+mn-cs"/>
              </a:rPr>
              <a:t>Find 'Safeguarding and Child Protection (GIRFEC bird) - tile number 1 on top row - click on this </a:t>
            </a:r>
          </a:p>
          <a:p>
            <a:pPr lvl="0"/>
            <a:r>
              <a:rPr lang="en-GB" sz="1200" kern="1200" dirty="0">
                <a:solidFill>
                  <a:schemeClr val="tx1"/>
                </a:solidFill>
                <a:effectLst/>
                <a:latin typeface="+mn-lt"/>
                <a:ea typeface="+mn-ea"/>
                <a:cs typeface="+mn-cs"/>
              </a:rPr>
              <a:t>First column </a:t>
            </a:r>
            <a:r>
              <a:rPr lang="en-GB" sz="1200" b="1" kern="1200" dirty="0">
                <a:solidFill>
                  <a:schemeClr val="tx1"/>
                </a:solidFill>
                <a:effectLst/>
                <a:latin typeface="+mn-lt"/>
                <a:ea typeface="+mn-ea"/>
                <a:cs typeface="+mn-cs"/>
              </a:rPr>
              <a:t>'Suicide and Prevention Response’</a:t>
            </a:r>
            <a:endParaRPr lang="en-GB" sz="1200"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10"/>
          </p:nvPr>
        </p:nvSpPr>
        <p:spPr/>
        <p:txBody>
          <a:bodyPr/>
          <a:lstStyle/>
          <a:p>
            <a:fld id="{4E9B44FC-BB5A-40FC-9CC6-9A4611DD777F}" type="slidenum">
              <a:rPr lang="en-GB" smtClean="0"/>
              <a:t>20</a:t>
            </a:fld>
            <a:endParaRPr lang="en-GB" dirty="0"/>
          </a:p>
        </p:txBody>
      </p:sp>
    </p:spTree>
    <p:extLst>
      <p:ext uri="{BB962C8B-B14F-4D97-AF65-F5344CB8AC3E}">
        <p14:creationId xmlns:p14="http://schemas.microsoft.com/office/powerpoint/2010/main" val="57945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dirty="0"/>
              <a:t>Suicide Prevention and Supports </a:t>
            </a:r>
          </a:p>
          <a:p>
            <a:pPr algn="just"/>
            <a:r>
              <a:rPr lang="en-GB" dirty="0"/>
              <a:t>To ensure everyone understands the processes around supporting young people who present with suicide ideation and/or a plan to complete suicide, a short life working group developed a flow chart which should be displayed on the establishments CP &amp; Safeguarding noticeboard. This was issued to CP Co-ordinators in August 2019.</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Suicide Prevention Response Toolkit:</a:t>
            </a:r>
          </a:p>
          <a:p>
            <a:r>
              <a:rPr lang="en-GB" sz="1200" kern="1200" dirty="0">
                <a:solidFill>
                  <a:schemeClr val="tx1"/>
                </a:solidFill>
                <a:effectLst/>
                <a:latin typeface="+mn-lt"/>
                <a:ea typeface="+mn-ea"/>
                <a:cs typeface="+mn-cs"/>
              </a:rPr>
              <a:t>To get to the GIRFEC in North Ayrshire Tile for this document</a:t>
            </a:r>
          </a:p>
          <a:p>
            <a:pPr lvl="0"/>
            <a:r>
              <a:rPr lang="en-GB" sz="1200" kern="1200" dirty="0">
                <a:solidFill>
                  <a:schemeClr val="tx1"/>
                </a:solidFill>
                <a:effectLst/>
                <a:latin typeface="+mn-lt"/>
                <a:ea typeface="+mn-ea"/>
                <a:cs typeface="+mn-cs"/>
              </a:rPr>
              <a:t>Log into Glow - </a:t>
            </a:r>
            <a:r>
              <a:rPr lang="en-GB" sz="1200" b="1" u="sng" kern="1200" dirty="0">
                <a:solidFill>
                  <a:schemeClr val="tx1"/>
                </a:solidFill>
                <a:effectLst/>
                <a:latin typeface="+mn-lt"/>
                <a:ea typeface="+mn-ea"/>
                <a:cs typeface="+mn-cs"/>
                <a:hlinkClick r:id="rId3"/>
              </a:rPr>
              <a:t>https://www.rmunify.com/</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Click on the 'temple' shaped icon on left hand side of screen </a:t>
            </a:r>
          </a:p>
          <a:p>
            <a:pPr lvl="0"/>
            <a:r>
              <a:rPr lang="en-GB" sz="1200" kern="1200" dirty="0">
                <a:solidFill>
                  <a:schemeClr val="tx1"/>
                </a:solidFill>
                <a:effectLst/>
                <a:latin typeface="+mn-lt"/>
                <a:ea typeface="+mn-ea"/>
                <a:cs typeface="+mn-cs"/>
              </a:rPr>
              <a:t>GIRFEC in North Ayrshire Tile is on the third row – click on this</a:t>
            </a:r>
          </a:p>
          <a:p>
            <a:pPr lvl="0"/>
            <a:r>
              <a:rPr lang="en-GB" sz="1200" kern="1200" dirty="0">
                <a:solidFill>
                  <a:schemeClr val="tx1"/>
                </a:solidFill>
                <a:effectLst/>
                <a:latin typeface="+mn-lt"/>
                <a:ea typeface="+mn-ea"/>
                <a:cs typeface="+mn-cs"/>
              </a:rPr>
              <a:t>Find 'Safeguarding and Child Protection (GIRFEC bird) - tile number 1 on top row - click on this </a:t>
            </a:r>
          </a:p>
          <a:p>
            <a:pPr lvl="0"/>
            <a:r>
              <a:rPr lang="en-GB" sz="1200" kern="1200" dirty="0">
                <a:solidFill>
                  <a:schemeClr val="tx1"/>
                </a:solidFill>
                <a:effectLst/>
                <a:latin typeface="+mn-lt"/>
                <a:ea typeface="+mn-ea"/>
                <a:cs typeface="+mn-cs"/>
              </a:rPr>
              <a:t>First column </a:t>
            </a:r>
            <a:r>
              <a:rPr lang="en-GB" sz="1200" b="1" kern="1200" dirty="0">
                <a:solidFill>
                  <a:schemeClr val="tx1"/>
                </a:solidFill>
                <a:effectLst/>
                <a:latin typeface="+mn-lt"/>
                <a:ea typeface="+mn-ea"/>
                <a:cs typeface="+mn-cs"/>
              </a:rPr>
              <a:t>'Suicide and Prevention Response’</a:t>
            </a:r>
            <a:endParaRPr lang="en-GB" sz="1200"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10"/>
          </p:nvPr>
        </p:nvSpPr>
        <p:spPr/>
        <p:txBody>
          <a:bodyPr/>
          <a:lstStyle/>
          <a:p>
            <a:fld id="{4E9B44FC-BB5A-40FC-9CC6-9A4611DD777F}" type="slidenum">
              <a:rPr lang="en-GB" smtClean="0"/>
              <a:t>21</a:t>
            </a:fld>
            <a:endParaRPr lang="en-GB" dirty="0"/>
          </a:p>
        </p:txBody>
      </p:sp>
    </p:spTree>
    <p:extLst>
      <p:ext uri="{BB962C8B-B14F-4D97-AF65-F5344CB8AC3E}">
        <p14:creationId xmlns:p14="http://schemas.microsoft.com/office/powerpoint/2010/main" val="547347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dirty="0"/>
              <a:t>Suicide Prevention and Supports </a:t>
            </a:r>
          </a:p>
          <a:p>
            <a:pPr algn="just"/>
            <a:r>
              <a:rPr lang="en-GB" dirty="0"/>
              <a:t>To ensure everyone understands the processes around supporting young people who present with suicide ideation and/or a plan to complete suicide, a short life working group developed a flow chart which should be displayed on the establishments CP &amp; Safeguarding noticeboard. This was issued to CP Co-ordinators in August 2019.</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Suicide Prevention Response Toolkit:</a:t>
            </a:r>
          </a:p>
          <a:p>
            <a:r>
              <a:rPr lang="en-GB" sz="1200" kern="1200" dirty="0">
                <a:solidFill>
                  <a:schemeClr val="tx1"/>
                </a:solidFill>
                <a:effectLst/>
                <a:latin typeface="+mn-lt"/>
                <a:ea typeface="+mn-ea"/>
                <a:cs typeface="+mn-cs"/>
              </a:rPr>
              <a:t>To get to the GIRFEC in North Ayrshire Tile for this document</a:t>
            </a:r>
          </a:p>
          <a:p>
            <a:pPr lvl="0"/>
            <a:r>
              <a:rPr lang="en-GB" sz="1200" kern="1200" dirty="0">
                <a:solidFill>
                  <a:schemeClr val="tx1"/>
                </a:solidFill>
                <a:effectLst/>
                <a:latin typeface="+mn-lt"/>
                <a:ea typeface="+mn-ea"/>
                <a:cs typeface="+mn-cs"/>
              </a:rPr>
              <a:t>Log into Glow - </a:t>
            </a:r>
            <a:r>
              <a:rPr lang="en-GB" sz="1200" b="1" u="sng" kern="1200" dirty="0">
                <a:solidFill>
                  <a:schemeClr val="tx1"/>
                </a:solidFill>
                <a:effectLst/>
                <a:latin typeface="+mn-lt"/>
                <a:ea typeface="+mn-ea"/>
                <a:cs typeface="+mn-cs"/>
                <a:hlinkClick r:id="rId3"/>
              </a:rPr>
              <a:t>https://www.rmunify.com/</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Click on the 'temple' shaped icon on left hand side of screen </a:t>
            </a:r>
          </a:p>
          <a:p>
            <a:pPr lvl="0"/>
            <a:r>
              <a:rPr lang="en-GB" sz="1200" kern="1200" dirty="0">
                <a:solidFill>
                  <a:schemeClr val="tx1"/>
                </a:solidFill>
                <a:effectLst/>
                <a:latin typeface="+mn-lt"/>
                <a:ea typeface="+mn-ea"/>
                <a:cs typeface="+mn-cs"/>
              </a:rPr>
              <a:t>GIRFEC in North Ayrshire Tile is on the third row – click on this</a:t>
            </a:r>
          </a:p>
          <a:p>
            <a:pPr lvl="0"/>
            <a:r>
              <a:rPr lang="en-GB" sz="1200" kern="1200" dirty="0">
                <a:solidFill>
                  <a:schemeClr val="tx1"/>
                </a:solidFill>
                <a:effectLst/>
                <a:latin typeface="+mn-lt"/>
                <a:ea typeface="+mn-ea"/>
                <a:cs typeface="+mn-cs"/>
              </a:rPr>
              <a:t>Find 'Safeguarding and Child Protection (GIRFEC bird) - tile number 1 on top row - click on this </a:t>
            </a:r>
          </a:p>
          <a:p>
            <a:pPr lvl="0"/>
            <a:r>
              <a:rPr lang="en-GB" sz="1200" kern="1200" dirty="0">
                <a:solidFill>
                  <a:schemeClr val="tx1"/>
                </a:solidFill>
                <a:effectLst/>
                <a:latin typeface="+mn-lt"/>
                <a:ea typeface="+mn-ea"/>
                <a:cs typeface="+mn-cs"/>
              </a:rPr>
              <a:t>First column </a:t>
            </a:r>
            <a:r>
              <a:rPr lang="en-GB" sz="1200" b="1" kern="1200" dirty="0">
                <a:solidFill>
                  <a:schemeClr val="tx1"/>
                </a:solidFill>
                <a:effectLst/>
                <a:latin typeface="+mn-lt"/>
                <a:ea typeface="+mn-ea"/>
                <a:cs typeface="+mn-cs"/>
              </a:rPr>
              <a:t>'Suicide and Prevention Response’</a:t>
            </a: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Glow Blog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https://blogs.glowscotland.org.uk/na/mhwbnac/suicide-prevention/staff-information-and-guidance/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b="1" dirty="0"/>
          </a:p>
        </p:txBody>
      </p:sp>
      <p:sp>
        <p:nvSpPr>
          <p:cNvPr id="4" name="Slide Number Placeholder 3"/>
          <p:cNvSpPr>
            <a:spLocks noGrp="1"/>
          </p:cNvSpPr>
          <p:nvPr>
            <p:ph type="sldNum" sz="quarter" idx="10"/>
          </p:nvPr>
        </p:nvSpPr>
        <p:spPr/>
        <p:txBody>
          <a:bodyPr/>
          <a:lstStyle/>
          <a:p>
            <a:fld id="{4E9B44FC-BB5A-40FC-9CC6-9A4611DD777F}" type="slidenum">
              <a:rPr lang="en-GB" smtClean="0"/>
              <a:t>22</a:t>
            </a:fld>
            <a:endParaRPr lang="en-GB" dirty="0"/>
          </a:p>
        </p:txBody>
      </p:sp>
    </p:spTree>
    <p:extLst>
      <p:ext uri="{BB962C8B-B14F-4D97-AF65-F5344CB8AC3E}">
        <p14:creationId xmlns:p14="http://schemas.microsoft.com/office/powerpoint/2010/main" val="604774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dirty="0"/>
              <a:t>Suicide Prevention and Supports </a:t>
            </a:r>
          </a:p>
          <a:p>
            <a:pPr algn="just"/>
            <a:r>
              <a:rPr lang="en-GB" dirty="0"/>
              <a:t>To ensure everyone understands the processes around supporting young people who present with suicide ideation and/or a plan to complete suicide, a short life working group developed a flow chart which should be displayed on the establishments CP &amp; Safeguarding noticeboard. This was issued to CP Co-ordinators in August 2019.</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Suicide Prevention Response Toolkit:</a:t>
            </a:r>
          </a:p>
          <a:p>
            <a:r>
              <a:rPr lang="en-GB" sz="1200" kern="1200" dirty="0">
                <a:solidFill>
                  <a:schemeClr val="tx1"/>
                </a:solidFill>
                <a:effectLst/>
                <a:latin typeface="+mn-lt"/>
                <a:ea typeface="+mn-ea"/>
                <a:cs typeface="+mn-cs"/>
              </a:rPr>
              <a:t>To get to the GIRFEC in North Ayrshire Tile for this document</a:t>
            </a:r>
          </a:p>
          <a:p>
            <a:pPr lvl="0"/>
            <a:r>
              <a:rPr lang="en-GB" sz="1200" kern="1200" dirty="0">
                <a:solidFill>
                  <a:schemeClr val="tx1"/>
                </a:solidFill>
                <a:effectLst/>
                <a:latin typeface="+mn-lt"/>
                <a:ea typeface="+mn-ea"/>
                <a:cs typeface="+mn-cs"/>
              </a:rPr>
              <a:t>Log into Glow - </a:t>
            </a:r>
            <a:r>
              <a:rPr lang="en-GB" sz="1200" b="1" u="sng" kern="1200" dirty="0">
                <a:solidFill>
                  <a:schemeClr val="tx1"/>
                </a:solidFill>
                <a:effectLst/>
                <a:latin typeface="+mn-lt"/>
                <a:ea typeface="+mn-ea"/>
                <a:cs typeface="+mn-cs"/>
                <a:hlinkClick r:id="rId3"/>
              </a:rPr>
              <a:t>https://www.rmunify.com/</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Click on the 'temple' shaped icon on left hand side of screen </a:t>
            </a:r>
          </a:p>
          <a:p>
            <a:pPr lvl="0"/>
            <a:r>
              <a:rPr lang="en-GB" sz="1200" kern="1200" dirty="0">
                <a:solidFill>
                  <a:schemeClr val="tx1"/>
                </a:solidFill>
                <a:effectLst/>
                <a:latin typeface="+mn-lt"/>
                <a:ea typeface="+mn-ea"/>
                <a:cs typeface="+mn-cs"/>
              </a:rPr>
              <a:t>GIRFEC in North Ayrshire Tile is on the third row – click on this</a:t>
            </a:r>
          </a:p>
          <a:p>
            <a:pPr lvl="0"/>
            <a:r>
              <a:rPr lang="en-GB" sz="1200" kern="1200" dirty="0">
                <a:solidFill>
                  <a:schemeClr val="tx1"/>
                </a:solidFill>
                <a:effectLst/>
                <a:latin typeface="+mn-lt"/>
                <a:ea typeface="+mn-ea"/>
                <a:cs typeface="+mn-cs"/>
              </a:rPr>
              <a:t>Find 'Safeguarding and Child Protection (GIRFEC bird) - tile number 1 on top row - click on this </a:t>
            </a:r>
          </a:p>
          <a:p>
            <a:pPr lvl="0"/>
            <a:r>
              <a:rPr lang="en-GB" sz="1200" kern="1200" dirty="0">
                <a:solidFill>
                  <a:schemeClr val="tx1"/>
                </a:solidFill>
                <a:effectLst/>
                <a:latin typeface="+mn-lt"/>
                <a:ea typeface="+mn-ea"/>
                <a:cs typeface="+mn-cs"/>
              </a:rPr>
              <a:t>First column </a:t>
            </a:r>
            <a:r>
              <a:rPr lang="en-GB" sz="1200" b="1" kern="1200" dirty="0">
                <a:solidFill>
                  <a:schemeClr val="tx1"/>
                </a:solidFill>
                <a:effectLst/>
                <a:latin typeface="+mn-lt"/>
                <a:ea typeface="+mn-ea"/>
                <a:cs typeface="+mn-cs"/>
              </a:rPr>
              <a:t>'Suicide and Prevention Response’</a:t>
            </a:r>
          </a:p>
          <a:p>
            <a:pPr lvl="0"/>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Glow Blog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https://blogs.glowscotland.org.uk/na/mhwbnac/suicide-prevention/staff-information-and-guidance/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fld id="{4E9B44FC-BB5A-40FC-9CC6-9A4611DD777F}" type="slidenum">
              <a:rPr lang="en-GB" smtClean="0"/>
              <a:t>23</a:t>
            </a:fld>
            <a:endParaRPr lang="en-GB" dirty="0"/>
          </a:p>
        </p:txBody>
      </p:sp>
    </p:spTree>
    <p:extLst>
      <p:ext uri="{BB962C8B-B14F-4D97-AF65-F5344CB8AC3E}">
        <p14:creationId xmlns:p14="http://schemas.microsoft.com/office/powerpoint/2010/main" val="3322641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dirty="0"/>
              <a:t>Suicide Prevention and Supports </a:t>
            </a:r>
          </a:p>
          <a:p>
            <a:pPr algn="just"/>
            <a:r>
              <a:rPr lang="en-GB" dirty="0"/>
              <a:t>To ensure everyone understands the processes around supporting young people who present with suicide ideation and/or a plan to complete suicide, a short life working group developed a flow chart which should be displayed on the establishments CP &amp; Safeguarding noticeboard. This was issued to CP Co-ordinators in August 2019.</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Suicide Prevention Response Toolkit:</a:t>
            </a:r>
          </a:p>
          <a:p>
            <a:r>
              <a:rPr lang="en-GB" sz="1200" kern="1200" dirty="0">
                <a:solidFill>
                  <a:schemeClr val="tx1"/>
                </a:solidFill>
                <a:effectLst/>
                <a:latin typeface="+mn-lt"/>
                <a:ea typeface="+mn-ea"/>
                <a:cs typeface="+mn-cs"/>
              </a:rPr>
              <a:t>To get to the GIRFEC in North Ayrshire Tile for this document</a:t>
            </a:r>
          </a:p>
          <a:p>
            <a:pPr lvl="0"/>
            <a:r>
              <a:rPr lang="en-GB" sz="1200" kern="1200" dirty="0">
                <a:solidFill>
                  <a:schemeClr val="tx1"/>
                </a:solidFill>
                <a:effectLst/>
                <a:latin typeface="+mn-lt"/>
                <a:ea typeface="+mn-ea"/>
                <a:cs typeface="+mn-cs"/>
              </a:rPr>
              <a:t>Log into Glow - </a:t>
            </a:r>
            <a:r>
              <a:rPr lang="en-GB" sz="1200" b="1" u="sng" kern="1200" dirty="0">
                <a:solidFill>
                  <a:schemeClr val="tx1"/>
                </a:solidFill>
                <a:effectLst/>
                <a:latin typeface="+mn-lt"/>
                <a:ea typeface="+mn-ea"/>
                <a:cs typeface="+mn-cs"/>
                <a:hlinkClick r:id="rId3"/>
              </a:rPr>
              <a:t>https://www.rmunify.com/</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Click on the 'temple' shaped icon on left hand side of screen </a:t>
            </a:r>
          </a:p>
          <a:p>
            <a:pPr lvl="0"/>
            <a:r>
              <a:rPr lang="en-GB" sz="1200" kern="1200" dirty="0">
                <a:solidFill>
                  <a:schemeClr val="tx1"/>
                </a:solidFill>
                <a:effectLst/>
                <a:latin typeface="+mn-lt"/>
                <a:ea typeface="+mn-ea"/>
                <a:cs typeface="+mn-cs"/>
              </a:rPr>
              <a:t>GIRFEC in North Ayrshire Tile is on the third row – click on this</a:t>
            </a:r>
          </a:p>
          <a:p>
            <a:pPr lvl="0"/>
            <a:r>
              <a:rPr lang="en-GB" sz="1200" kern="1200" dirty="0">
                <a:solidFill>
                  <a:schemeClr val="tx1"/>
                </a:solidFill>
                <a:effectLst/>
                <a:latin typeface="+mn-lt"/>
                <a:ea typeface="+mn-ea"/>
                <a:cs typeface="+mn-cs"/>
              </a:rPr>
              <a:t>Find 'Safeguarding and Child Protection (GIRFEC bird) - tile number 1 on top row - click on this </a:t>
            </a:r>
          </a:p>
          <a:p>
            <a:pPr lvl="0"/>
            <a:r>
              <a:rPr lang="en-GB" sz="1200" kern="1200" dirty="0">
                <a:solidFill>
                  <a:schemeClr val="tx1"/>
                </a:solidFill>
                <a:effectLst/>
                <a:latin typeface="+mn-lt"/>
                <a:ea typeface="+mn-ea"/>
                <a:cs typeface="+mn-cs"/>
              </a:rPr>
              <a:t>First column </a:t>
            </a:r>
            <a:r>
              <a:rPr lang="en-GB" sz="1200" b="1" kern="1200" dirty="0">
                <a:solidFill>
                  <a:schemeClr val="tx1"/>
                </a:solidFill>
                <a:effectLst/>
                <a:latin typeface="+mn-lt"/>
                <a:ea typeface="+mn-ea"/>
                <a:cs typeface="+mn-cs"/>
              </a:rPr>
              <a:t>'Suicide and Prevention Response’</a:t>
            </a:r>
          </a:p>
          <a:p>
            <a:pPr lvl="0"/>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Connecting with Mental Health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glowscotland.sharepoint.com/:p:/r/sites/NorthAyrshireCouncil/StaffArea/ConnectingWithMentalHealth/_layouts/15/Doc.aspx?sourcedoc=%7B4719761E-99F7-4E05-BC32-7BA1BFE7AD7E%7D&amp;file=SV%20Taskforce%20Short%20presentation%20%20SOUND.pptx&amp;action=edit&amp;mobileredirect=tru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b="1" dirty="0"/>
          </a:p>
        </p:txBody>
      </p:sp>
      <p:sp>
        <p:nvSpPr>
          <p:cNvPr id="4" name="Slide Number Placeholder 3"/>
          <p:cNvSpPr>
            <a:spLocks noGrp="1"/>
          </p:cNvSpPr>
          <p:nvPr>
            <p:ph type="sldNum" sz="quarter" idx="10"/>
          </p:nvPr>
        </p:nvSpPr>
        <p:spPr/>
        <p:txBody>
          <a:bodyPr/>
          <a:lstStyle/>
          <a:p>
            <a:fld id="{4E9B44FC-BB5A-40FC-9CC6-9A4611DD777F}" type="slidenum">
              <a:rPr lang="en-GB" smtClean="0"/>
              <a:t>24</a:t>
            </a:fld>
            <a:endParaRPr lang="en-GB" dirty="0"/>
          </a:p>
        </p:txBody>
      </p:sp>
    </p:spTree>
    <p:extLst>
      <p:ext uri="{BB962C8B-B14F-4D97-AF65-F5344CB8AC3E}">
        <p14:creationId xmlns:p14="http://schemas.microsoft.com/office/powerpoint/2010/main" val="4150701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North Ayrshire’s Education Staff </a:t>
            </a:r>
            <a:r>
              <a:rPr lang="en-GB" sz="1800" dirty="0">
                <a:effectLst/>
                <a:latin typeface="Calibri" panose="020F0502020204030204" pitchFamily="34" charset="0"/>
                <a:ea typeface="Calibri" panose="020F0502020204030204" pitchFamily="34" charset="0"/>
                <a:cs typeface="Times New Roman" panose="02020603050405020304" pitchFamily="18" charset="0"/>
              </a:rPr>
              <a:t>can be accessed by all staff through their Glow account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https://blogs.glowscotland.org.uk/na/mhwbnac/</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there is a wealth of information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All staff are encouraged to sign up and complete the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Children and Young People’s</a:t>
            </a:r>
            <a:br>
              <a:rPr lang="en-GB" sz="1800" b="1" dirty="0">
                <a:effectLst/>
                <a:latin typeface="Calibri" panose="020F0502020204030204" pitchFamily="34" charset="0"/>
                <a:ea typeface="Calibri" panose="020F0502020204030204" pitchFamily="34" charset="0"/>
                <a:cs typeface="Times New Roman" panose="02020603050405020304" pitchFamily="18" charset="0"/>
              </a:rPr>
            </a:br>
            <a:r>
              <a:rPr lang="en-GB" sz="1800" b="1" dirty="0">
                <a:effectLst/>
                <a:latin typeface="Calibri" panose="020F0502020204030204" pitchFamily="34" charset="0"/>
                <a:ea typeface="Calibri" panose="020F0502020204030204" pitchFamily="34" charset="0"/>
                <a:cs typeface="Times New Roman" panose="02020603050405020304" pitchFamily="18" charset="0"/>
              </a:rPr>
              <a:t>Mental Health and Wellbeing - A Professional Learning Resource For All School Staff –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70C0"/>
                </a:solidFill>
              </a:rPr>
              <a:t>https://</a:t>
            </a:r>
            <a:r>
              <a:rPr lang="en-GB"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www.cypmh.co.uk</a:t>
            </a:r>
            <a:endParaRPr lang="en-GB" sz="1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b="1" dirty="0"/>
          </a:p>
        </p:txBody>
      </p:sp>
      <p:sp>
        <p:nvSpPr>
          <p:cNvPr id="4" name="Slide Number Placeholder 3"/>
          <p:cNvSpPr>
            <a:spLocks noGrp="1"/>
          </p:cNvSpPr>
          <p:nvPr>
            <p:ph type="sldNum" sz="quarter" idx="10"/>
          </p:nvPr>
        </p:nvSpPr>
        <p:spPr/>
        <p:txBody>
          <a:bodyPr/>
          <a:lstStyle/>
          <a:p>
            <a:fld id="{4E9B44FC-BB5A-40FC-9CC6-9A4611DD777F}" type="slidenum">
              <a:rPr lang="en-GB" smtClean="0"/>
              <a:t>25</a:t>
            </a:fld>
            <a:endParaRPr lang="en-GB" dirty="0"/>
          </a:p>
        </p:txBody>
      </p:sp>
    </p:spTree>
    <p:extLst>
      <p:ext uri="{BB962C8B-B14F-4D97-AF65-F5344CB8AC3E}">
        <p14:creationId xmlns:p14="http://schemas.microsoft.com/office/powerpoint/2010/main" val="1525947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200" kern="1200" dirty="0">
                <a:solidFill>
                  <a:schemeClr val="tx1"/>
                </a:solidFill>
                <a:effectLst/>
                <a:latin typeface="+mn-lt"/>
                <a:ea typeface="+mn-ea"/>
                <a:cs typeface="+mn-cs"/>
              </a:rPr>
              <a:t>The guidance  recognises that physical and emotional safety provides a foundation for wellbeing and healthy development. There are collective responsibilities to work together to prevent harm from abuse or neglect from pre-birth onwards, including safe transitions of vulnerable young people towards adult life and services.</a:t>
            </a:r>
          </a:p>
          <a:p>
            <a:pPr algn="just"/>
            <a:r>
              <a:rPr lang="en-GB" sz="1200" kern="1200" dirty="0">
                <a:solidFill>
                  <a:schemeClr val="tx1"/>
                </a:solidFill>
                <a:effectLst/>
                <a:latin typeface="+mn-lt"/>
                <a:ea typeface="+mn-ea"/>
                <a:cs typeface="+mn-cs"/>
              </a:rPr>
              <a:t> </a:t>
            </a:r>
          </a:p>
          <a:p>
            <a:pPr algn="just"/>
            <a:r>
              <a:rPr lang="en-GB" sz="1200" kern="1200" dirty="0">
                <a:solidFill>
                  <a:schemeClr val="tx1"/>
                </a:solidFill>
                <a:effectLst/>
                <a:latin typeface="+mn-lt"/>
                <a:ea typeface="+mn-ea"/>
                <a:cs typeface="+mn-cs"/>
              </a:rPr>
              <a:t>The most effective protection of children involves early support within the family, before urgent action is needed and purposeful use of compulsory measures are necessary. If children do require placement away from home, real protection involves attuned,  nurture trauma-informed and sufficiently sustained support towards re‑unification of sustaining of the family , or towards an alternative secure home base when this is not possible.</a:t>
            </a:r>
          </a:p>
          <a:p>
            <a:endParaRPr lang="en-GB" baseline="0" dirty="0"/>
          </a:p>
          <a:p>
            <a:endParaRPr lang="en-GB" b="1" dirty="0">
              <a:highlight>
                <a:srgbClr val="FFFF00"/>
              </a:highlight>
            </a:endParaRPr>
          </a:p>
        </p:txBody>
      </p:sp>
      <p:sp>
        <p:nvSpPr>
          <p:cNvPr id="4" name="Slide Number Placeholder 3"/>
          <p:cNvSpPr>
            <a:spLocks noGrp="1"/>
          </p:cNvSpPr>
          <p:nvPr>
            <p:ph type="sldNum" sz="quarter" idx="10"/>
          </p:nvPr>
        </p:nvSpPr>
        <p:spPr/>
        <p:txBody>
          <a:bodyPr/>
          <a:lstStyle/>
          <a:p>
            <a:fld id="{4E9B44FC-BB5A-40FC-9CC6-9A4611DD777F}" type="slidenum">
              <a:rPr lang="en-GB" smtClean="0"/>
              <a:t>26</a:t>
            </a:fld>
            <a:endParaRPr lang="en-GB" dirty="0"/>
          </a:p>
        </p:txBody>
      </p:sp>
    </p:spTree>
    <p:extLst>
      <p:ext uri="{BB962C8B-B14F-4D97-AF65-F5344CB8AC3E}">
        <p14:creationId xmlns:p14="http://schemas.microsoft.com/office/powerpoint/2010/main" val="9969874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27</a:t>
            </a:fld>
            <a:endParaRPr lang="en-GB" dirty="0"/>
          </a:p>
        </p:txBody>
      </p:sp>
    </p:spTree>
    <p:extLst>
      <p:ext uri="{BB962C8B-B14F-4D97-AF65-F5344CB8AC3E}">
        <p14:creationId xmlns:p14="http://schemas.microsoft.com/office/powerpoint/2010/main" val="34793120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a:solidFill>
                  <a:schemeClr val="tx2"/>
                </a:solidFill>
                <a:latin typeface="Calibri" panose="020F0502020204030204" pitchFamily="34" charset="0"/>
              </a:defRPr>
            </a:lvl1pPr>
            <a:lvl2pPr marL="742950" indent="-285750">
              <a:defRPr>
                <a:solidFill>
                  <a:schemeClr val="tx2"/>
                </a:solidFill>
                <a:latin typeface="Calibri" panose="020F0502020204030204" pitchFamily="34" charset="0"/>
              </a:defRPr>
            </a:lvl2pPr>
            <a:lvl3pPr marL="1143000" indent="-228600">
              <a:defRPr>
                <a:solidFill>
                  <a:schemeClr val="tx2"/>
                </a:solidFill>
                <a:latin typeface="Calibri" panose="020F0502020204030204" pitchFamily="34" charset="0"/>
              </a:defRPr>
            </a:lvl3pPr>
            <a:lvl4pPr marL="1600200" indent="-228600">
              <a:defRPr>
                <a:solidFill>
                  <a:schemeClr val="tx2"/>
                </a:solidFill>
                <a:latin typeface="Calibri" panose="020F0502020204030204" pitchFamily="34" charset="0"/>
              </a:defRPr>
            </a:lvl4pPr>
            <a:lvl5pPr marL="2057400" indent="-228600">
              <a:defRPr>
                <a:solidFill>
                  <a:schemeClr val="tx2"/>
                </a:solidFill>
                <a:latin typeface="Calibri" panose="020F0502020204030204" pitchFamily="34" charset="0"/>
              </a:defRPr>
            </a:lvl5pPr>
            <a:lvl6pPr marL="2514600" indent="-228600" eaLnBrk="0" fontAlgn="base" hangingPunct="0">
              <a:spcBef>
                <a:spcPct val="0"/>
              </a:spcBef>
              <a:spcAft>
                <a:spcPct val="0"/>
              </a:spcAft>
              <a:defRPr>
                <a:solidFill>
                  <a:schemeClr val="tx2"/>
                </a:solidFill>
                <a:latin typeface="Calibri" panose="020F0502020204030204" pitchFamily="34" charset="0"/>
              </a:defRPr>
            </a:lvl6pPr>
            <a:lvl7pPr marL="2971800" indent="-228600" eaLnBrk="0" fontAlgn="base" hangingPunct="0">
              <a:spcBef>
                <a:spcPct val="0"/>
              </a:spcBef>
              <a:spcAft>
                <a:spcPct val="0"/>
              </a:spcAft>
              <a:defRPr>
                <a:solidFill>
                  <a:schemeClr val="tx2"/>
                </a:solidFill>
                <a:latin typeface="Calibri" panose="020F0502020204030204" pitchFamily="34" charset="0"/>
              </a:defRPr>
            </a:lvl7pPr>
            <a:lvl8pPr marL="3429000" indent="-228600" eaLnBrk="0" fontAlgn="base" hangingPunct="0">
              <a:spcBef>
                <a:spcPct val="0"/>
              </a:spcBef>
              <a:spcAft>
                <a:spcPct val="0"/>
              </a:spcAft>
              <a:defRPr>
                <a:solidFill>
                  <a:schemeClr val="tx2"/>
                </a:solidFill>
                <a:latin typeface="Calibri" panose="020F0502020204030204" pitchFamily="34" charset="0"/>
              </a:defRPr>
            </a:lvl8pPr>
            <a:lvl9pPr marL="3886200" indent="-228600" eaLnBrk="0" fontAlgn="base" hangingPunct="0">
              <a:spcBef>
                <a:spcPct val="0"/>
              </a:spcBef>
              <a:spcAft>
                <a:spcPct val="0"/>
              </a:spcAft>
              <a:defRPr>
                <a:solidFill>
                  <a:schemeClr val="tx2"/>
                </a:solidFill>
                <a:latin typeface="Calibri" panose="020F0502020204030204" pitchFamily="34" charset="0"/>
              </a:defRPr>
            </a:lvl9pPr>
          </a:lstStyle>
          <a:p>
            <a:fld id="{8DE549E6-39FC-4640-A2EA-5F2BF246A3A8}" type="slidenum">
              <a:rPr lang="en-GB" altLang="en-US">
                <a:solidFill>
                  <a:schemeClr val="tx1"/>
                </a:solidFill>
                <a:latin typeface="Arial" panose="020B0604020202020204" pitchFamily="34" charset="0"/>
              </a:rPr>
              <a:pPr/>
              <a:t>28</a:t>
            </a:fld>
            <a:endParaRPr lang="en-GB" altLang="en-US" dirty="0">
              <a:solidFill>
                <a:schemeClr val="tx1"/>
              </a:solidFill>
              <a:latin typeface="Arial" panose="020B0604020202020204" pitchFamily="34" charset="0"/>
            </a:endParaRPr>
          </a:p>
        </p:txBody>
      </p:sp>
      <p:sp>
        <p:nvSpPr>
          <p:cNvPr id="19459" name="Rectangle 2"/>
          <p:cNvSpPr>
            <a:spLocks noGrp="1" noRot="1" noChangeAspect="1" noChangeArrowheads="1" noTextEdit="1"/>
          </p:cNvSpPr>
          <p:nvPr>
            <p:ph type="sldImg"/>
          </p:nvPr>
        </p:nvSpPr>
        <p:spPr>
          <a:xfrm>
            <a:off x="-222250" y="808038"/>
            <a:ext cx="7185025" cy="4041775"/>
          </a:xfrm>
          <a:ln/>
        </p:spPr>
      </p:sp>
      <p:sp>
        <p:nvSpPr>
          <p:cNvPr id="19460" name="Rectangle 3"/>
          <p:cNvSpPr>
            <a:spLocks noGrp="1" noChangeArrowheads="1"/>
          </p:cNvSpPr>
          <p:nvPr>
            <p:ph type="body" idx="1"/>
          </p:nvPr>
        </p:nvSpPr>
        <p:spPr>
          <a:xfrm>
            <a:off x="898489" y="5120147"/>
            <a:ext cx="4940903" cy="4849576"/>
          </a:xfr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Self</a:t>
            </a:r>
            <a:r>
              <a:rPr lang="en-GB" b="1" baseline="0" dirty="0"/>
              <a:t> Learning Pack 2019 </a:t>
            </a:r>
            <a:r>
              <a:rPr lang="en-GB" b="0" baseline="0" dirty="0"/>
              <a:t>– </a:t>
            </a:r>
            <a:r>
              <a:rPr lang="en-GB" b="0" dirty="0"/>
              <a:t>http://childprotectionnorthayrshire.info/cpc/training/ </a:t>
            </a:r>
            <a:r>
              <a:rPr lang="en-GB" b="0" baseline="0" dirty="0"/>
              <a:t>–</a:t>
            </a:r>
            <a:r>
              <a:rPr lang="en-GB" b="0" dirty="0"/>
              <a:t> link in this page</a:t>
            </a:r>
          </a:p>
          <a:p>
            <a:pPr eaLnBrk="1" hangingPunct="1"/>
            <a:endParaRPr lang="en-US" altLang="en-US" dirty="0"/>
          </a:p>
        </p:txBody>
      </p:sp>
    </p:spTree>
    <p:extLst>
      <p:ext uri="{BB962C8B-B14F-4D97-AF65-F5344CB8AC3E}">
        <p14:creationId xmlns:p14="http://schemas.microsoft.com/office/powerpoint/2010/main" val="2027166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a:solidFill>
                  <a:schemeClr val="tx2"/>
                </a:solidFill>
                <a:latin typeface="Calibri" panose="020F0502020204030204" pitchFamily="34" charset="0"/>
              </a:defRPr>
            </a:lvl1pPr>
            <a:lvl2pPr marL="742950" indent="-285750">
              <a:defRPr>
                <a:solidFill>
                  <a:schemeClr val="tx2"/>
                </a:solidFill>
                <a:latin typeface="Calibri" panose="020F0502020204030204" pitchFamily="34" charset="0"/>
              </a:defRPr>
            </a:lvl2pPr>
            <a:lvl3pPr marL="1143000" indent="-228600">
              <a:defRPr>
                <a:solidFill>
                  <a:schemeClr val="tx2"/>
                </a:solidFill>
                <a:latin typeface="Calibri" panose="020F0502020204030204" pitchFamily="34" charset="0"/>
              </a:defRPr>
            </a:lvl3pPr>
            <a:lvl4pPr marL="1600200" indent="-228600">
              <a:defRPr>
                <a:solidFill>
                  <a:schemeClr val="tx2"/>
                </a:solidFill>
                <a:latin typeface="Calibri" panose="020F0502020204030204" pitchFamily="34" charset="0"/>
              </a:defRPr>
            </a:lvl4pPr>
            <a:lvl5pPr marL="2057400" indent="-228600">
              <a:defRPr>
                <a:solidFill>
                  <a:schemeClr val="tx2"/>
                </a:solidFill>
                <a:latin typeface="Calibri" panose="020F0502020204030204" pitchFamily="34" charset="0"/>
              </a:defRPr>
            </a:lvl5pPr>
            <a:lvl6pPr marL="2514600" indent="-228600" eaLnBrk="0" fontAlgn="base" hangingPunct="0">
              <a:spcBef>
                <a:spcPct val="0"/>
              </a:spcBef>
              <a:spcAft>
                <a:spcPct val="0"/>
              </a:spcAft>
              <a:defRPr>
                <a:solidFill>
                  <a:schemeClr val="tx2"/>
                </a:solidFill>
                <a:latin typeface="Calibri" panose="020F0502020204030204" pitchFamily="34" charset="0"/>
              </a:defRPr>
            </a:lvl6pPr>
            <a:lvl7pPr marL="2971800" indent="-228600" eaLnBrk="0" fontAlgn="base" hangingPunct="0">
              <a:spcBef>
                <a:spcPct val="0"/>
              </a:spcBef>
              <a:spcAft>
                <a:spcPct val="0"/>
              </a:spcAft>
              <a:defRPr>
                <a:solidFill>
                  <a:schemeClr val="tx2"/>
                </a:solidFill>
                <a:latin typeface="Calibri" panose="020F0502020204030204" pitchFamily="34" charset="0"/>
              </a:defRPr>
            </a:lvl7pPr>
            <a:lvl8pPr marL="3429000" indent="-228600" eaLnBrk="0" fontAlgn="base" hangingPunct="0">
              <a:spcBef>
                <a:spcPct val="0"/>
              </a:spcBef>
              <a:spcAft>
                <a:spcPct val="0"/>
              </a:spcAft>
              <a:defRPr>
                <a:solidFill>
                  <a:schemeClr val="tx2"/>
                </a:solidFill>
                <a:latin typeface="Calibri" panose="020F0502020204030204" pitchFamily="34" charset="0"/>
              </a:defRPr>
            </a:lvl8pPr>
            <a:lvl9pPr marL="3886200" indent="-228600" eaLnBrk="0" fontAlgn="base" hangingPunct="0">
              <a:spcBef>
                <a:spcPct val="0"/>
              </a:spcBef>
              <a:spcAft>
                <a:spcPct val="0"/>
              </a:spcAft>
              <a:defRPr>
                <a:solidFill>
                  <a:schemeClr val="tx2"/>
                </a:solidFill>
                <a:latin typeface="Calibri" panose="020F0502020204030204" pitchFamily="34" charset="0"/>
              </a:defRPr>
            </a:lvl9pPr>
          </a:lstStyle>
          <a:p>
            <a:fld id="{8DE549E6-39FC-4640-A2EA-5F2BF246A3A8}" type="slidenum">
              <a:rPr lang="en-GB" altLang="en-US">
                <a:solidFill>
                  <a:schemeClr val="tx1"/>
                </a:solidFill>
                <a:latin typeface="Arial" panose="020B0604020202020204" pitchFamily="34" charset="0"/>
              </a:rPr>
              <a:pPr/>
              <a:t>29</a:t>
            </a:fld>
            <a:endParaRPr lang="en-GB" altLang="en-US" dirty="0">
              <a:solidFill>
                <a:schemeClr val="tx1"/>
              </a:solidFill>
              <a:latin typeface="Arial" panose="020B0604020202020204" pitchFamily="34" charset="0"/>
            </a:endParaRPr>
          </a:p>
        </p:txBody>
      </p:sp>
      <p:sp>
        <p:nvSpPr>
          <p:cNvPr id="19459" name="Rectangle 2"/>
          <p:cNvSpPr>
            <a:spLocks noGrp="1" noRot="1" noChangeAspect="1" noChangeArrowheads="1" noTextEdit="1"/>
          </p:cNvSpPr>
          <p:nvPr>
            <p:ph type="sldImg"/>
          </p:nvPr>
        </p:nvSpPr>
        <p:spPr>
          <a:xfrm>
            <a:off x="-222250" y="808038"/>
            <a:ext cx="7185025" cy="4041775"/>
          </a:xfrm>
          <a:ln/>
        </p:spPr>
      </p:sp>
      <p:sp>
        <p:nvSpPr>
          <p:cNvPr id="19460" name="Rectangle 3"/>
          <p:cNvSpPr>
            <a:spLocks noGrp="1" noChangeArrowheads="1"/>
          </p:cNvSpPr>
          <p:nvPr>
            <p:ph type="body" idx="1"/>
          </p:nvPr>
        </p:nvSpPr>
        <p:spPr>
          <a:xfrm>
            <a:off x="898489" y="5120147"/>
            <a:ext cx="4940903" cy="4849576"/>
          </a:xfrm>
          <a:noFill/>
        </p:spPr>
        <p:txBody>
          <a:bodyPr/>
          <a:lstStyle/>
          <a:p>
            <a:pPr algn="just"/>
            <a:r>
              <a:rPr lang="en-GB" sz="1200" kern="1200" dirty="0">
                <a:solidFill>
                  <a:schemeClr val="tx1"/>
                </a:solidFill>
                <a:effectLst/>
                <a:latin typeface="+mn-lt"/>
                <a:ea typeface="+mn-ea"/>
                <a:cs typeface="+mn-cs"/>
              </a:rPr>
              <a:t>The Getting it right for every child (GIRFEC) policy and practice model is a practical expression of the Scottish Government’s commitment to implementation of the United Nation’s Convention on Rights of the Child (UNCRC) now receiving Royal Ascent into Scot’s Domestic Law. Rights must now be recognised in law – article 12 is particularly important – CYP must be involved in decisions that affect them.  Policy is being updated by Scottish Government.  Children’s rights are a theme running through all the Children’s Services Improvement Plan for North Ayrshire and are a key priority for development.</a:t>
            </a:r>
          </a:p>
          <a:p>
            <a:pPr algn="just"/>
            <a:endParaRPr lang="en-GB" sz="1200" kern="1200" dirty="0">
              <a:solidFill>
                <a:schemeClr val="tx1"/>
              </a:solidFill>
              <a:effectLst/>
              <a:latin typeface="+mn-lt"/>
              <a:ea typeface="+mn-ea"/>
              <a:cs typeface="+mn-cs"/>
            </a:endParaRPr>
          </a:p>
          <a:p>
            <a:pPr algn="just"/>
            <a:r>
              <a:rPr lang="en-GB" sz="1200" kern="1200" dirty="0">
                <a:solidFill>
                  <a:schemeClr val="tx1"/>
                </a:solidFill>
                <a:effectLst/>
                <a:latin typeface="+mn-lt"/>
                <a:ea typeface="+mn-ea"/>
                <a:cs typeface="+mn-cs"/>
              </a:rPr>
              <a:t>The Getting it right for every child (GIRFEC) approach promotes and supports multi-agency planning to be provided in the way which best safeguards, supports and promotes the wellbeing of children, and ensures that any action to meet needs is taken at the earliest appropriate time to prevent acute needs arising. </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 get to the GIRFEC in North Ayrshire Tile:</a:t>
            </a:r>
          </a:p>
          <a:p>
            <a:pPr lvl="0"/>
            <a:r>
              <a:rPr lang="en-GB" sz="1200" kern="1200" dirty="0">
                <a:solidFill>
                  <a:schemeClr val="tx1"/>
                </a:solidFill>
                <a:effectLst/>
                <a:latin typeface="+mn-lt"/>
                <a:ea typeface="+mn-ea"/>
                <a:cs typeface="+mn-cs"/>
              </a:rPr>
              <a:t>Log into Glow - </a:t>
            </a:r>
            <a:r>
              <a:rPr lang="en-GB" sz="1200" b="1" u="sng" kern="1200" dirty="0">
                <a:solidFill>
                  <a:schemeClr val="tx1"/>
                </a:solidFill>
                <a:effectLst/>
                <a:latin typeface="+mn-lt"/>
                <a:ea typeface="+mn-ea"/>
                <a:cs typeface="+mn-cs"/>
                <a:hlinkClick r:id="rId3"/>
              </a:rPr>
              <a:t>https://www.rmunify.com/</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Click on the 'temple' shaped icon on left hand side of screen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GIRFEC in North Ayrshire Tile is on the third row – click on this</a:t>
            </a:r>
          </a:p>
          <a:p>
            <a:pPr lvl="0"/>
            <a:r>
              <a:rPr lang="en-GB" sz="1200" kern="1200" dirty="0">
                <a:solidFill>
                  <a:schemeClr val="tx1"/>
                </a:solidFill>
                <a:effectLst/>
                <a:latin typeface="+mn-lt"/>
                <a:ea typeface="+mn-ea"/>
                <a:cs typeface="+mn-cs"/>
              </a:rPr>
              <a:t>Find 'Safeguarding and Child Protection (GIRFEC bird) - tile number 1 on top row - click on this </a:t>
            </a:r>
          </a:p>
          <a:p>
            <a:pPr lvl="0"/>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96706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dirty="0"/>
              <a:t>The National requirements of a CP Co-ordinator:</a:t>
            </a:r>
          </a:p>
          <a:p>
            <a:pPr algn="just"/>
            <a:endParaRPr lang="en-GB" dirty="0"/>
          </a:p>
          <a:p>
            <a:pPr algn="just"/>
            <a:r>
              <a:rPr lang="en-GB" dirty="0"/>
              <a:t>https://www.gov.scot/publications/national-guidance-child-protection-scotland-2021/documents/ - Page 45-47</a:t>
            </a:r>
          </a:p>
        </p:txBody>
      </p:sp>
      <p:sp>
        <p:nvSpPr>
          <p:cNvPr id="4" name="Slide Number Placeholder 3"/>
          <p:cNvSpPr>
            <a:spLocks noGrp="1"/>
          </p:cNvSpPr>
          <p:nvPr>
            <p:ph type="sldNum" sz="quarter" idx="5"/>
          </p:nvPr>
        </p:nvSpPr>
        <p:spPr/>
        <p:txBody>
          <a:bodyPr/>
          <a:lstStyle/>
          <a:p>
            <a:fld id="{4E9B44FC-BB5A-40FC-9CC6-9A4611DD777F}" type="slidenum">
              <a:rPr lang="en-GB" smtClean="0"/>
              <a:t>3</a:t>
            </a:fld>
            <a:endParaRPr lang="en-GB" dirty="0"/>
          </a:p>
        </p:txBody>
      </p:sp>
    </p:spTree>
    <p:extLst>
      <p:ext uri="{BB962C8B-B14F-4D97-AF65-F5344CB8AC3E}">
        <p14:creationId xmlns:p14="http://schemas.microsoft.com/office/powerpoint/2010/main" val="444124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Getting It Right for every Child </a:t>
            </a:r>
            <a:r>
              <a:rPr lang="en-GB" dirty="0"/>
              <a:t>provides us with the 8 Wellbeing indicators which allow the assessment of Wellbeing. Safeguarding should be viewed as part of a continuum from Wellbeing through to safeguarding and Welfare and finally Child Protection. Whilst it is hoped that most children will not require protection, early and effective support can promote safeguarding at any point along this continuum. The Pan Ayrshire infographic and supporting documents provide a framework to support children and young people with identified wellbeing needs. </a:t>
            </a:r>
          </a:p>
          <a:p>
            <a:endParaRPr lang="en-GB" dirty="0"/>
          </a:p>
          <a:p>
            <a:r>
              <a:rPr lang="en-GB" dirty="0"/>
              <a:t>All staff should complete the GIRFEC online module located on the Pan Ayrshire GIRFEC website.</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Overarching Principles and Legislation</a:t>
            </a:r>
          </a:p>
          <a:p>
            <a:r>
              <a:rPr lang="en-GB" sz="1200" kern="1200" dirty="0">
                <a:solidFill>
                  <a:schemeClr val="tx1"/>
                </a:solidFill>
                <a:effectLst/>
                <a:latin typeface="+mn-lt"/>
                <a:ea typeface="+mn-ea"/>
                <a:cs typeface="+mn-cs"/>
              </a:rPr>
              <a:t>Every child and young person in Scotland is on a journey through life: experiencing rapid development and change as they make the transition from childhood through adolescence and into adulthood.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As they progress, some may have temporary difficulties, some may live with challenges that distract them on their journey and some may experience more complex issues. No matter where they live or whatever their needs, children and families should know where they can find help, what support might be available and whether that help is right for them.</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 all want our children and young people to be fully supported as they grow and develop to be:</a:t>
            </a:r>
          </a:p>
          <a:p>
            <a:r>
              <a:rPr lang="en-GB" sz="1200" kern="1200" dirty="0">
                <a:solidFill>
                  <a:schemeClr val="tx1"/>
                </a:solidFill>
                <a:effectLst/>
                <a:latin typeface="+mn-lt"/>
                <a:ea typeface="+mn-ea"/>
                <a:cs typeface="+mn-cs"/>
              </a:rPr>
              <a:t>These eight wellbeing indicators, sometimes known as SHANARRI, will help all those that come into contact with children to identify areas of concern or vulnerability.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All services should ensure that they have a shared understanding of the eight well-being indicators.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Getting it right for every child means that all practitioners who come into contact with children and/or their parents and carers in the course of their work need to cooperate together to meet children and young people’s needs.</a:t>
            </a:r>
          </a:p>
          <a:p>
            <a:r>
              <a:rPr lang="en-GB" sz="1200" kern="1200" dirty="0">
                <a:solidFill>
                  <a:schemeClr val="tx1"/>
                </a:solidFill>
                <a:effectLst/>
                <a:latin typeface="+mn-lt"/>
                <a:ea typeface="+mn-ea"/>
                <a:cs typeface="+mn-cs"/>
              </a:rP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To assist practitioners to do this, a common set of principles and values has been developed which apply across all aspects of working with children and young people. Developed from knowledge, research and experience, they reflect the rights of children expressed in the ‘United Nations Convention on the Rights of the Child’ (1989) and build on the Scottish ‘Children’s Charter’ (2004). They are reflected in legislation, standards, procedures and professional expertise. </a:t>
            </a:r>
            <a:r>
              <a:rPr lang="en-GB" sz="1200" b="1" i="1" kern="1200" dirty="0">
                <a:solidFill>
                  <a:schemeClr val="tx1"/>
                </a:solidFill>
                <a:effectLst/>
                <a:latin typeface="+mn-lt"/>
                <a:ea typeface="+mn-ea"/>
                <a:cs typeface="+mn-cs"/>
              </a:rPr>
              <a:t>The Principles and values can be found in the GIRFEC Guide below. Click on the image or follow the ‘</a:t>
            </a:r>
            <a:r>
              <a:rPr lang="en-GB" sz="1200" b="1" i="1" kern="1200" dirty="0" err="1">
                <a:solidFill>
                  <a:schemeClr val="tx1"/>
                </a:solidFill>
                <a:effectLst/>
                <a:latin typeface="+mn-lt"/>
                <a:ea typeface="+mn-ea"/>
                <a:cs typeface="+mn-cs"/>
              </a:rPr>
              <a:t>url</a:t>
            </a:r>
            <a:r>
              <a:rPr lang="en-GB" sz="1200" b="1" i="1" kern="1200" dirty="0">
                <a:solidFill>
                  <a:schemeClr val="tx1"/>
                </a:solidFill>
                <a:effectLst/>
                <a:latin typeface="+mn-lt"/>
                <a:ea typeface="+mn-ea"/>
                <a:cs typeface="+mn-cs"/>
              </a:rPr>
              <a:t>’ in the footnote.</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i="1" u="heavy" kern="1200" dirty="0">
                <a:solidFill>
                  <a:schemeClr val="tx1"/>
                </a:solidFill>
                <a:effectLst/>
                <a:latin typeface="+mn-lt"/>
                <a:ea typeface="+mn-ea"/>
                <a:cs typeface="+mn-cs"/>
                <a:hlinkClick r:id="rId3"/>
              </a:rPr>
              <a:t>Pan Ayrshire GIRFEC Website</a:t>
            </a:r>
            <a:r>
              <a:rPr lang="en-GB" sz="1200" b="1" i="1" u="heavy" kern="1200" dirty="0">
                <a:solidFill>
                  <a:schemeClr val="tx1"/>
                </a:solidFill>
                <a:effectLst/>
                <a:latin typeface="+mn-lt"/>
                <a:ea typeface="+mn-ea"/>
                <a:cs typeface="+mn-cs"/>
              </a:rPr>
              <a:t> - http://girfec-ayrshire.co.uk/practitioners/practitioner-downloads/</a:t>
            </a:r>
            <a:endParaRPr lang="en-GB" sz="1200"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principles of Getting it Right for every child should be followed whenever any support is being given to any child or young person and everything should be done to ensure that we seek the views of those children and young people; their carers or parents; and that </a:t>
            </a:r>
            <a:r>
              <a:rPr lang="en-GB" sz="1200" b="1" kern="1200" dirty="0">
                <a:solidFill>
                  <a:schemeClr val="tx1"/>
                </a:solidFill>
                <a:effectLst/>
                <a:latin typeface="+mn-lt"/>
                <a:ea typeface="+mn-ea"/>
                <a:cs typeface="+mn-cs"/>
              </a:rPr>
              <a:t>we share appropriate and proportionate information </a:t>
            </a:r>
            <a:r>
              <a:rPr lang="en-GB" sz="1200" kern="1200" dirty="0">
                <a:solidFill>
                  <a:schemeClr val="tx1"/>
                </a:solidFill>
                <a:effectLst/>
                <a:latin typeface="+mn-lt"/>
                <a:ea typeface="+mn-ea"/>
                <a:cs typeface="+mn-cs"/>
              </a:rPr>
              <a:t>with the child’s named person and lead professional. The </a:t>
            </a:r>
            <a:r>
              <a:rPr lang="en-GB" sz="1200" kern="1200" dirty="0">
                <a:solidFill>
                  <a:schemeClr val="tx1"/>
                </a:solidFill>
                <a:effectLst/>
                <a:latin typeface="+mn-lt"/>
                <a:ea typeface="+mn-ea"/>
                <a:cs typeface="+mn-cs"/>
                <a:hlinkClick r:id="rId4" action="ppaction://hlinkfile"/>
              </a:rPr>
              <a:t>GIRFEC Practice model</a:t>
            </a:r>
            <a:r>
              <a:rPr lang="en-GB" sz="1200" u="none" strike="noStrike" kern="1200" dirty="0">
                <a:solidFill>
                  <a:schemeClr val="tx1"/>
                </a:solidFill>
                <a:effectLst/>
                <a:latin typeface="+mn-lt"/>
                <a:ea typeface="+mn-ea"/>
                <a:cs typeface="+mn-cs"/>
                <a:hlinkClick r:id="rId4" action="ppaction://hlinkfile"/>
              </a:rPr>
              <a:t> </a:t>
            </a:r>
            <a:r>
              <a:rPr lang="en-GB" sz="1200" b="1" kern="1200" dirty="0">
                <a:solidFill>
                  <a:schemeClr val="tx1"/>
                </a:solidFill>
                <a:effectLst/>
                <a:latin typeface="+mn-lt"/>
                <a:ea typeface="+mn-ea"/>
                <a:cs typeface="+mn-cs"/>
              </a:rPr>
              <a:t>(Appendix 1) </a:t>
            </a:r>
            <a:r>
              <a:rPr lang="en-GB" sz="1200" kern="1200" dirty="0">
                <a:solidFill>
                  <a:schemeClr val="tx1"/>
                </a:solidFill>
                <a:effectLst/>
                <a:latin typeface="+mn-lt"/>
                <a:ea typeface="+mn-ea"/>
                <a:cs typeface="+mn-cs"/>
              </a:rPr>
              <a:t>should be used to provide support at the right time; by the right person with the appropriate skills and resources. For more information please see the </a:t>
            </a:r>
            <a:r>
              <a:rPr lang="en-GB" sz="1200" kern="1200" dirty="0">
                <a:solidFill>
                  <a:schemeClr val="tx1"/>
                </a:solidFill>
                <a:effectLst/>
                <a:latin typeface="+mn-lt"/>
                <a:ea typeface="+mn-ea"/>
                <a:cs typeface="+mn-cs"/>
                <a:hlinkClick r:id="rId5"/>
              </a:rPr>
              <a:t>Pan Ayrshire Web site</a:t>
            </a:r>
            <a:r>
              <a:rPr lang="en-GB" sz="1200" u="none" strike="noStrike" kern="1200" dirty="0">
                <a:solidFill>
                  <a:schemeClr val="tx1"/>
                </a:solidFill>
                <a:effectLst/>
                <a:latin typeface="+mn-lt"/>
                <a:ea typeface="+mn-ea"/>
                <a:cs typeface="+mn-cs"/>
                <a:hlinkClick r:id="rId5"/>
              </a:rPr>
              <a:t> </a:t>
            </a:r>
            <a:r>
              <a:rPr lang="en-GB" sz="1200" kern="1200" dirty="0">
                <a:solidFill>
                  <a:schemeClr val="tx1"/>
                </a:solidFill>
                <a:effectLst/>
                <a:latin typeface="+mn-lt"/>
                <a:ea typeface="+mn-ea"/>
                <a:cs typeface="+mn-cs"/>
              </a:rPr>
              <a:t>for further guidance documents.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Children and Young People Act (Scotland) Act 2014, highlights the need for a ‘named person’ for every child, and a ‘Child’s Plan’ for every child that needs one.</a:t>
            </a:r>
          </a:p>
          <a:p>
            <a:r>
              <a:rPr lang="en-GB" sz="120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C2970B64-5BB7-4601-B832-CF6E42972C95}" type="slidenum">
              <a:rPr lang="en-GB" smtClean="0"/>
              <a:t>30</a:t>
            </a:fld>
            <a:endParaRPr lang="en-GB" dirty="0"/>
          </a:p>
        </p:txBody>
      </p:sp>
    </p:spTree>
    <p:extLst>
      <p:ext uri="{BB962C8B-B14F-4D97-AF65-F5344CB8AC3E}">
        <p14:creationId xmlns:p14="http://schemas.microsoft.com/office/powerpoint/2010/main" val="1966964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a:solidFill>
                  <a:schemeClr val="tx2"/>
                </a:solidFill>
                <a:latin typeface="Calibri" panose="020F0502020204030204" pitchFamily="34" charset="0"/>
              </a:defRPr>
            </a:lvl1pPr>
            <a:lvl2pPr marL="742950" indent="-285750">
              <a:defRPr>
                <a:solidFill>
                  <a:schemeClr val="tx2"/>
                </a:solidFill>
                <a:latin typeface="Calibri" panose="020F0502020204030204" pitchFamily="34" charset="0"/>
              </a:defRPr>
            </a:lvl2pPr>
            <a:lvl3pPr marL="1143000" indent="-228600">
              <a:defRPr>
                <a:solidFill>
                  <a:schemeClr val="tx2"/>
                </a:solidFill>
                <a:latin typeface="Calibri" panose="020F0502020204030204" pitchFamily="34" charset="0"/>
              </a:defRPr>
            </a:lvl3pPr>
            <a:lvl4pPr marL="1600200" indent="-228600">
              <a:defRPr>
                <a:solidFill>
                  <a:schemeClr val="tx2"/>
                </a:solidFill>
                <a:latin typeface="Calibri" panose="020F0502020204030204" pitchFamily="34" charset="0"/>
              </a:defRPr>
            </a:lvl4pPr>
            <a:lvl5pPr marL="2057400" indent="-228600">
              <a:defRPr>
                <a:solidFill>
                  <a:schemeClr val="tx2"/>
                </a:solidFill>
                <a:latin typeface="Calibri" panose="020F0502020204030204" pitchFamily="34" charset="0"/>
              </a:defRPr>
            </a:lvl5pPr>
            <a:lvl6pPr marL="2514600" indent="-228600" eaLnBrk="0" fontAlgn="base" hangingPunct="0">
              <a:spcBef>
                <a:spcPct val="0"/>
              </a:spcBef>
              <a:spcAft>
                <a:spcPct val="0"/>
              </a:spcAft>
              <a:defRPr>
                <a:solidFill>
                  <a:schemeClr val="tx2"/>
                </a:solidFill>
                <a:latin typeface="Calibri" panose="020F0502020204030204" pitchFamily="34" charset="0"/>
              </a:defRPr>
            </a:lvl6pPr>
            <a:lvl7pPr marL="2971800" indent="-228600" eaLnBrk="0" fontAlgn="base" hangingPunct="0">
              <a:spcBef>
                <a:spcPct val="0"/>
              </a:spcBef>
              <a:spcAft>
                <a:spcPct val="0"/>
              </a:spcAft>
              <a:defRPr>
                <a:solidFill>
                  <a:schemeClr val="tx2"/>
                </a:solidFill>
                <a:latin typeface="Calibri" panose="020F0502020204030204" pitchFamily="34" charset="0"/>
              </a:defRPr>
            </a:lvl7pPr>
            <a:lvl8pPr marL="3429000" indent="-228600" eaLnBrk="0" fontAlgn="base" hangingPunct="0">
              <a:spcBef>
                <a:spcPct val="0"/>
              </a:spcBef>
              <a:spcAft>
                <a:spcPct val="0"/>
              </a:spcAft>
              <a:defRPr>
                <a:solidFill>
                  <a:schemeClr val="tx2"/>
                </a:solidFill>
                <a:latin typeface="Calibri" panose="020F0502020204030204" pitchFamily="34" charset="0"/>
              </a:defRPr>
            </a:lvl8pPr>
            <a:lvl9pPr marL="3886200" indent="-228600" eaLnBrk="0" fontAlgn="base" hangingPunct="0">
              <a:spcBef>
                <a:spcPct val="0"/>
              </a:spcBef>
              <a:spcAft>
                <a:spcPct val="0"/>
              </a:spcAft>
              <a:defRPr>
                <a:solidFill>
                  <a:schemeClr val="tx2"/>
                </a:solidFill>
                <a:latin typeface="Calibri" panose="020F0502020204030204" pitchFamily="34" charset="0"/>
              </a:defRPr>
            </a:lvl9pPr>
          </a:lstStyle>
          <a:p>
            <a:fld id="{8DE549E6-39FC-4640-A2EA-5F2BF246A3A8}" type="slidenum">
              <a:rPr lang="en-GB" altLang="en-US">
                <a:solidFill>
                  <a:schemeClr val="tx1"/>
                </a:solidFill>
                <a:latin typeface="Arial" panose="020B0604020202020204" pitchFamily="34" charset="0"/>
              </a:rPr>
              <a:pPr/>
              <a:t>31</a:t>
            </a:fld>
            <a:endParaRPr lang="en-GB" altLang="en-US" dirty="0">
              <a:solidFill>
                <a:schemeClr val="tx1"/>
              </a:solidFill>
              <a:latin typeface="Arial" panose="020B0604020202020204" pitchFamily="34" charset="0"/>
            </a:endParaRPr>
          </a:p>
        </p:txBody>
      </p:sp>
      <p:sp>
        <p:nvSpPr>
          <p:cNvPr id="19459" name="Rectangle 2"/>
          <p:cNvSpPr>
            <a:spLocks noGrp="1" noRot="1" noChangeAspect="1" noChangeArrowheads="1" noTextEdit="1"/>
          </p:cNvSpPr>
          <p:nvPr>
            <p:ph type="sldImg"/>
          </p:nvPr>
        </p:nvSpPr>
        <p:spPr>
          <a:xfrm>
            <a:off x="-285750" y="808038"/>
            <a:ext cx="7183438" cy="4041775"/>
          </a:xfrm>
          <a:ln/>
        </p:spPr>
      </p:sp>
      <p:sp>
        <p:nvSpPr>
          <p:cNvPr id="19460" name="Rectangle 3"/>
          <p:cNvSpPr>
            <a:spLocks noGrp="1" noChangeArrowheads="1"/>
          </p:cNvSpPr>
          <p:nvPr>
            <p:ph type="body" idx="1"/>
          </p:nvPr>
        </p:nvSpPr>
        <p:spPr>
          <a:xfrm>
            <a:off x="881493" y="5120147"/>
            <a:ext cx="4847439" cy="4849576"/>
          </a:xfrm>
          <a:noFill/>
        </p:spPr>
        <p:txBody>
          <a:bodyPr/>
          <a:lstStyle/>
          <a:p>
            <a:r>
              <a:rPr lang="en-GB" sz="1200" kern="1200" dirty="0">
                <a:solidFill>
                  <a:schemeClr val="tx1"/>
                </a:solidFill>
                <a:effectLst/>
                <a:latin typeface="+mn-lt"/>
                <a:ea typeface="+mn-ea"/>
                <a:cs typeface="+mn-cs"/>
              </a:rPr>
              <a:t>To get to the GIRFEC in North Ayrshire Tile for this document</a:t>
            </a:r>
          </a:p>
          <a:p>
            <a:pPr lvl="0"/>
            <a:r>
              <a:rPr lang="en-GB" sz="1200" kern="1200" dirty="0">
                <a:solidFill>
                  <a:schemeClr val="tx1"/>
                </a:solidFill>
                <a:effectLst/>
                <a:latin typeface="+mn-lt"/>
                <a:ea typeface="+mn-ea"/>
                <a:cs typeface="+mn-cs"/>
              </a:rPr>
              <a:t>Log into Glow - </a:t>
            </a:r>
            <a:r>
              <a:rPr lang="en-GB" sz="1200" b="1" u="sng" kern="1200" dirty="0">
                <a:solidFill>
                  <a:schemeClr val="tx1"/>
                </a:solidFill>
                <a:effectLst/>
                <a:latin typeface="+mn-lt"/>
                <a:ea typeface="+mn-ea"/>
                <a:cs typeface="+mn-cs"/>
                <a:hlinkClick r:id="rId3"/>
              </a:rPr>
              <a:t>https://www.rmunify.com/</a:t>
            </a:r>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Click on the 'temple' shaped icon on left hand side of screen </a:t>
            </a:r>
          </a:p>
          <a:p>
            <a:pPr lvl="0"/>
            <a:r>
              <a:rPr lang="en-GB" sz="1200" kern="1200" dirty="0">
                <a:solidFill>
                  <a:schemeClr val="tx1"/>
                </a:solidFill>
                <a:effectLst/>
                <a:latin typeface="+mn-lt"/>
                <a:ea typeface="+mn-ea"/>
                <a:cs typeface="+mn-cs"/>
              </a:rPr>
              <a:t>GIRFEC in North Ayrshire Tile is on the third row – click on this</a:t>
            </a:r>
          </a:p>
          <a:p>
            <a:pPr lvl="0"/>
            <a:r>
              <a:rPr lang="en-GB" sz="1200" kern="1200" dirty="0">
                <a:solidFill>
                  <a:schemeClr val="tx1"/>
                </a:solidFill>
                <a:effectLst/>
                <a:latin typeface="+mn-lt"/>
                <a:ea typeface="+mn-ea"/>
                <a:cs typeface="+mn-cs"/>
              </a:rPr>
              <a:t>Click on Named Person Service tile – you will find a link to the NPS Directory (middle of screen)</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Getting It Right for Vulnerable Children and Young People in North Ayrshire </a:t>
            </a:r>
            <a:r>
              <a:rPr lang="en-GB" sz="1200" b="0" kern="1200" dirty="0">
                <a:solidFill>
                  <a:schemeClr val="tx1"/>
                </a:solidFill>
                <a:effectLst/>
                <a:latin typeface="+mn-lt"/>
                <a:ea typeface="+mn-ea"/>
                <a:cs typeface="+mn-cs"/>
              </a:rPr>
              <a:t>–https://glowscotland.sharepoint.com/sites/NorthAyrshireCouncil/StaffArea/GIRFEC/News%20Alert%20NPS/Vulnerable%20Children%20and%20Young%20People%20in%20North%20Ayrshire%20Aug%202018.pdf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Named Person Service (Page 11)</a:t>
            </a:r>
          </a:p>
        </p:txBody>
      </p:sp>
    </p:spTree>
    <p:extLst>
      <p:ext uri="{BB962C8B-B14F-4D97-AF65-F5344CB8AC3E}">
        <p14:creationId xmlns:p14="http://schemas.microsoft.com/office/powerpoint/2010/main" val="2223576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t>North Ayrshire Child Protection Committee’s </a:t>
            </a:r>
            <a:r>
              <a:rPr lang="en-GB" b="1" dirty="0"/>
              <a:t>Getting it right for Vulnerable children and young people in North Ayrshire Young Person’s Guidance 2018, provides detailed information and links on a number of areas relating to supports for vulnerable children and young people in North Ayrshire. A copy can be found on the GIRFEC North Ayrshire Glow page, within the Named Person Service tile. </a:t>
            </a:r>
          </a:p>
          <a:p>
            <a:pPr algn="just"/>
            <a:endParaRPr lang="en-GB" b="1" dirty="0"/>
          </a:p>
          <a:p>
            <a:pPr algn="just"/>
            <a:r>
              <a:rPr lang="en-GB" b="0" dirty="0"/>
              <a:t>https://glowscotland.sharepoint.com/sites/NorthAyrshireCouncil/StaffArea/GIRFEC/News%20Alert%20NPS/Vulnerable%20Children%20and%20Young%20People%20in%20North%20Ayrshire%20Aug%202018.pdf</a:t>
            </a:r>
          </a:p>
          <a:p>
            <a:endParaRPr lang="en-GB" sz="1200" b="0" u="sng" kern="1200" dirty="0">
              <a:solidFill>
                <a:schemeClr val="tx1"/>
              </a:solidFill>
              <a:effectLst/>
              <a:latin typeface="+mn-lt"/>
              <a:ea typeface="+mn-ea"/>
              <a:cs typeface="+mn-cs"/>
            </a:endParaRPr>
          </a:p>
          <a:p>
            <a:endParaRPr lang="en-GB" sz="1200" b="1" u="sng"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32</a:t>
            </a:fld>
            <a:endParaRPr lang="en-GB" dirty="0"/>
          </a:p>
        </p:txBody>
      </p:sp>
    </p:spTree>
    <p:extLst>
      <p:ext uri="{BB962C8B-B14F-4D97-AF65-F5344CB8AC3E}">
        <p14:creationId xmlns:p14="http://schemas.microsoft.com/office/powerpoint/2010/main" val="31687634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Disabled children is a broad term – may be applied to children with a broad range of physical, emotional, developmental, learning, communication and healthcare needs. The term is applicable when these needs have a substantial and long-term impact on the child’s ability to engage fully in day to day activities. These difficulties are not always assessed or diagnosed.</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experience of each child must be central. Their voice and feelings must be heard when decisions are being made about them. Some children require specific support so that they can share their experience and views and special care should be given to ensure </a:t>
            </a:r>
            <a:r>
              <a:rPr lang="en-GB" sz="1200" kern="1200" dirty="0" err="1">
                <a:solidFill>
                  <a:schemeClr val="tx1"/>
                </a:solidFill>
                <a:effectLst/>
                <a:latin typeface="+mn-lt"/>
                <a:ea typeface="+mn-ea"/>
                <a:cs typeface="+mn-cs"/>
              </a:rPr>
              <a:t>attunement</a:t>
            </a:r>
            <a:r>
              <a:rPr lang="en-GB" sz="1200" kern="1200" dirty="0">
                <a:solidFill>
                  <a:schemeClr val="tx1"/>
                </a:solidFill>
                <a:effectLst/>
                <a:latin typeface="+mn-lt"/>
                <a:ea typeface="+mn-ea"/>
                <a:cs typeface="+mn-cs"/>
              </a:rPr>
              <a:t> to their experience, and to ensure their wellbeing and safety</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Some people may find it hard to believe that disabled people are at risk of abuse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Invisibility of abuse is more likely when children are afraid, isolated or do not understand what is happening, and also when those around are not responsive to their distress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child’s dependency on support: communication, mobility, manual handling, intimate care, feeding and/or invasive health procedures:</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 child’s understanding of abusive behaviour and ability to resist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Availability of sex education and support for understanding</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 child’s experience of asserting choice</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Availability of a trusted person within or outside the family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Availability of advocacy and communication</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Fear of abusers, of rejection or blame</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Additional vulnerability to online abuse</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Attachment history, including significant losses, disruptions and trauma</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Neglectful response to the child relating to parent or carer needs or cultural attitudes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Some disabled children may behave harmfully to others: limited understanding of boundaries/reduced self-control may partly explain this.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Training about the susceptibility of disabled children to abuse is essential in order to build awareness and confidence among staff. This includes staff such as bus drivers, care assistants, escorts and personal assistants. Some roles will require additional training </a:t>
            </a:r>
            <a:r>
              <a:rPr lang="en-GB" sz="1200" kern="1200" dirty="0" err="1">
                <a:solidFill>
                  <a:schemeClr val="tx1"/>
                </a:solidFill>
                <a:effectLst/>
                <a:latin typeface="+mn-lt"/>
                <a:ea typeface="+mn-ea"/>
                <a:cs typeface="+mn-cs"/>
              </a:rPr>
              <a:t>eg</a:t>
            </a:r>
            <a:r>
              <a:rPr lang="en-GB" sz="1200" kern="1200" dirty="0">
                <a:solidFill>
                  <a:schemeClr val="tx1"/>
                </a:solidFill>
                <a:effectLst/>
                <a:latin typeface="+mn-lt"/>
                <a:ea typeface="+mn-ea"/>
                <a:cs typeface="+mn-cs"/>
              </a:rPr>
              <a:t> those involved in child protection investigations should understand indicators of concern; consideration of a child’s wishes, feelings support and communication needs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Significant transitions can be periods of heightened vulnerability and need to be planned jointly with parents to ensure risks are reduced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9B44FC-BB5A-40FC-9CC6-9A4611DD777F}" type="slidenum">
              <a:rPr lang="en-GB" smtClean="0"/>
              <a:t>33</a:t>
            </a:fld>
            <a:endParaRPr lang="en-GB" dirty="0"/>
          </a:p>
        </p:txBody>
      </p:sp>
    </p:spTree>
    <p:extLst>
      <p:ext uri="{BB962C8B-B14F-4D97-AF65-F5344CB8AC3E}">
        <p14:creationId xmlns:p14="http://schemas.microsoft.com/office/powerpoint/2010/main" val="1669042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Getting It Right for Vulnerable Children and Young People in North Ayrshire </a:t>
            </a:r>
            <a:r>
              <a:rPr lang="en-GB" sz="1200" b="0" kern="1200" dirty="0">
                <a:solidFill>
                  <a:schemeClr val="tx1"/>
                </a:solidFill>
                <a:effectLst/>
                <a:latin typeface="+mn-lt"/>
                <a:ea typeface="+mn-ea"/>
                <a:cs typeface="+mn-cs"/>
              </a:rPr>
              <a:t>– https://glowscotland.sharepoint.com/sites/NorthAyrshireCouncil/StaffArea/GIRFEC/News%20Alert%20NPS/Vulnerable%20Children%20and%20Young%20People%20in%20North%20Ayrshire%20Aug%202018.pdf</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Children and young people who may be vulnerable as a result of their own or others disability (Page 53)</a:t>
            </a:r>
            <a:endParaRPr lang="en-GB" b="1" dirty="0">
              <a:effectLst/>
            </a:endParaRPr>
          </a:p>
          <a:p>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9B44FC-BB5A-40FC-9CC6-9A4611DD777F}" type="slidenum">
              <a:rPr lang="en-GB" smtClean="0"/>
              <a:t>34</a:t>
            </a:fld>
            <a:endParaRPr lang="en-GB" dirty="0"/>
          </a:p>
        </p:txBody>
      </p:sp>
    </p:spTree>
    <p:extLst>
      <p:ext uri="{BB962C8B-B14F-4D97-AF65-F5344CB8AC3E}">
        <p14:creationId xmlns:p14="http://schemas.microsoft.com/office/powerpoint/2010/main" val="6302759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Getting It Right for Vulnerable Children and Young People in North Ayrshire </a:t>
            </a:r>
            <a:r>
              <a:rPr lang="en-GB" sz="1200" b="0" kern="1200" dirty="0">
                <a:solidFill>
                  <a:schemeClr val="tx1"/>
                </a:solidFill>
                <a:effectLst/>
                <a:latin typeface="+mn-lt"/>
                <a:ea typeface="+mn-ea"/>
                <a:cs typeface="+mn-cs"/>
              </a:rPr>
              <a:t>– https://glowscotland.sharepoint.com/sites/NorthAyrshireCouncil/StaffArea/GIRFEC/News%20Alert%20NPS/Vulnerable%20Children%20and%20Young%20People%20in%20North%20Ayrshire%20Aug%202018.pdf</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Children and young people who are ‘looked after’ or ‘looked after and accommodated’ by a local authority (Page 56)</a:t>
            </a: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 at 31 January 2021, there were 531 Children Looked After by North Ayrshire, of which 158 children were looked after at home and 373 away from home.</a:t>
            </a:r>
          </a:p>
          <a:p>
            <a:pPr algn="l"/>
            <a:endParaRPr lang="en-GB" sz="1800" b="0" i="0" u="none" strike="noStrike" baseline="0" dirty="0">
              <a:solidFill>
                <a:srgbClr val="000000"/>
              </a:solidFill>
              <a:latin typeface="Candara" panose="020E0502030303020204" pitchFamily="34" charset="0"/>
            </a:endParaRPr>
          </a:p>
          <a:p>
            <a:r>
              <a:rPr lang="en-GB" sz="1800" b="1" i="0" u="none" strike="noStrike" baseline="0" dirty="0">
                <a:solidFill>
                  <a:srgbClr val="073D86"/>
                </a:solidFill>
                <a:latin typeface="Candara" panose="020E0502030303020204" pitchFamily="34" charset="0"/>
              </a:rPr>
              <a:t>6 Corporate Parent Duties</a:t>
            </a:r>
            <a:endParaRPr lang="en-GB" sz="1800" b="1" i="0" u="none" strike="noStrike" baseline="0" dirty="0">
              <a:solidFill>
                <a:schemeClr val="tx1"/>
              </a:solidFill>
              <a:latin typeface="Arial" panose="020B0604020202020204" pitchFamily="34" charset="0"/>
            </a:endParaRPr>
          </a:p>
          <a:p>
            <a:pPr marL="285750" indent="-285750">
              <a:buFont typeface="Arial" panose="020B0604020202020204" pitchFamily="34" charset="0"/>
              <a:buChar char="•"/>
            </a:pPr>
            <a:r>
              <a:rPr lang="en-GB" sz="1800" b="0" i="0" u="none" strike="noStrike" baseline="0" dirty="0">
                <a:solidFill>
                  <a:srgbClr val="073D86"/>
                </a:solidFill>
                <a:latin typeface="Arial" panose="020B0604020202020204" pitchFamily="34" charset="0"/>
              </a:rPr>
              <a:t>Be alert to matters which, or which might, adversely affect the wellbeing of children and young people</a:t>
            </a:r>
          </a:p>
          <a:p>
            <a:pPr marL="285750" indent="-285750">
              <a:buFont typeface="Arial" panose="020B0604020202020204" pitchFamily="34" charset="0"/>
              <a:buChar char="•"/>
            </a:pPr>
            <a:r>
              <a:rPr lang="en-GB" sz="1800" b="0" i="0" u="none" strike="noStrike" baseline="0" dirty="0">
                <a:solidFill>
                  <a:srgbClr val="073D86"/>
                </a:solidFill>
                <a:latin typeface="Arial" panose="020B0604020202020204" pitchFamily="34" charset="0"/>
              </a:rPr>
              <a:t>Assess the needs of those children and young people for services and support </a:t>
            </a:r>
          </a:p>
          <a:p>
            <a:pPr marL="285750" indent="-285750">
              <a:buFont typeface="Arial" panose="020B0604020202020204" pitchFamily="34" charset="0"/>
              <a:buChar char="•"/>
            </a:pPr>
            <a:r>
              <a:rPr lang="en-GB" sz="1800" b="0" i="0" u="none" strike="noStrike" baseline="0" dirty="0">
                <a:solidFill>
                  <a:srgbClr val="073D86"/>
                </a:solidFill>
                <a:latin typeface="Arial" panose="020B0604020202020204" pitchFamily="34" charset="0"/>
              </a:rPr>
              <a:t>Promote the interests of those children and young people,</a:t>
            </a:r>
          </a:p>
          <a:p>
            <a:pPr marL="285750" indent="-285750">
              <a:buFont typeface="Arial" panose="020B0604020202020204" pitchFamily="34" charset="0"/>
              <a:buChar char="•"/>
            </a:pPr>
            <a:r>
              <a:rPr lang="en-GB" sz="1800" b="0" i="0" u="none" strike="noStrike" baseline="0" dirty="0">
                <a:solidFill>
                  <a:srgbClr val="073D86"/>
                </a:solidFill>
                <a:latin typeface="Arial" panose="020B0604020202020204" pitchFamily="34" charset="0"/>
              </a:rPr>
              <a:t>Provide those children and young people with opportunities to participate in activities designed to promote their wellbeing,</a:t>
            </a:r>
          </a:p>
          <a:p>
            <a:pPr marL="285750" indent="-285750">
              <a:buFont typeface="Arial" panose="020B0604020202020204" pitchFamily="34" charset="0"/>
              <a:buChar char="•"/>
            </a:pPr>
            <a:r>
              <a:rPr lang="en-GB" sz="1800" b="0" i="0" u="none" strike="noStrike" baseline="0" dirty="0">
                <a:solidFill>
                  <a:srgbClr val="073D86"/>
                </a:solidFill>
                <a:latin typeface="Arial" panose="020B0604020202020204" pitchFamily="34" charset="0"/>
              </a:rPr>
              <a:t>Take such action as it considers appropriate to help those children and young people-</a:t>
            </a:r>
          </a:p>
          <a:p>
            <a:pPr marL="0" indent="0">
              <a:buFont typeface="Arial" panose="020B0604020202020204" pitchFamily="34" charset="0"/>
              <a:buNone/>
            </a:pPr>
            <a:r>
              <a:rPr lang="en-GB" sz="1800" b="0" i="0" u="none" strike="noStrike" baseline="0" dirty="0">
                <a:solidFill>
                  <a:srgbClr val="073D86"/>
                </a:solidFill>
                <a:latin typeface="Arial" panose="020B0604020202020204" pitchFamily="34" charset="0"/>
              </a:rPr>
              <a:t>	- to access opportunities</a:t>
            </a:r>
          </a:p>
          <a:p>
            <a:pPr marL="0" indent="0">
              <a:buFont typeface="Arial" panose="020B0604020202020204" pitchFamily="34" charset="0"/>
              <a:buNone/>
            </a:pPr>
            <a:r>
              <a:rPr lang="en-GB" sz="1800" b="0" i="0" u="none" strike="noStrike" baseline="0" dirty="0">
                <a:solidFill>
                  <a:srgbClr val="073D86"/>
                </a:solidFill>
                <a:latin typeface="Arial" panose="020B0604020202020204" pitchFamily="34" charset="0"/>
              </a:rPr>
              <a:t>	- to make use of services, and access support, which it provides</a:t>
            </a:r>
          </a:p>
          <a:p>
            <a:pPr marL="285750" indent="-285750">
              <a:buFont typeface="Arial" panose="020B0604020202020204" pitchFamily="34" charset="0"/>
              <a:buChar char="•"/>
            </a:pPr>
            <a:r>
              <a:rPr lang="en-GB" sz="1800" b="0" i="0" u="none" strike="noStrike" baseline="0" dirty="0">
                <a:solidFill>
                  <a:srgbClr val="073D86"/>
                </a:solidFill>
                <a:latin typeface="Arial" panose="020B0604020202020204" pitchFamily="34" charset="0"/>
              </a:rPr>
              <a:t>Take such other action as it considers appropriate for the purposes of improving the way in which it exercises it’s functions in relation to those children and young people.</a:t>
            </a:r>
          </a:p>
          <a:p>
            <a:pPr marL="285750" indent="-285750">
              <a:buFont typeface="Arial" panose="020B0604020202020204" pitchFamily="34" charset="0"/>
              <a:buChar char="•"/>
            </a:pPr>
            <a:endParaRPr lang="en-GB" sz="1800" b="0" i="0" u="none" strike="noStrike" baseline="0" dirty="0">
              <a:solidFill>
                <a:srgbClr val="073D86"/>
              </a:solidFill>
              <a:latin typeface="Arial" panose="020B0604020202020204" pitchFamily="34" charset="0"/>
            </a:endParaRPr>
          </a:p>
          <a:p>
            <a:pPr marL="0" indent="0">
              <a:buFont typeface="Arial" panose="020B0604020202020204" pitchFamily="34" charset="0"/>
              <a:buNone/>
            </a:pPr>
            <a:r>
              <a:rPr lang="en-GB" sz="1800" b="0" i="0" u="none" strike="noStrike" baseline="0" dirty="0">
                <a:solidFill>
                  <a:srgbClr val="073D86"/>
                </a:solidFill>
                <a:latin typeface="Arial" panose="020B0604020202020204" pitchFamily="34" charset="0"/>
              </a:rPr>
              <a:t>https://www.carereview.scot/pledge/</a:t>
            </a:r>
          </a:p>
          <a:p>
            <a:pPr marL="0" indent="0">
              <a:buFont typeface="Arial" panose="020B0604020202020204" pitchFamily="34" charset="0"/>
              <a:buNone/>
            </a:pPr>
            <a:endParaRPr lang="en-GB" sz="1800" b="0" i="0" u="none" strike="noStrike" baseline="0" dirty="0">
              <a:solidFill>
                <a:srgbClr val="073D86"/>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9B44FC-BB5A-40FC-9CC6-9A4611DD777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2576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200" dirty="0"/>
              <a:t>In order to safeguard children and young people it is essential that we collectively minimise risk wherever possible. </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Getting It Right for Vulnerable Children and Young People in North Ayrshire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Assessing the Needs of Children and Young People (Page 8)/</a:t>
            </a:r>
            <a:r>
              <a:rPr lang="en-GB" sz="1200" kern="1200" dirty="0">
                <a:solidFill>
                  <a:schemeClr val="tx1"/>
                </a:solidFill>
                <a:effectLst/>
                <a:latin typeface="+mn-lt"/>
                <a:ea typeface="+mn-ea"/>
                <a:cs typeface="+mn-cs"/>
              </a:rPr>
              <a:t>(</a:t>
            </a:r>
            <a:r>
              <a:rPr lang="en-GB" sz="1200" b="1" kern="1200" dirty="0">
                <a:solidFill>
                  <a:schemeClr val="tx1"/>
                </a:solidFill>
                <a:effectLst/>
                <a:latin typeface="+mn-lt"/>
                <a:ea typeface="+mn-ea"/>
                <a:cs typeface="+mn-cs"/>
              </a:rPr>
              <a:t>Appendix 1 – Page 93</a:t>
            </a:r>
            <a:r>
              <a:rPr lang="en-GB" sz="120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36</a:t>
            </a:fld>
            <a:endParaRPr lang="en-GB" dirty="0"/>
          </a:p>
        </p:txBody>
      </p:sp>
    </p:spTree>
    <p:extLst>
      <p:ext uri="{BB962C8B-B14F-4D97-AF65-F5344CB8AC3E}">
        <p14:creationId xmlns:p14="http://schemas.microsoft.com/office/powerpoint/2010/main" val="19087712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1200" dirty="0">
                <a:highlight>
                  <a:srgbClr val="FFFF00"/>
                </a:highlight>
              </a:rPr>
              <a:t>Assessment of risk does not always need to be a formal process involving the completion of paperwork.  CP Co-ordinators and staff within establishments will assess risk regularly.</a:t>
            </a:r>
          </a:p>
          <a:p>
            <a:pPr algn="just"/>
            <a:endParaRPr lang="en-GB" sz="1200" dirty="0">
              <a:highlight>
                <a:srgbClr val="FFFF00"/>
              </a:highlight>
            </a:endParaRPr>
          </a:p>
          <a:p>
            <a:pPr algn="just"/>
            <a:r>
              <a:rPr lang="en-GB" sz="1200" dirty="0">
                <a:highlight>
                  <a:srgbClr val="FFFF00"/>
                </a:highlight>
              </a:rPr>
              <a:t>It is however, essential that when this carried out in an informal basis or in response to an ongoing situation and concern, that the outcome of the assessment and any subsequent actions are recorded as significant events on Pastoral Notes and AYRshare as appropriate.</a:t>
            </a:r>
          </a:p>
          <a:p>
            <a:endParaRPr lang="en-GB" sz="120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highlight>
                  <a:srgbClr val="FFFF00"/>
                </a:highlight>
                <a:latin typeface="+mn-lt"/>
                <a:ea typeface="+mn-ea"/>
                <a:cs typeface="+mn-cs"/>
              </a:rPr>
              <a:t>Getting It Right for Vulnerable Children and Young People in North Ayrshire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highlight>
                  <a:srgbClr val="FFFF00"/>
                </a:highlight>
                <a:latin typeface="+mn-lt"/>
                <a:ea typeface="+mn-ea"/>
                <a:cs typeface="+mn-cs"/>
              </a:rPr>
              <a:t>Assessing the Needs of Children and Young People (Page 8)</a:t>
            </a:r>
            <a:endParaRPr lang="en-GB" sz="1200" dirty="0">
              <a:highlight>
                <a:srgbClr val="FFFF00"/>
              </a:highlight>
            </a:endParaRPr>
          </a:p>
          <a:p>
            <a:endParaRPr lang="en-GB" b="1" dirty="0">
              <a:highlight>
                <a:srgbClr val="FFFF00"/>
              </a:highlight>
            </a:endParaRPr>
          </a:p>
        </p:txBody>
      </p:sp>
      <p:sp>
        <p:nvSpPr>
          <p:cNvPr id="4" name="Slide Number Placeholder 3"/>
          <p:cNvSpPr>
            <a:spLocks noGrp="1"/>
          </p:cNvSpPr>
          <p:nvPr>
            <p:ph type="sldNum" sz="quarter" idx="10"/>
          </p:nvPr>
        </p:nvSpPr>
        <p:spPr/>
        <p:txBody>
          <a:bodyPr/>
          <a:lstStyle/>
          <a:p>
            <a:fld id="{4E9B44FC-BB5A-40FC-9CC6-9A4611DD777F}" type="slidenum">
              <a:rPr lang="en-GB" smtClean="0"/>
              <a:t>37</a:t>
            </a:fld>
            <a:endParaRPr lang="en-GB" dirty="0"/>
          </a:p>
        </p:txBody>
      </p:sp>
    </p:spTree>
    <p:extLst>
      <p:ext uri="{BB962C8B-B14F-4D97-AF65-F5344CB8AC3E}">
        <p14:creationId xmlns:p14="http://schemas.microsoft.com/office/powerpoint/2010/main" val="8188878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38</a:t>
            </a:fld>
            <a:endParaRPr lang="en-GB" dirty="0"/>
          </a:p>
        </p:txBody>
      </p:sp>
    </p:spTree>
    <p:extLst>
      <p:ext uri="{BB962C8B-B14F-4D97-AF65-F5344CB8AC3E}">
        <p14:creationId xmlns:p14="http://schemas.microsoft.com/office/powerpoint/2010/main" val="19087712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t>A copy of the attached process map agreed by the Care Inspectorate (2019) should be discussed with all early years staff and SMT and displayed on the establishment noticeboard</a:t>
            </a:r>
          </a:p>
        </p:txBody>
      </p:sp>
      <p:sp>
        <p:nvSpPr>
          <p:cNvPr id="4" name="Slide Number Placeholder 3"/>
          <p:cNvSpPr>
            <a:spLocks noGrp="1"/>
          </p:cNvSpPr>
          <p:nvPr>
            <p:ph type="sldNum" sz="quarter" idx="10"/>
          </p:nvPr>
        </p:nvSpPr>
        <p:spPr/>
        <p:txBody>
          <a:bodyPr/>
          <a:lstStyle/>
          <a:p>
            <a:fld id="{4E9B44FC-BB5A-40FC-9CC6-9A4611DD777F}" type="slidenum">
              <a:rPr lang="en-GB" smtClean="0"/>
              <a:t>39</a:t>
            </a:fld>
            <a:endParaRPr lang="en-GB" dirty="0"/>
          </a:p>
        </p:txBody>
      </p:sp>
    </p:spTree>
    <p:extLst>
      <p:ext uri="{BB962C8B-B14F-4D97-AF65-F5344CB8AC3E}">
        <p14:creationId xmlns:p14="http://schemas.microsoft.com/office/powerpoint/2010/main" val="3301555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At 10 June 2022, there were 97 children on the CP Register. </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majority on the CP register live in the Irvine (44%) and  Three Towns (32%).</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Kilwinning is also home to 11% of the families on the register.</a:t>
            </a:r>
          </a:p>
          <a:p>
            <a:r>
              <a:rPr lang="en-GB" sz="1200" dirty="0">
                <a:solidFill>
                  <a:srgbClr val="FFFF00"/>
                </a:solidFill>
              </a:rPr>
              <a:t>Garnock (4%)</a:t>
            </a:r>
          </a:p>
          <a:p>
            <a:r>
              <a:rPr lang="en-GB" sz="1200" dirty="0">
                <a:solidFill>
                  <a:srgbClr val="FFFF00"/>
                </a:solidFill>
              </a:rPr>
              <a:t>North Coast (2%)</a:t>
            </a:r>
          </a:p>
          <a:p>
            <a:r>
              <a:rPr lang="en-GB" sz="1200" dirty="0">
                <a:solidFill>
                  <a:srgbClr val="FFFF00"/>
                </a:solidFill>
              </a:rPr>
              <a:t>Arran (less than 2%)</a:t>
            </a:r>
          </a:p>
          <a:p>
            <a:r>
              <a:rPr lang="en-GB" sz="1200" dirty="0">
                <a:solidFill>
                  <a:srgbClr val="FFFF00"/>
                </a:solidFill>
              </a:rPr>
              <a:t>Out of area (2%)</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highest number of children on the CP register is located within the Irvine locality (44%)</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4</a:t>
            </a:fld>
            <a:endParaRPr lang="en-GB" dirty="0"/>
          </a:p>
        </p:txBody>
      </p:sp>
    </p:spTree>
    <p:extLst>
      <p:ext uri="{BB962C8B-B14F-4D97-AF65-F5344CB8AC3E}">
        <p14:creationId xmlns:p14="http://schemas.microsoft.com/office/powerpoint/2010/main" val="3668631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t>To ensure cover for Child Protection and Safeguarding takes account of the additional hours in the early years settings, agreement has been reached in relation to Child Protection and Safeguarding responsibilities as noted above.  </a:t>
            </a:r>
          </a:p>
          <a:p>
            <a:pPr algn="just"/>
            <a:endParaRPr lang="en-GB" dirty="0"/>
          </a:p>
          <a:p>
            <a:pPr algn="just"/>
            <a:r>
              <a:rPr lang="en-GB" dirty="0">
                <a:latin typeface="Century Gothic" panose="020B0502020202020204" pitchFamily="34" charset="0"/>
              </a:rPr>
              <a:t>Agreed procedures should be followed for all Child Protection, or Safeguarding/Welfare matters, in line with Standard Circular L3 and process maps provided.</a:t>
            </a:r>
          </a:p>
          <a:p>
            <a:pPr algn="just"/>
            <a:endParaRPr lang="en-GB" sz="800" dirty="0">
              <a:latin typeface="Century Gothic" panose="020B0502020202020204" pitchFamily="34" charset="0"/>
            </a:endParaRPr>
          </a:p>
          <a:p>
            <a:pPr algn="just"/>
            <a:r>
              <a:rPr lang="en-GB" dirty="0">
                <a:latin typeface="Century Gothic" panose="020B0502020202020204" pitchFamily="34" charset="0"/>
              </a:rPr>
              <a:t>Advice can be sought from Senior Manager or Head of Service within or </a:t>
            </a:r>
            <a:r>
              <a:rPr lang="en-GB" dirty="0" err="1">
                <a:latin typeface="Century Gothic" panose="020B0502020202020204" pitchFamily="34" charset="0"/>
              </a:rPr>
              <a:t>outwith</a:t>
            </a:r>
            <a:r>
              <a:rPr lang="en-GB" dirty="0">
                <a:latin typeface="Century Gothic" panose="020B0502020202020204" pitchFamily="34" charset="0"/>
              </a:rPr>
              <a:t> normal working hours or call Education Headquarters (</a:t>
            </a:r>
            <a:r>
              <a:rPr lang="en-GB" b="1" dirty="0">
                <a:latin typeface="Century Gothic" panose="020B0502020202020204" pitchFamily="34" charset="0"/>
              </a:rPr>
              <a:t>01294 324443).  </a:t>
            </a:r>
            <a:r>
              <a:rPr lang="en-GB" dirty="0">
                <a:latin typeface="Century Gothic" panose="020B0502020202020204" pitchFamily="34" charset="0"/>
              </a:rPr>
              <a:t>Please refer to Phone Tree on CP Noticeboard. </a:t>
            </a:r>
            <a:r>
              <a:rPr lang="en-GB" b="1" dirty="0">
                <a:latin typeface="Century Gothic" panose="020B0502020202020204" pitchFamily="34" charset="0"/>
              </a:rPr>
              <a:t>Lorraine Dobbs</a:t>
            </a:r>
            <a:r>
              <a:rPr lang="en-GB" dirty="0">
                <a:latin typeface="Century Gothic" panose="020B0502020202020204" pitchFamily="34" charset="0"/>
              </a:rPr>
              <a:t>, Early Learning &amp; Childcare Team, should be notified of all CP concerns from Funded Providers.  Proportionate information should be shared securely with the CP Co-ordinator for any siblings</a:t>
            </a:r>
          </a:p>
          <a:p>
            <a:endParaRPr lang="en-GB" dirty="0"/>
          </a:p>
        </p:txBody>
      </p:sp>
      <p:sp>
        <p:nvSpPr>
          <p:cNvPr id="4" name="Slide Number Placeholder 3"/>
          <p:cNvSpPr>
            <a:spLocks noGrp="1"/>
          </p:cNvSpPr>
          <p:nvPr>
            <p:ph type="sldNum" sz="quarter" idx="10"/>
          </p:nvPr>
        </p:nvSpPr>
        <p:spPr/>
        <p:txBody>
          <a:bodyPr/>
          <a:lstStyle/>
          <a:p>
            <a:fld id="{C2970B64-5BB7-4601-B832-CF6E42972C95}" type="slidenum">
              <a:rPr lang="en-GB" smtClean="0"/>
              <a:t>40</a:t>
            </a:fld>
            <a:endParaRPr lang="en-GB" dirty="0"/>
          </a:p>
        </p:txBody>
      </p:sp>
    </p:spTree>
    <p:extLst>
      <p:ext uri="{BB962C8B-B14F-4D97-AF65-F5344CB8AC3E}">
        <p14:creationId xmlns:p14="http://schemas.microsoft.com/office/powerpoint/2010/main" val="42594373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t>A reminder that abuse/neglect can be in many forms – sometimes there is</a:t>
            </a:r>
            <a:r>
              <a:rPr lang="en-GB" baseline="0" dirty="0"/>
              <a:t> a tendency to think of abuse as being sexual abuse, possibly because of current media attention:</a:t>
            </a:r>
          </a:p>
          <a:p>
            <a:pPr algn="just"/>
            <a:endParaRPr lang="en-GB" baseline="0" dirty="0"/>
          </a:p>
          <a:p>
            <a:r>
              <a:rPr lang="en-GB" dirty="0"/>
              <a:t>What is Child Abuse? – www.scotland.police.uk/advice-and-information/child-abuse/what-is-child-abuse/#:~:text=A%20child%20may%20be%20left,from%20physical%20or%20emotional%20harm.</a:t>
            </a:r>
          </a:p>
        </p:txBody>
      </p:sp>
      <p:sp>
        <p:nvSpPr>
          <p:cNvPr id="4" name="Slide Number Placeholder 3"/>
          <p:cNvSpPr>
            <a:spLocks noGrp="1"/>
          </p:cNvSpPr>
          <p:nvPr>
            <p:ph type="sldNum" sz="quarter" idx="10"/>
          </p:nvPr>
        </p:nvSpPr>
        <p:spPr/>
        <p:txBody>
          <a:bodyPr/>
          <a:lstStyle/>
          <a:p>
            <a:fld id="{4E9B44FC-BB5A-40FC-9CC6-9A4611DD777F}" type="slidenum">
              <a:rPr lang="en-GB" smtClean="0"/>
              <a:t>41</a:t>
            </a:fld>
            <a:endParaRPr lang="en-GB" dirty="0"/>
          </a:p>
        </p:txBody>
      </p:sp>
    </p:spTree>
    <p:extLst>
      <p:ext uri="{BB962C8B-B14F-4D97-AF65-F5344CB8AC3E}">
        <p14:creationId xmlns:p14="http://schemas.microsoft.com/office/powerpoint/2010/main" val="2630164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baseline="0" dirty="0"/>
              <a:t>The suggestion for the next four slides is that, rather than provide staff with the “answers” it would be more effective to ask staff to think of changes that children and young people may display under each of the headings as part of a group discussion, before going on to look at the slides themselves.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4E9B44FC-BB5A-40FC-9CC6-9A4611DD777F}" type="slidenum">
              <a:rPr lang="en-GB" smtClean="0"/>
              <a:t>42</a:t>
            </a:fld>
            <a:endParaRPr lang="en-GB" dirty="0"/>
          </a:p>
        </p:txBody>
      </p:sp>
    </p:spTree>
    <p:extLst>
      <p:ext uri="{BB962C8B-B14F-4D97-AF65-F5344CB8AC3E}">
        <p14:creationId xmlns:p14="http://schemas.microsoft.com/office/powerpoint/2010/main" val="24093330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Getting It Right for Vulnerable Children and Young People in North Ayrshire </a:t>
            </a:r>
            <a:r>
              <a:rPr lang="en-GB" sz="1200" b="0" kern="1200" dirty="0">
                <a:solidFill>
                  <a:schemeClr val="tx1"/>
                </a:solidFill>
                <a:effectLst/>
                <a:latin typeface="+mn-lt"/>
                <a:ea typeface="+mn-ea"/>
                <a:cs typeface="+mn-cs"/>
              </a:rPr>
              <a:t>–https://glowscotland.sharepoint.com/sites/NorthAyrshireCouncil/StaffArea/GIRFEC/News%20Alert%20NPS/Vulnerable%20Children%20and%20Young%20People%20in%20North%20Ayrshire%20Aug%202018.pdf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Children and young people who run away, or go missing (Page 17)</a:t>
            </a:r>
            <a:endParaRPr lang="en-GB" b="1" baseline="0" dirty="0"/>
          </a:p>
          <a:p>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43</a:t>
            </a:fld>
            <a:endParaRPr lang="en-GB" dirty="0"/>
          </a:p>
        </p:txBody>
      </p:sp>
    </p:spTree>
    <p:extLst>
      <p:ext uri="{BB962C8B-B14F-4D97-AF65-F5344CB8AC3E}">
        <p14:creationId xmlns:p14="http://schemas.microsoft.com/office/powerpoint/2010/main" val="8788123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Getting It Right for Vulnerable Children and Young People in North Ayrshire </a:t>
            </a:r>
            <a:r>
              <a:rPr lang="en-GB"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https://glowscotland.sharepoint.com/sites/NorthAyrshireCouncil/StaffArea/GIRFEC/News%20Alert%20NPS/Vulnerable%20Children%20and%20Young%20People%20in%20North%20Ayrshire%20Aug%202018.pdf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err="1">
                <a:solidFill>
                  <a:schemeClr val="tx1"/>
                </a:solidFill>
                <a:effectLst/>
                <a:latin typeface="+mn-lt"/>
                <a:ea typeface="+mn-ea"/>
                <a:cs typeface="+mn-cs"/>
              </a:rPr>
              <a:t>Eg</a:t>
            </a:r>
            <a:r>
              <a:rPr lang="en-GB" sz="1200" b="1" kern="1200" dirty="0">
                <a:solidFill>
                  <a:schemeClr val="tx1"/>
                </a:solidFill>
                <a:effectLst/>
                <a:latin typeface="+mn-lt"/>
                <a:ea typeface="+mn-ea"/>
                <a:cs typeface="+mn-cs"/>
              </a:rPr>
              <a:t> Children and young people who may be vulnerable as a result of their own or others mental ill health (Page 51)</a:t>
            </a:r>
            <a:endParaRPr lang="en-GB" b="1" baseline="0" dirty="0"/>
          </a:p>
        </p:txBody>
      </p:sp>
      <p:sp>
        <p:nvSpPr>
          <p:cNvPr id="4" name="Slide Number Placeholder 3"/>
          <p:cNvSpPr>
            <a:spLocks noGrp="1"/>
          </p:cNvSpPr>
          <p:nvPr>
            <p:ph type="sldNum" sz="quarter" idx="10"/>
          </p:nvPr>
        </p:nvSpPr>
        <p:spPr/>
        <p:txBody>
          <a:bodyPr/>
          <a:lstStyle/>
          <a:p>
            <a:fld id="{4E9B44FC-BB5A-40FC-9CC6-9A4611DD777F}" type="slidenum">
              <a:rPr lang="en-GB" smtClean="0"/>
              <a:t>44</a:t>
            </a:fld>
            <a:endParaRPr lang="en-GB" dirty="0"/>
          </a:p>
        </p:txBody>
      </p:sp>
    </p:spTree>
    <p:extLst>
      <p:ext uri="{BB962C8B-B14F-4D97-AF65-F5344CB8AC3E}">
        <p14:creationId xmlns:p14="http://schemas.microsoft.com/office/powerpoint/2010/main" val="12829246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Getting It Right for Vulnerable Children and Young People in North Ayrshire </a:t>
            </a:r>
            <a:r>
              <a:rPr lang="en-GB" sz="1200" b="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https://glowscotland.sharepoint.com/sites/NorthAyrshireCouncil/StaffArea/GIRFEC/News%20Alert%20NPS/Vulnerable%20Children%20and%20Young%20People%20in%20North%20Ayrshire%20Aug%202018.pdf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err="1">
                <a:solidFill>
                  <a:schemeClr val="tx1"/>
                </a:solidFill>
                <a:effectLst/>
                <a:latin typeface="+mn-lt"/>
                <a:ea typeface="+mn-ea"/>
                <a:cs typeface="+mn-cs"/>
              </a:rPr>
              <a:t>Eg</a:t>
            </a:r>
            <a:r>
              <a:rPr lang="en-GB" sz="1200" b="1" kern="1200" dirty="0">
                <a:solidFill>
                  <a:schemeClr val="tx1"/>
                </a:solidFill>
                <a:effectLst/>
                <a:latin typeface="+mn-lt"/>
                <a:ea typeface="+mn-ea"/>
                <a:cs typeface="+mn-cs"/>
              </a:rPr>
              <a:t> Children and young people who may be vulnerable as a result of their own or others mental ill health (Page 51)</a:t>
            </a:r>
            <a:endParaRPr lang="en-GB" b="1" baseline="0" dirty="0"/>
          </a:p>
        </p:txBody>
      </p:sp>
      <p:sp>
        <p:nvSpPr>
          <p:cNvPr id="4" name="Slide Number Placeholder 3"/>
          <p:cNvSpPr>
            <a:spLocks noGrp="1"/>
          </p:cNvSpPr>
          <p:nvPr>
            <p:ph type="sldNum" sz="quarter" idx="10"/>
          </p:nvPr>
        </p:nvSpPr>
        <p:spPr/>
        <p:txBody>
          <a:bodyPr/>
          <a:lstStyle/>
          <a:p>
            <a:fld id="{4E9B44FC-BB5A-40FC-9CC6-9A4611DD777F}" type="slidenum">
              <a:rPr lang="en-GB" smtClean="0"/>
              <a:t>45</a:t>
            </a:fld>
            <a:endParaRPr lang="en-GB" dirty="0"/>
          </a:p>
        </p:txBody>
      </p:sp>
    </p:spTree>
    <p:extLst>
      <p:ext uri="{BB962C8B-B14F-4D97-AF65-F5344CB8AC3E}">
        <p14:creationId xmlns:p14="http://schemas.microsoft.com/office/powerpoint/2010/main" val="27824947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Getting It Right for Vulnerable Children and Young People in North Ayrshire </a:t>
            </a:r>
            <a:r>
              <a:rPr lang="en-GB" sz="1200" b="0" kern="1200" dirty="0">
                <a:solidFill>
                  <a:schemeClr val="tx1"/>
                </a:solidFill>
                <a:effectLst/>
                <a:latin typeface="+mn-lt"/>
                <a:ea typeface="+mn-ea"/>
                <a:cs typeface="+mn-cs"/>
              </a:rPr>
              <a:t>–https://glowscotland.sharepoint.com/sites/NorthAyrshireCouncil/StaffArea/GIRFEC/News%20Alert%20NPS/Vulnerable%20Children%20and%20Young%20People%20in%20North%20Ayrshire%20Aug%202018.pdf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baseline="0" dirty="0">
                <a:solidFill>
                  <a:srgbClr val="000000"/>
                </a:solidFill>
                <a:latin typeface="Calibri" panose="020F0502020204030204" pitchFamily="34" charset="0"/>
              </a:rPr>
              <a:t>Children and young people who are at risk of being exposed to sexual exploitation, including online risk (Page 64)</a:t>
            </a:r>
          </a:p>
        </p:txBody>
      </p:sp>
      <p:sp>
        <p:nvSpPr>
          <p:cNvPr id="4" name="Slide Number Placeholder 3"/>
          <p:cNvSpPr>
            <a:spLocks noGrp="1"/>
          </p:cNvSpPr>
          <p:nvPr>
            <p:ph type="sldNum" sz="quarter" idx="10"/>
          </p:nvPr>
        </p:nvSpPr>
        <p:spPr/>
        <p:txBody>
          <a:bodyPr/>
          <a:lstStyle/>
          <a:p>
            <a:fld id="{4E9B44FC-BB5A-40FC-9CC6-9A4611DD777F}" type="slidenum">
              <a:rPr lang="en-GB" smtClean="0"/>
              <a:t>46</a:t>
            </a:fld>
            <a:endParaRPr lang="en-GB" dirty="0"/>
          </a:p>
        </p:txBody>
      </p:sp>
    </p:spTree>
    <p:extLst>
      <p:ext uri="{BB962C8B-B14F-4D97-AF65-F5344CB8AC3E}">
        <p14:creationId xmlns:p14="http://schemas.microsoft.com/office/powerpoint/2010/main" val="7495910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Further guidance is available via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Upstream</a:t>
            </a:r>
            <a:r>
              <a:rPr lang="en-GB" sz="1800" dirty="0">
                <a:effectLst/>
                <a:latin typeface="Calibri" panose="020F0502020204030204" pitchFamily="34" charset="0"/>
                <a:ea typeface="Calibri" panose="020F0502020204030204" pitchFamily="34" charset="0"/>
                <a:cs typeface="Times New Roman" panose="02020603050405020304" pitchFamily="18" charset="0"/>
              </a:rPr>
              <a:t> –  https://www.theupstreamproject.org.uk/help/help-now</a:t>
            </a:r>
          </a:p>
        </p:txBody>
      </p:sp>
      <p:sp>
        <p:nvSpPr>
          <p:cNvPr id="4" name="Slide Number Placeholder 3"/>
          <p:cNvSpPr>
            <a:spLocks noGrp="1"/>
          </p:cNvSpPr>
          <p:nvPr>
            <p:ph type="sldNum" sz="quarter" idx="5"/>
          </p:nvPr>
        </p:nvSpPr>
        <p:spPr/>
        <p:txBody>
          <a:bodyPr/>
          <a:lstStyle/>
          <a:p>
            <a:fld id="{4E9B44FC-BB5A-40FC-9CC6-9A4611DD777F}" type="slidenum">
              <a:rPr lang="en-GB" smtClean="0"/>
              <a:t>47</a:t>
            </a:fld>
            <a:endParaRPr lang="en-GB" dirty="0"/>
          </a:p>
        </p:txBody>
      </p:sp>
    </p:spTree>
    <p:extLst>
      <p:ext uri="{BB962C8B-B14F-4D97-AF65-F5344CB8AC3E}">
        <p14:creationId xmlns:p14="http://schemas.microsoft.com/office/powerpoint/2010/main" val="24283941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b="1" dirty="0">
                <a:solidFill>
                  <a:srgbClr val="FF0000"/>
                </a:solidFill>
                <a:latin typeface="Century Gothic" panose="020B0502020202020204" pitchFamily="34" charset="0"/>
              </a:rPr>
              <a:t>CSE is a form of Sexual Abuse and Child Protection processes should be followed </a:t>
            </a:r>
            <a:r>
              <a:rPr lang="en-GB" sz="1200" b="1" u="sng" dirty="0">
                <a:solidFill>
                  <a:srgbClr val="FF0000"/>
                </a:solidFill>
                <a:latin typeface="Century Gothic" panose="020B0502020202020204" pitchFamily="34" charset="0"/>
              </a:rPr>
              <a:t>immediately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Getting It Right for Vulnerable Children and Young People in North Ayrshire </a:t>
            </a:r>
            <a:r>
              <a:rPr lang="en-GB" sz="1200" b="0" kern="1200" dirty="0">
                <a:solidFill>
                  <a:schemeClr val="tx1"/>
                </a:solidFill>
                <a:effectLst/>
                <a:latin typeface="+mn-lt"/>
                <a:ea typeface="+mn-ea"/>
                <a:cs typeface="+mn-cs"/>
              </a:rPr>
              <a:t>– https://glowscotland.sharepoint.com/sites/NorthAyrshireCouncil/StaffArea/GIRFEC/News%20Alert%20NPS/Vulnerable%20Children%20and%20Young%20People%20in%20North%20Ayrshire%20Aug%202018.pdf</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Children and young people who are at risk of being exposed to sexual exploitation, including online risk (Page 64)</a:t>
            </a:r>
          </a:p>
        </p:txBody>
      </p:sp>
      <p:sp>
        <p:nvSpPr>
          <p:cNvPr id="4" name="Slide Number Placeholder 3"/>
          <p:cNvSpPr>
            <a:spLocks noGrp="1"/>
          </p:cNvSpPr>
          <p:nvPr>
            <p:ph type="sldNum" sz="quarter" idx="5"/>
          </p:nvPr>
        </p:nvSpPr>
        <p:spPr/>
        <p:txBody>
          <a:bodyPr/>
          <a:lstStyle/>
          <a:p>
            <a:fld id="{4E9B44FC-BB5A-40FC-9CC6-9A4611DD777F}" type="slidenum">
              <a:rPr lang="en-GB" smtClean="0"/>
              <a:t>48</a:t>
            </a:fld>
            <a:endParaRPr lang="en-GB" dirty="0"/>
          </a:p>
        </p:txBody>
      </p:sp>
    </p:spTree>
    <p:extLst>
      <p:ext uri="{BB962C8B-B14F-4D97-AF65-F5344CB8AC3E}">
        <p14:creationId xmlns:p14="http://schemas.microsoft.com/office/powerpoint/2010/main" val="39549391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https://www.nspcc.org.uk/what-is-child-abuse/types-of-abuse/grooming/</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E9B44FC-BB5A-40FC-9CC6-9A4611DD777F}" type="slidenum">
              <a:rPr lang="en-GB" smtClean="0"/>
              <a:t>49</a:t>
            </a:fld>
            <a:endParaRPr lang="en-GB" dirty="0"/>
          </a:p>
        </p:txBody>
      </p:sp>
    </p:spTree>
    <p:extLst>
      <p:ext uri="{BB962C8B-B14F-4D97-AF65-F5344CB8AC3E}">
        <p14:creationId xmlns:p14="http://schemas.microsoft.com/office/powerpoint/2010/main" val="553303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Every child who can form a view on matters affecting them has the right to express those views if they so wish. Those views should be given due weight in accordance with a child’s age and maturity. Any intervention by a public authority in the life of a child must be properly justified.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Connections between safety and rights are further illustrated in ‘The Promise.’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Children must be heard in decision-making that affects them. Children feel safe when the relationships which they need are recognised, nurtured , supported and sustained.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UNCRC (Article 23) protects the rights of disabled children and the UN Convention on the Rights of Persons with Disabilities, ratified by the UK Government in 2009, states that in order for disabled children to be able to realise the rights mentioned above, they need to be provided with disability and age-appropriate assistance.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a child has learning disabilities or needs additional support with communication, consideration must be given to the best way to involve the child.</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GB" sz="1800" b="0" i="0" u="none" strike="noStrike" baseline="0" dirty="0">
                <a:latin typeface="Calibri-Light"/>
              </a:rPr>
              <a:t>The child’s experience, views and needs are central within child protection processes.  Talking with and listening to children means attention not only to their words, but also to their experience, needs, wishes and feelings. Listening includes attention to non-verbal communication, and to physical and behavioural responses to their care and environment. Understanding communication involves consideration of the timing and context of expressed words and feelings.</a:t>
            </a:r>
          </a:p>
          <a:p>
            <a:pPr algn="l"/>
            <a:endParaRPr lang="en-GB" sz="1800" b="0" i="0" u="none" strike="noStrike" baseline="0" dirty="0">
              <a:latin typeface="Calibri-Light"/>
            </a:endParaRPr>
          </a:p>
          <a:p>
            <a:pPr algn="l"/>
            <a:r>
              <a:rPr lang="en-GB" sz="1800" b="0" i="0" u="none" strike="noStrike" baseline="0" dirty="0">
                <a:latin typeface="Calibri-Light"/>
              </a:rPr>
              <a:t>Children should be involved in decision-making in ways that are attuned to the needs and understanding of each child.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E9B44FC-BB5A-40FC-9CC6-9A4611DD777F}" type="slidenum">
              <a:rPr lang="en-GB" smtClean="0"/>
              <a:t>5</a:t>
            </a:fld>
            <a:endParaRPr lang="en-GB" dirty="0"/>
          </a:p>
        </p:txBody>
      </p:sp>
    </p:spTree>
    <p:extLst>
      <p:ext uri="{BB962C8B-B14F-4D97-AF65-F5344CB8AC3E}">
        <p14:creationId xmlns:p14="http://schemas.microsoft.com/office/powerpoint/2010/main" val="14556345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Vulnerability factors for discussion within groups as outlined in </a:t>
            </a:r>
            <a:r>
              <a:rPr lang="en-GB" sz="1200" kern="1200" dirty="0" err="1">
                <a:solidFill>
                  <a:schemeClr val="tx1"/>
                </a:solidFill>
                <a:effectLst/>
                <a:latin typeface="+mn-lt"/>
                <a:ea typeface="+mn-ea"/>
                <a:cs typeface="+mn-cs"/>
              </a:rPr>
              <a:t>Barnardos</a:t>
            </a:r>
            <a:r>
              <a:rPr lang="en-GB" sz="1200" kern="1200" dirty="0">
                <a:solidFill>
                  <a:schemeClr val="tx1"/>
                </a:solidFill>
                <a:effectLst/>
                <a:latin typeface="+mn-lt"/>
                <a:ea typeface="+mn-ea"/>
                <a:cs typeface="+mn-cs"/>
              </a:rPr>
              <a:t> support materials</a:t>
            </a:r>
          </a:p>
        </p:txBody>
      </p:sp>
      <p:sp>
        <p:nvSpPr>
          <p:cNvPr id="4" name="Slide Number Placeholder 3"/>
          <p:cNvSpPr>
            <a:spLocks noGrp="1"/>
          </p:cNvSpPr>
          <p:nvPr>
            <p:ph type="sldNum" sz="quarter" idx="5"/>
          </p:nvPr>
        </p:nvSpPr>
        <p:spPr/>
        <p:txBody>
          <a:bodyPr/>
          <a:lstStyle/>
          <a:p>
            <a:fld id="{4E9B44FC-BB5A-40FC-9CC6-9A4611DD777F}" type="slidenum">
              <a:rPr lang="en-GB" smtClean="0"/>
              <a:t>50</a:t>
            </a:fld>
            <a:endParaRPr lang="en-GB" dirty="0"/>
          </a:p>
        </p:txBody>
      </p:sp>
    </p:spTree>
    <p:extLst>
      <p:ext uri="{BB962C8B-B14F-4D97-AF65-F5344CB8AC3E}">
        <p14:creationId xmlns:p14="http://schemas.microsoft.com/office/powerpoint/2010/main" val="23507032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Risk indicators for discussion within groups as outlined in </a:t>
            </a:r>
            <a:r>
              <a:rPr lang="en-GB" sz="1200" kern="1200" dirty="0" err="1">
                <a:solidFill>
                  <a:schemeClr val="tx1"/>
                </a:solidFill>
                <a:effectLst/>
                <a:latin typeface="+mn-lt"/>
                <a:ea typeface="+mn-ea"/>
                <a:cs typeface="+mn-cs"/>
              </a:rPr>
              <a:t>Barnardos</a:t>
            </a:r>
            <a:r>
              <a:rPr lang="en-GB" sz="1200" kern="1200" dirty="0">
                <a:solidFill>
                  <a:schemeClr val="tx1"/>
                </a:solidFill>
                <a:effectLst/>
                <a:latin typeface="+mn-lt"/>
                <a:ea typeface="+mn-ea"/>
                <a:cs typeface="+mn-cs"/>
              </a:rPr>
              <a:t> support materials</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E9B44FC-BB5A-40FC-9CC6-9A4611DD777F}" type="slidenum">
              <a:rPr lang="en-GB" smtClean="0"/>
              <a:t>51</a:t>
            </a:fld>
            <a:endParaRPr lang="en-GB" dirty="0"/>
          </a:p>
        </p:txBody>
      </p:sp>
    </p:spTree>
    <p:extLst>
      <p:ext uri="{BB962C8B-B14F-4D97-AF65-F5344CB8AC3E}">
        <p14:creationId xmlns:p14="http://schemas.microsoft.com/office/powerpoint/2010/main" val="41100673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b="1" dirty="0"/>
              <a:t>Additional resources for display on CP/Safeguarding noticeboard or to assist in curricular planning</a:t>
            </a:r>
          </a:p>
          <a:p>
            <a:endParaRPr lang="en-GB" baseline="0" dirty="0"/>
          </a:p>
          <a:p>
            <a:r>
              <a:rPr lang="en-GB" b="1" dirty="0">
                <a:effectLst/>
              </a:rPr>
              <a:t>Supporting Children and Young People - Child Sexual Exploitation – </a:t>
            </a:r>
            <a:r>
              <a:rPr lang="en-GB" dirty="0"/>
              <a:t>http://www.scotland.police.uk/keep-safe/young-people/supporting-children-and-young-people/child-sexual-exploitation</a:t>
            </a:r>
          </a:p>
          <a:p>
            <a:endParaRPr lang="en-GB" dirty="0"/>
          </a:p>
          <a:p>
            <a:r>
              <a:rPr lang="en-GB" b="1" dirty="0"/>
              <a:t>Child Sexual Exploitation Definition and Summary </a:t>
            </a:r>
            <a:r>
              <a:rPr lang="en-GB" dirty="0"/>
              <a:t>– http://www.gov.scot/Resource/0050/00508567.pdf</a:t>
            </a:r>
          </a:p>
          <a:p>
            <a:endParaRPr lang="en-GB" b="1" dirty="0"/>
          </a:p>
          <a:p>
            <a:r>
              <a:rPr lang="en-GB" b="1" dirty="0"/>
              <a:t>Child Sexual Exploitation Definition and Practitioner Briefing Paper – </a:t>
            </a:r>
            <a:r>
              <a:rPr lang="en-GB" dirty="0"/>
              <a:t>http://www.gov.scot/Resource/0050/00508563.pdf</a:t>
            </a:r>
          </a:p>
          <a:p>
            <a:endParaRPr lang="en-GB" dirty="0"/>
          </a:p>
          <a:p>
            <a:r>
              <a:rPr lang="en-GB" sz="1200" b="1" i="0" u="none" strike="noStrike" kern="1200" baseline="0" dirty="0">
                <a:solidFill>
                  <a:schemeClr val="tx1"/>
                </a:solidFill>
                <a:latin typeface="+mn-lt"/>
                <a:ea typeface="+mn-ea"/>
                <a:cs typeface="+mn-cs"/>
              </a:rPr>
              <a:t>Offence of meeting a child following certain preliminary contact (any child under 16):</a:t>
            </a:r>
          </a:p>
          <a:p>
            <a:r>
              <a:rPr lang="en-GB" sz="1200" b="0" i="0" u="none" strike="noStrike" kern="1200" baseline="0" dirty="0">
                <a:solidFill>
                  <a:schemeClr val="tx1"/>
                </a:solidFill>
                <a:latin typeface="+mn-lt"/>
                <a:ea typeface="+mn-ea"/>
                <a:cs typeface="+mn-cs"/>
              </a:rPr>
              <a:t>Essentially an offence of “grooming”. Covers an individual travelling (in UK or abroad) to engage in unlawful sexual activity with, or in the presence, of a child; following prior contact or communication.25</a:t>
            </a:r>
          </a:p>
          <a:p>
            <a:endParaRPr lang="en-GB" sz="1200" b="0" i="0" u="none" strike="noStrike" kern="1200" baseline="0" dirty="0">
              <a:solidFill>
                <a:schemeClr val="tx1"/>
              </a:solidFill>
              <a:latin typeface="+mn-lt"/>
              <a:ea typeface="+mn-ea"/>
              <a:cs typeface="+mn-cs"/>
            </a:endParaRPr>
          </a:p>
          <a:p>
            <a:r>
              <a:rPr lang="en-GB" b="1" dirty="0" err="1"/>
              <a:t>Barnardos</a:t>
            </a:r>
            <a:r>
              <a:rPr lang="en-GB" b="1" dirty="0"/>
              <a:t> CSE </a:t>
            </a:r>
            <a:r>
              <a:rPr lang="en-GB" dirty="0"/>
              <a:t>– https://www.barnardos.org.uk/what_we_do/our_work/sexual_exploitation.htm</a:t>
            </a:r>
          </a:p>
          <a:p>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52</a:t>
            </a:fld>
            <a:endParaRPr lang="en-GB" dirty="0"/>
          </a:p>
        </p:txBody>
      </p:sp>
    </p:spTree>
    <p:extLst>
      <p:ext uri="{BB962C8B-B14F-4D97-AF65-F5344CB8AC3E}">
        <p14:creationId xmlns:p14="http://schemas.microsoft.com/office/powerpoint/2010/main" val="13200668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53</a:t>
            </a:fld>
            <a:endParaRPr lang="en-GB" dirty="0"/>
          </a:p>
        </p:txBody>
      </p:sp>
    </p:spTree>
    <p:extLst>
      <p:ext uri="{BB962C8B-B14F-4D97-AF65-F5344CB8AC3E}">
        <p14:creationId xmlns:p14="http://schemas.microsoft.com/office/powerpoint/2010/main" val="29666558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Child Poverty Analysis </a:t>
            </a:r>
            <a:r>
              <a:rPr lang="en-GB" dirty="0"/>
              <a:t>- https://www.gov.scot/collections/child-poverty-statistics/</a:t>
            </a:r>
          </a:p>
          <a:p>
            <a:endParaRPr lang="en-GB" dirty="0"/>
          </a:p>
          <a:p>
            <a:r>
              <a:rPr lang="en-GB" b="1" dirty="0"/>
              <a:t>North Ayrshire Local Child Poverty Action Plan and Report 2020/21 – </a:t>
            </a:r>
            <a:r>
              <a:rPr lang="en-GB" dirty="0"/>
              <a:t>http://northayrshire.community/wp-content/uploads/2021/06/NAC_Child_Poverty_2020-21-accessible.pdf</a:t>
            </a:r>
          </a:p>
        </p:txBody>
      </p:sp>
      <p:sp>
        <p:nvSpPr>
          <p:cNvPr id="4" name="Slide Number Placeholder 3"/>
          <p:cNvSpPr>
            <a:spLocks noGrp="1"/>
          </p:cNvSpPr>
          <p:nvPr>
            <p:ph type="sldNum" sz="quarter" idx="10"/>
          </p:nvPr>
        </p:nvSpPr>
        <p:spPr/>
        <p:txBody>
          <a:bodyPr/>
          <a:lstStyle/>
          <a:p>
            <a:fld id="{4E9B44FC-BB5A-40FC-9CC6-9A4611DD777F}" type="slidenum">
              <a:rPr lang="en-GB" smtClean="0"/>
              <a:t>54</a:t>
            </a:fld>
            <a:endParaRPr lang="en-GB" dirty="0"/>
          </a:p>
        </p:txBody>
      </p:sp>
    </p:spTree>
    <p:extLst>
      <p:ext uri="{BB962C8B-B14F-4D97-AF65-F5344CB8AC3E}">
        <p14:creationId xmlns:p14="http://schemas.microsoft.com/office/powerpoint/2010/main" val="42651017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t>CP Co-ordinators will follow the Guidance in Standard Circular A16 and accompanying process maps and  complete standard templates/appendices. These templates will then be emailed securely to the CME mailbox. The Senior Manager with responsibility for CME will acknowledge receipt and follow up with the referrer. </a:t>
            </a:r>
          </a:p>
          <a:p>
            <a:pPr algn="just"/>
            <a:endParaRPr lang="en-GB" dirty="0"/>
          </a:p>
          <a:p>
            <a:pPr algn="just"/>
            <a:r>
              <a:rPr lang="en-GB" dirty="0"/>
              <a:t>During holiday periods, CME notifications from other authorities will be directed to nominated person covering (or Philip Gosnay/Cluster Senior Manager during October/Easter breaks).  If agreed with Head Teacher, nominated staff member can make decisions on outcome.  For any CMEs relating to pupils within North Ayrshire schools, normal CME processes should be followed.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Getting It Right for Vulnerable Children and Young People in North Ayrshire </a:t>
            </a:r>
            <a:r>
              <a:rPr lang="en-GB" sz="1200" b="0" kern="1200" dirty="0">
                <a:solidFill>
                  <a:schemeClr val="tx1"/>
                </a:solidFill>
                <a:effectLst/>
                <a:latin typeface="+mn-lt"/>
                <a:ea typeface="+mn-ea"/>
                <a:cs typeface="+mn-cs"/>
              </a:rPr>
              <a:t>–https://glowscotland.sharepoint.com/sites/NorthAyrshireCouncil/StaffArea/GIRFEC/News%20Alert%20NPS/Vulnerable%20Children%20and%20Young%20People%20in%20North%20Ayrshire%20Aug%202018.pdf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Children and young people who run away or go missing (Page 17)</a:t>
            </a:r>
          </a:p>
          <a:p>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9B44FC-BB5A-40FC-9CC6-9A4611DD777F}" type="slidenum">
              <a:rPr lang="en-GB" smtClean="0"/>
              <a:t>55</a:t>
            </a:fld>
            <a:endParaRPr lang="en-GB" dirty="0"/>
          </a:p>
        </p:txBody>
      </p:sp>
    </p:spTree>
    <p:extLst>
      <p:ext uri="{BB962C8B-B14F-4D97-AF65-F5344CB8AC3E}">
        <p14:creationId xmlns:p14="http://schemas.microsoft.com/office/powerpoint/2010/main" val="12460994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Getting It Right for Vulnerable Children and Young People in North Ayrshire </a:t>
            </a:r>
            <a:r>
              <a:rPr lang="en-GB" sz="1200" b="0" kern="1200" dirty="0">
                <a:solidFill>
                  <a:schemeClr val="tx1"/>
                </a:solidFill>
                <a:effectLst/>
                <a:latin typeface="+mn-lt"/>
                <a:ea typeface="+mn-ea"/>
                <a:cs typeface="+mn-cs"/>
              </a:rPr>
              <a:t>– https://glowscotland.sharepoint.com/sites/NorthAyrshireCouncil/StaffArea/GIRFEC/News%20Alert%20NPS/Vulnerable%20Children%20and%20Young%20People%20in%20North%20Ayrshire%20Aug%202018.pdf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Adult Support and Protection (Page 16)</a:t>
            </a:r>
          </a:p>
          <a:p>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56</a:t>
            </a:fld>
            <a:endParaRPr lang="en-GB" dirty="0"/>
          </a:p>
        </p:txBody>
      </p:sp>
    </p:spTree>
    <p:extLst>
      <p:ext uri="{BB962C8B-B14F-4D97-AF65-F5344CB8AC3E}">
        <p14:creationId xmlns:p14="http://schemas.microsoft.com/office/powerpoint/2010/main" val="41002714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dirty="0"/>
              <a:t>The National requirements of a CP Coordinator:</a:t>
            </a:r>
          </a:p>
          <a:p>
            <a:pPr algn="just"/>
            <a:r>
              <a:rPr lang="en-GB" dirty="0"/>
              <a:t>https://www.gov.scot/publications/national-guidance-child-protection-scotland-2021/documents/ - Page 45-47</a:t>
            </a:r>
          </a:p>
        </p:txBody>
      </p:sp>
      <p:sp>
        <p:nvSpPr>
          <p:cNvPr id="4" name="Slide Number Placeholder 3"/>
          <p:cNvSpPr>
            <a:spLocks noGrp="1"/>
          </p:cNvSpPr>
          <p:nvPr>
            <p:ph type="sldNum" sz="quarter" idx="5"/>
          </p:nvPr>
        </p:nvSpPr>
        <p:spPr/>
        <p:txBody>
          <a:bodyPr/>
          <a:lstStyle/>
          <a:p>
            <a:fld id="{4E9B44FC-BB5A-40FC-9CC6-9A4611DD777F}" type="slidenum">
              <a:rPr lang="en-GB" smtClean="0"/>
              <a:t>57</a:t>
            </a:fld>
            <a:endParaRPr lang="en-GB" dirty="0"/>
          </a:p>
        </p:txBody>
      </p:sp>
    </p:spTree>
    <p:extLst>
      <p:ext uri="{BB962C8B-B14F-4D97-AF65-F5344CB8AC3E}">
        <p14:creationId xmlns:p14="http://schemas.microsoft.com/office/powerpoint/2010/main" val="33490942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dirty="0"/>
              <a:t>The National requirements of a CP Co-ordinator:</a:t>
            </a:r>
          </a:p>
          <a:p>
            <a:pPr algn="just"/>
            <a:endParaRPr lang="en-GB" dirty="0"/>
          </a:p>
          <a:p>
            <a:pPr algn="just"/>
            <a:r>
              <a:rPr lang="en-GB" dirty="0"/>
              <a:t>https://www.gov.scot/publications/national-guidance-child-protection-scotland-2021/documents/ - Page 45-47</a:t>
            </a:r>
          </a:p>
        </p:txBody>
      </p:sp>
      <p:sp>
        <p:nvSpPr>
          <p:cNvPr id="4" name="Slide Number Placeholder 3"/>
          <p:cNvSpPr>
            <a:spLocks noGrp="1"/>
          </p:cNvSpPr>
          <p:nvPr>
            <p:ph type="sldNum" sz="quarter" idx="5"/>
          </p:nvPr>
        </p:nvSpPr>
        <p:spPr/>
        <p:txBody>
          <a:bodyPr/>
          <a:lstStyle/>
          <a:p>
            <a:fld id="{4E9B44FC-BB5A-40FC-9CC6-9A4611DD777F}" type="slidenum">
              <a:rPr lang="en-GB" smtClean="0"/>
              <a:t>58</a:t>
            </a:fld>
            <a:endParaRPr lang="en-GB" dirty="0"/>
          </a:p>
        </p:txBody>
      </p:sp>
    </p:spTree>
    <p:extLst>
      <p:ext uri="{BB962C8B-B14F-4D97-AF65-F5344CB8AC3E}">
        <p14:creationId xmlns:p14="http://schemas.microsoft.com/office/powerpoint/2010/main" val="4548338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fld id="{4E9B44FC-BB5A-40FC-9CC6-9A4611DD777F}" type="slidenum">
              <a:rPr lang="en-GB" smtClean="0"/>
              <a:t>59</a:t>
            </a:fld>
            <a:endParaRPr lang="en-GB" dirty="0"/>
          </a:p>
        </p:txBody>
      </p:sp>
    </p:spTree>
    <p:extLst>
      <p:ext uri="{BB962C8B-B14F-4D97-AF65-F5344CB8AC3E}">
        <p14:creationId xmlns:p14="http://schemas.microsoft.com/office/powerpoint/2010/main" val="3534509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0" baseline="0" dirty="0"/>
              <a:t>This PowerPoint will be used for the August 2022 refresh for all staff, including child minders, out of school staff,  janitorial and catering staff and volunteers. The completion of the slides linked to the </a:t>
            </a:r>
            <a:r>
              <a:rPr lang="en-GB" b="1" u="none" baseline="0" dirty="0">
                <a:solidFill>
                  <a:srgbClr val="FF0000"/>
                </a:solidFill>
              </a:rPr>
              <a:t>9 initial buttons </a:t>
            </a:r>
            <a:r>
              <a:rPr lang="en-GB" b="0" baseline="0" dirty="0"/>
              <a:t>is compulsory for all staff on the first day of the school term (August in-service). A copy should be placed in the school’s shared drive/staff Child Protection &amp; Safeguarding noticeboard, as well as being utilised as a resource to supplement training/ information sessions completed throughout the academic year and for new staff, volunteers and partners working within the establishment.</a:t>
            </a:r>
          </a:p>
          <a:p>
            <a:pPr algn="just"/>
            <a:endParaRPr lang="en-GB"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rPr>
              <a:t>Click on the boxes to navigate your way through the presentation.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200" b="1" dirty="0">
              <a:solidFill>
                <a:srgbClr val="002060"/>
              </a:solidFill>
            </a:endParaRPr>
          </a:p>
          <a:p>
            <a:pPr algn="just"/>
            <a:r>
              <a:rPr lang="en-GB" dirty="0"/>
              <a:t>This PowerPoint is best used </a:t>
            </a:r>
            <a:r>
              <a:rPr lang="en-GB" baseline="0" dirty="0"/>
              <a:t>by clicking on the boxes/buttons on this and the next page to navigate content.  Each box/button will take you to the relevant page within the PowerPoint and sometimes provide additional links to a website for further information.</a:t>
            </a:r>
          </a:p>
          <a:p>
            <a:pPr algn="just"/>
            <a:endParaRPr lang="en-GB" baseline="0" dirty="0"/>
          </a:p>
          <a:p>
            <a:pPr algn="just"/>
            <a:r>
              <a:rPr lang="en-GB" baseline="0" dirty="0"/>
              <a:t>The intention with this year’s Child Protection and Safeguarding presentation is to </a:t>
            </a:r>
            <a:r>
              <a:rPr lang="en-GB" b="1" baseline="0" dirty="0"/>
              <a:t>update </a:t>
            </a:r>
            <a:r>
              <a:rPr lang="en-GB" baseline="0" dirty="0"/>
              <a:t>and consolidate content from the last few years and to emphasise that our Child Protection procedures are robust, the </a:t>
            </a:r>
            <a:r>
              <a:rPr lang="en-GB" b="1" baseline="0" dirty="0"/>
              <a:t>responsibility of all </a:t>
            </a:r>
            <a:r>
              <a:rPr lang="en-GB" baseline="0" dirty="0"/>
              <a:t>and that our procedures apply regardless of the nature of the concern. </a:t>
            </a:r>
          </a:p>
          <a:p>
            <a:r>
              <a:rPr lang="en-GB" baseline="0" dirty="0"/>
              <a:t> </a:t>
            </a:r>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6</a:t>
            </a:fld>
            <a:endParaRPr lang="en-GB" dirty="0"/>
          </a:p>
        </p:txBody>
      </p:sp>
    </p:spTree>
    <p:extLst>
      <p:ext uri="{BB962C8B-B14F-4D97-AF65-F5344CB8AC3E}">
        <p14:creationId xmlns:p14="http://schemas.microsoft.com/office/powerpoint/2010/main" val="1992827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Getting It Right for Vulnerable Children and Young People in North Ayrshire </a:t>
            </a:r>
            <a:r>
              <a:rPr lang="en-GB" sz="1200" b="0" kern="1200" dirty="0">
                <a:solidFill>
                  <a:schemeClr val="tx1"/>
                </a:solidFill>
                <a:effectLst/>
                <a:latin typeface="+mn-lt"/>
                <a:ea typeface="+mn-ea"/>
                <a:cs typeface="+mn-cs"/>
              </a:rPr>
              <a:t>– https://glowscotland.sharepoint.com/sites/NorthAyrshireCouncil/StaffArea/GIRFEC/News%20Alert%20NPS/Vulnerable%20Children%20and%20Young%20People%20in%20North%20Ayrshire%20Aug%202018.pdf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Children and young people who are affected by domestic abuse </a:t>
            </a:r>
            <a:r>
              <a:rPr lang="en-GB" sz="1800" b="1" baseline="0" dirty="0">
                <a:highlight>
                  <a:srgbClr val="FFFF00"/>
                </a:highlight>
              </a:rPr>
              <a:t>(Page 43)</a:t>
            </a:r>
          </a:p>
          <a:p>
            <a:endParaRPr lang="en-GB" dirty="0"/>
          </a:p>
        </p:txBody>
      </p:sp>
      <p:sp>
        <p:nvSpPr>
          <p:cNvPr id="4" name="Slide Number Placeholder 3"/>
          <p:cNvSpPr>
            <a:spLocks noGrp="1"/>
          </p:cNvSpPr>
          <p:nvPr>
            <p:ph type="sldNum" sz="quarter" idx="10"/>
          </p:nvPr>
        </p:nvSpPr>
        <p:spPr/>
        <p:txBody>
          <a:bodyPr/>
          <a:lstStyle/>
          <a:p>
            <a:fld id="{A11C639F-EF78-4CE2-8E1E-13F4F4A307F9}" type="slidenum">
              <a:rPr lang="en-GB" smtClean="0"/>
              <a:t>60</a:t>
            </a:fld>
            <a:endParaRPr lang="en-GB"/>
          </a:p>
        </p:txBody>
      </p:sp>
    </p:spTree>
    <p:extLst>
      <p:ext uri="{BB962C8B-B14F-4D97-AF65-F5344CB8AC3E}">
        <p14:creationId xmlns:p14="http://schemas.microsoft.com/office/powerpoint/2010/main" val="7998762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Click on Domestic Abuse Wheel picture and print for 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Getting It Right for Vulnerable Children and Young People in North Ayrshire </a:t>
            </a:r>
            <a:r>
              <a:rPr lang="en-GB" sz="1200" b="0" kern="1200" dirty="0">
                <a:solidFill>
                  <a:schemeClr val="tx1"/>
                </a:solidFill>
                <a:effectLst/>
                <a:latin typeface="+mn-lt"/>
                <a:ea typeface="+mn-ea"/>
                <a:cs typeface="+mn-cs"/>
              </a:rPr>
              <a:t>– https://glowscotland.sharepoint.com/sites/NorthAyrshireCouncil/StaffArea/GIRFEC/News%20Alert%20NPS/Vulnerable%20Children%20and%20Young%20People%20in%20North%20Ayrshire%20Aug%202018.pdf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Children and young people who are affected by domestic abuse </a:t>
            </a:r>
            <a:r>
              <a:rPr lang="en-GB" sz="1800" baseline="0" dirty="0">
                <a:highlight>
                  <a:srgbClr val="FFFF00"/>
                </a:highlight>
              </a:rPr>
              <a:t>(Page 43)</a:t>
            </a:r>
          </a:p>
          <a:p>
            <a:endParaRPr lang="en-GB" dirty="0"/>
          </a:p>
        </p:txBody>
      </p:sp>
      <p:sp>
        <p:nvSpPr>
          <p:cNvPr id="4" name="Slide Number Placeholder 3"/>
          <p:cNvSpPr>
            <a:spLocks noGrp="1"/>
          </p:cNvSpPr>
          <p:nvPr>
            <p:ph type="sldNum" sz="quarter" idx="10"/>
          </p:nvPr>
        </p:nvSpPr>
        <p:spPr/>
        <p:txBody>
          <a:bodyPr/>
          <a:lstStyle/>
          <a:p>
            <a:fld id="{A11C639F-EF78-4CE2-8E1E-13F4F4A307F9}" type="slidenum">
              <a:rPr lang="en-GB" smtClean="0"/>
              <a:t>61</a:t>
            </a:fld>
            <a:endParaRPr lang="en-GB"/>
          </a:p>
        </p:txBody>
      </p:sp>
    </p:spTree>
    <p:extLst>
      <p:ext uri="{BB962C8B-B14F-4D97-AF65-F5344CB8AC3E}">
        <p14:creationId xmlns:p14="http://schemas.microsoft.com/office/powerpoint/2010/main" val="28869693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National Action Plan on Internet Safety for Children and Young People</a:t>
            </a:r>
            <a:r>
              <a:rPr lang="en-GB" dirty="0"/>
              <a:t> –  http://www.gov.scot/Resource/0051/00516921.pdf</a:t>
            </a:r>
          </a:p>
          <a:p>
            <a:endParaRPr lang="en-GB" dirty="0"/>
          </a:p>
          <a:p>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62</a:t>
            </a:fld>
            <a:endParaRPr lang="en-GB" dirty="0"/>
          </a:p>
        </p:txBody>
      </p:sp>
    </p:spTree>
    <p:extLst>
      <p:ext uri="{BB962C8B-B14F-4D97-AF65-F5344CB8AC3E}">
        <p14:creationId xmlns:p14="http://schemas.microsoft.com/office/powerpoint/2010/main" val="16690429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t>Following a request from Parents and Community Groups for a list of resources and websites to help them support children and young people to remain safe online a North Ayrshire Online Safety Directory was created. A copy of the Directory can be found on the North Ayrshire CPP and CPC websites, in addition to the CP &amp; Safeguarding Glow tile. If you would like a copy, please contact Angela Feeney, afeeney@north-ayrshire.gov.uk</a:t>
            </a:r>
          </a:p>
        </p:txBody>
      </p:sp>
      <p:sp>
        <p:nvSpPr>
          <p:cNvPr id="4" name="Slide Number Placeholder 3"/>
          <p:cNvSpPr>
            <a:spLocks noGrp="1"/>
          </p:cNvSpPr>
          <p:nvPr>
            <p:ph type="sldNum" sz="quarter" idx="10"/>
          </p:nvPr>
        </p:nvSpPr>
        <p:spPr/>
        <p:txBody>
          <a:bodyPr/>
          <a:lstStyle/>
          <a:p>
            <a:fld id="{4E9B44FC-BB5A-40FC-9CC6-9A4611DD777F}" type="slidenum">
              <a:rPr lang="en-GB" smtClean="0"/>
              <a:t>63</a:t>
            </a:fld>
            <a:endParaRPr lang="en-GB" dirty="0"/>
          </a:p>
        </p:txBody>
      </p:sp>
    </p:spTree>
    <p:extLst>
      <p:ext uri="{BB962C8B-B14F-4D97-AF65-F5344CB8AC3E}">
        <p14:creationId xmlns:p14="http://schemas.microsoft.com/office/powerpoint/2010/main" val="77128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Following a request from Parents and Community Groups for a list of resources and websites to help them support children and young people to remain safe online a North Ayrshire Online Safety Directory was created. A copy of the Directory can be found on the North Ayrshire CPP and CPC websites, in addition to the CP &amp; Safeguarding Glow tile. If you would like a copy, please contact Angela Feeney, afeeney@north-ayrshire.gov.uk</a:t>
            </a:r>
          </a:p>
        </p:txBody>
      </p:sp>
      <p:sp>
        <p:nvSpPr>
          <p:cNvPr id="4" name="Slide Number Placeholder 3"/>
          <p:cNvSpPr>
            <a:spLocks noGrp="1"/>
          </p:cNvSpPr>
          <p:nvPr>
            <p:ph type="sldNum" sz="quarter" idx="10"/>
          </p:nvPr>
        </p:nvSpPr>
        <p:spPr/>
        <p:txBody>
          <a:bodyPr/>
          <a:lstStyle/>
          <a:p>
            <a:fld id="{4E9B44FC-BB5A-40FC-9CC6-9A4611DD777F}" type="slidenum">
              <a:rPr lang="en-GB" smtClean="0"/>
              <a:t>64</a:t>
            </a:fld>
            <a:endParaRPr lang="en-GB" dirty="0"/>
          </a:p>
        </p:txBody>
      </p:sp>
    </p:spTree>
    <p:extLst>
      <p:ext uri="{BB962C8B-B14F-4D97-AF65-F5344CB8AC3E}">
        <p14:creationId xmlns:p14="http://schemas.microsoft.com/office/powerpoint/2010/main" val="11814307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ensure the signed Pledge is displayed within the school entrance and copies of the double-sided flyer are displayed in all classrooms.</a:t>
            </a:r>
          </a:p>
        </p:txBody>
      </p:sp>
      <p:sp>
        <p:nvSpPr>
          <p:cNvPr id="4" name="Slide Number Placeholder 3"/>
          <p:cNvSpPr>
            <a:spLocks noGrp="1"/>
          </p:cNvSpPr>
          <p:nvPr>
            <p:ph type="sldNum" sz="quarter" idx="10"/>
          </p:nvPr>
        </p:nvSpPr>
        <p:spPr/>
        <p:txBody>
          <a:bodyPr/>
          <a:lstStyle/>
          <a:p>
            <a:fld id="{4E9B44FC-BB5A-40FC-9CC6-9A4611DD777F}" type="slidenum">
              <a:rPr lang="en-GB" smtClean="0"/>
              <a:t>65</a:t>
            </a:fld>
            <a:endParaRPr lang="en-GB" dirty="0"/>
          </a:p>
        </p:txBody>
      </p:sp>
    </p:spTree>
    <p:extLst>
      <p:ext uri="{BB962C8B-B14F-4D97-AF65-F5344CB8AC3E}">
        <p14:creationId xmlns:p14="http://schemas.microsoft.com/office/powerpoint/2010/main" val="11469209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refer to Respect Me guidance - http://respectme.org.uk/</a:t>
            </a:r>
          </a:p>
        </p:txBody>
      </p:sp>
      <p:sp>
        <p:nvSpPr>
          <p:cNvPr id="4" name="Slide Number Placeholder 3"/>
          <p:cNvSpPr>
            <a:spLocks noGrp="1"/>
          </p:cNvSpPr>
          <p:nvPr>
            <p:ph type="sldNum" sz="quarter" idx="10"/>
          </p:nvPr>
        </p:nvSpPr>
        <p:spPr/>
        <p:txBody>
          <a:bodyPr/>
          <a:lstStyle/>
          <a:p>
            <a:fld id="{4E9B44FC-BB5A-40FC-9CC6-9A4611DD777F}" type="slidenum">
              <a:rPr lang="en-GB" smtClean="0"/>
              <a:t>66</a:t>
            </a:fld>
            <a:endParaRPr lang="en-GB" dirty="0"/>
          </a:p>
        </p:txBody>
      </p:sp>
    </p:spTree>
    <p:extLst>
      <p:ext uri="{BB962C8B-B14F-4D97-AF65-F5344CB8AC3E}">
        <p14:creationId xmlns:p14="http://schemas.microsoft.com/office/powerpoint/2010/main" val="36966376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Respect Me </a:t>
            </a:r>
            <a:r>
              <a:rPr lang="en-GB" dirty="0"/>
              <a:t>guidance - http://respectme.org.uk/</a:t>
            </a:r>
          </a:p>
          <a:p>
            <a:endParaRPr lang="en-GB" sz="1200" b="1" dirty="0">
              <a:latin typeface="Century Gothic" panose="020B0502020202020204" pitchFamily="34" charset="0"/>
            </a:endParaRPr>
          </a:p>
          <a:p>
            <a:r>
              <a:rPr lang="en-GB" sz="1200" b="1" dirty="0">
                <a:latin typeface="Century Gothic" panose="020B0502020202020204" pitchFamily="34" charset="0"/>
              </a:rPr>
              <a:t>APPENDIX 24</a:t>
            </a:r>
            <a:endParaRPr lang="en-GB" sz="1200" dirty="0">
              <a:latin typeface="Century Gothic" panose="020B0502020202020204" pitchFamily="34" charset="0"/>
            </a:endParaRPr>
          </a:p>
          <a:p>
            <a:endParaRPr lang="en-GB" sz="1200" dirty="0">
              <a:latin typeface="Century Gothic" panose="020B0502020202020204" pitchFamily="34" charset="0"/>
            </a:endParaRPr>
          </a:p>
          <a:p>
            <a:r>
              <a:rPr lang="en-GB" sz="1200" b="1" dirty="0">
                <a:latin typeface="Century Gothic" panose="020B0502020202020204" pitchFamily="34" charset="0"/>
              </a:rPr>
              <a:t>1.0 Introduction</a:t>
            </a:r>
            <a:endParaRPr lang="en-GB" sz="1200" dirty="0">
              <a:latin typeface="Century Gothic" panose="020B0502020202020204" pitchFamily="34" charset="0"/>
            </a:endParaRPr>
          </a:p>
          <a:p>
            <a:r>
              <a:rPr lang="en-GB" sz="1200" dirty="0">
                <a:latin typeface="Century Gothic" panose="020B0502020202020204" pitchFamily="34" charset="0"/>
              </a:rPr>
              <a:t> </a:t>
            </a:r>
          </a:p>
          <a:p>
            <a:r>
              <a:rPr lang="en-GB" sz="1200" b="1" dirty="0">
                <a:latin typeface="Century Gothic" panose="020B0502020202020204" pitchFamily="34" charset="0"/>
              </a:rPr>
              <a:t>Recording and Monitoring of Bullying Incidents in Schools (RAMBUS) </a:t>
            </a:r>
            <a:endParaRPr lang="en-GB" sz="1200" dirty="0">
              <a:latin typeface="Century Gothic" panose="020B0502020202020204" pitchFamily="34" charset="0"/>
            </a:endParaRPr>
          </a:p>
          <a:p>
            <a:r>
              <a:rPr lang="en-GB" sz="1200" dirty="0">
                <a:latin typeface="Century Gothic" panose="020B0502020202020204" pitchFamily="34" charset="0"/>
              </a:rPr>
              <a:t> </a:t>
            </a:r>
          </a:p>
          <a:p>
            <a:r>
              <a:rPr lang="en-GB" sz="1200" dirty="0">
                <a:latin typeface="Century Gothic" panose="020B0502020202020204" pitchFamily="34" charset="0"/>
              </a:rPr>
              <a:t>1.1 This guidance to be read in conjunction with “Respect for All (2017)” and North Ayrshire Council’s Anti-bullying Policy; “Bullying. It’s Never Acceptable (2018) </a:t>
            </a:r>
          </a:p>
          <a:p>
            <a:r>
              <a:rPr lang="en-GB" sz="1200" dirty="0">
                <a:latin typeface="Century Gothic" panose="020B0502020202020204" pitchFamily="34" charset="0"/>
              </a:rPr>
              <a:t> </a:t>
            </a:r>
          </a:p>
          <a:p>
            <a:r>
              <a:rPr lang="en-GB" sz="1200" dirty="0">
                <a:latin typeface="Century Gothic" panose="020B0502020202020204" pitchFamily="34" charset="0"/>
              </a:rPr>
              <a:t>1.2 There is an expectation that all  schools adopt the approach outlined within this guidance (in the case of North Ayrshire this is from June 2019)</a:t>
            </a:r>
          </a:p>
          <a:p>
            <a:r>
              <a:rPr lang="en-GB" sz="1200" dirty="0">
                <a:latin typeface="Century Gothic" panose="020B0502020202020204" pitchFamily="34" charset="0"/>
              </a:rPr>
              <a:t> </a:t>
            </a:r>
          </a:p>
          <a:p>
            <a:r>
              <a:rPr lang="en-GB" sz="1200" dirty="0">
                <a:latin typeface="Century Gothic" panose="020B0502020202020204" pitchFamily="34" charset="0"/>
              </a:rPr>
              <a:t>1.3 North Ayrshire recognises that bullying behaviour may be a result of prejudice that relates to perceived or actual differences. This can lead to behaviour and language that manifests as racism, sexism, homophobia, biphobia or transphobia or prejudice and discrimination towards disability or faith. It can also be based on characteristics unique to a child or young person’s identity or circumstance. There is therefore a need to </a:t>
            </a:r>
            <a:r>
              <a:rPr lang="en-GB" sz="1200" i="1" dirty="0">
                <a:latin typeface="Century Gothic" panose="020B0502020202020204" pitchFamily="34" charset="0"/>
              </a:rPr>
              <a:t>address the root cause of prejudice</a:t>
            </a:r>
            <a:r>
              <a:rPr lang="en-GB" sz="1200" dirty="0">
                <a:latin typeface="Century Gothic" panose="020B0502020202020204" pitchFamily="34" charset="0"/>
              </a:rPr>
              <a:t> as well as respond to incidents as they arise.</a:t>
            </a:r>
          </a:p>
          <a:p>
            <a:r>
              <a:rPr lang="en-GB" sz="1200" dirty="0">
                <a:latin typeface="Century Gothic" panose="020B0502020202020204" pitchFamily="34" charset="0"/>
              </a:rPr>
              <a:t> </a:t>
            </a:r>
          </a:p>
          <a:p>
            <a:r>
              <a:rPr lang="en-GB" sz="1200" dirty="0">
                <a:latin typeface="Century Gothic" panose="020B0502020202020204" pitchFamily="34" charset="0"/>
              </a:rPr>
              <a:t>1.4 The existence of bullying and harassment in schools impacts upon a wide range of children and young people’s human rights</a:t>
            </a:r>
          </a:p>
          <a:p>
            <a:r>
              <a:rPr lang="en-GB" sz="1200" dirty="0">
                <a:latin typeface="Century Gothic" panose="020B0502020202020204" pitchFamily="34" charset="0"/>
              </a:rPr>
              <a:t> </a:t>
            </a:r>
          </a:p>
          <a:p>
            <a:r>
              <a:rPr lang="en-GB" sz="1200" dirty="0">
                <a:latin typeface="Century Gothic" panose="020B0502020202020204" pitchFamily="34" charset="0"/>
              </a:rPr>
              <a:t>1.5 Environments that promote respect, celebrate difference and promote positive relationships and behaviour are less likely to see bullying as acceptable behaviour. Implementing preventative strategies should result in an overall reduction in bullying incidents.(see NAC Promoting Positive Relationships Policy)</a:t>
            </a:r>
          </a:p>
          <a:p>
            <a:r>
              <a:rPr lang="en-GB" sz="1200" dirty="0">
                <a:latin typeface="Century Gothic" panose="020B0502020202020204" pitchFamily="34" charset="0"/>
              </a:rPr>
              <a:t> </a:t>
            </a:r>
          </a:p>
          <a:p>
            <a:r>
              <a:rPr lang="en-GB" sz="1200" dirty="0">
                <a:latin typeface="Century Gothic" panose="020B0502020202020204" pitchFamily="34" charset="0"/>
              </a:rPr>
              <a:t>1.6 Information gathered at a local level may be used by the Scottish Government, working in partnership with Convention of Scottish Local Authorities (COSLA), Association of Directors of Education in Scotland (ADES), teaching unions and other stakeholder bodies to support self-evaluation and improvement and inform future policy and practice.</a:t>
            </a:r>
          </a:p>
          <a:p>
            <a:r>
              <a:rPr lang="en-GB" sz="1200" dirty="0">
                <a:latin typeface="Century Gothic" panose="020B0502020202020204" pitchFamily="34" charset="0"/>
              </a:rPr>
              <a:t> </a:t>
            </a:r>
          </a:p>
          <a:p>
            <a:r>
              <a:rPr lang="en-GB" sz="1200" dirty="0">
                <a:latin typeface="Century Gothic" panose="020B0502020202020204" pitchFamily="34" charset="0"/>
              </a:rPr>
              <a:t>1.7 The Bullying and Equalities Module within the SEEMiS system has been updated and is identified as the process in NAC to record and monitor bullying incidents. </a:t>
            </a:r>
          </a:p>
          <a:p>
            <a:r>
              <a:rPr lang="en-GB" sz="1200" dirty="0">
                <a:latin typeface="Century Gothic" panose="020B0502020202020204" pitchFamily="34" charset="0"/>
              </a:rPr>
              <a:t> </a:t>
            </a:r>
          </a:p>
          <a:p>
            <a:r>
              <a:rPr lang="en-GB" sz="1200" dirty="0">
                <a:latin typeface="Century Gothic" panose="020B0502020202020204" pitchFamily="34" charset="0"/>
              </a:rPr>
              <a:t>1.8 ‘How Good is Our School 4’ includes a safeguarding quality indicator and specific quality indicator on ensuring wellbeing, equality and inclusion. Together with “How Good Is OUR School Part 2” these support schools to effectively evaluate their own practice and support through self- evaluation and improvement in child protection and anti bullying approaches.</a:t>
            </a:r>
          </a:p>
          <a:p>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67</a:t>
            </a:fld>
            <a:endParaRPr lang="en-GB" dirty="0"/>
          </a:p>
        </p:txBody>
      </p:sp>
    </p:spTree>
    <p:extLst>
      <p:ext uri="{BB962C8B-B14F-4D97-AF65-F5344CB8AC3E}">
        <p14:creationId xmlns:p14="http://schemas.microsoft.com/office/powerpoint/2010/main" val="35642809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Getting It Right for Vulnerable Children and Young People in North Ayrshire </a:t>
            </a:r>
            <a:r>
              <a:rPr lang="en-GB" sz="1200" b="0" kern="1200" dirty="0">
                <a:solidFill>
                  <a:schemeClr val="tx1"/>
                </a:solidFill>
                <a:effectLst/>
                <a:latin typeface="+mn-lt"/>
                <a:ea typeface="+mn-ea"/>
                <a:cs typeface="+mn-cs"/>
              </a:rPr>
              <a:t>–https://glowscotland.sharepoint.com/sites/NorthAyrshireCouncil/StaffArea/GIRFEC/News%20Alert%20NPS/Vulnerable%20Children%20and%20Young%20People%20in%20North%20Ayrshire%20Aug%202018.pdf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Children and young people who are trafficked in the UK (Page 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68</a:t>
            </a:fld>
            <a:endParaRPr lang="en-GB" dirty="0"/>
          </a:p>
        </p:txBody>
      </p:sp>
    </p:spTree>
    <p:extLst>
      <p:ext uri="{BB962C8B-B14F-4D97-AF65-F5344CB8AC3E}">
        <p14:creationId xmlns:p14="http://schemas.microsoft.com/office/powerpoint/2010/main" val="16690429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https://www.gov.scot/publications/scotlands-national-action-plan-prevent-eradicate-fgm/</a:t>
            </a:r>
          </a:p>
          <a:p>
            <a:endParaRPr lang="en-GB" b="1" dirty="0"/>
          </a:p>
          <a:p>
            <a:pPr algn="l"/>
            <a:r>
              <a:rPr lang="en-GB" b="0" i="0" u="sng" dirty="0">
                <a:solidFill>
                  <a:schemeClr val="tx1"/>
                </a:solidFill>
                <a:effectLst/>
                <a:latin typeface="GDS Transport"/>
              </a:rPr>
              <a:t>In the UK, </a:t>
            </a:r>
            <a:r>
              <a:rPr lang="en-GB" b="0" i="0" u="sng" dirty="0">
                <a:solidFill>
                  <a:schemeClr val="tx1"/>
                </a:solidFill>
                <a:effectLst/>
                <a:latin typeface="GDS Transport"/>
                <a:hlinkClick r:id="rId3">
                  <a:extLst>
                    <a:ext uri="{A12FA001-AC4F-418D-AE19-62706E023703}">
                      <ahyp:hlinkClr xmlns="" xmlns:ahyp="http://schemas.microsoft.com/office/drawing/2018/hyperlinkcolor" val="tx"/>
                    </a:ext>
                  </a:extLst>
                </a:hlinkClick>
              </a:rPr>
              <a:t>it is estimated</a:t>
            </a:r>
            <a:r>
              <a:rPr lang="en-GB" b="0" i="0" u="sng" dirty="0">
                <a:solidFill>
                  <a:schemeClr val="tx1"/>
                </a:solidFill>
                <a:effectLst/>
                <a:latin typeface="GDS Transport"/>
              </a:rPr>
              <a:t> that:</a:t>
            </a:r>
          </a:p>
          <a:p>
            <a:pPr marL="171450" indent="-171450" algn="l">
              <a:buFont typeface="Arial" panose="020B0604020202020204" pitchFamily="34" charset="0"/>
              <a:buChar char="•"/>
            </a:pPr>
            <a:r>
              <a:rPr lang="en-GB" b="0" i="0" dirty="0">
                <a:solidFill>
                  <a:srgbClr val="0B0C0C"/>
                </a:solidFill>
                <a:effectLst/>
                <a:latin typeface="GDS Transport"/>
              </a:rPr>
              <a:t>around 137,000 women have undergone FGM </a:t>
            </a:r>
          </a:p>
          <a:p>
            <a:pPr marL="171450" indent="-171450" algn="l">
              <a:buFont typeface="Arial" panose="020B0604020202020204" pitchFamily="34" charset="0"/>
              <a:buChar char="•"/>
            </a:pPr>
            <a:r>
              <a:rPr lang="en-GB" b="0" i="0" dirty="0">
                <a:solidFill>
                  <a:srgbClr val="0B0C0C"/>
                </a:solidFill>
                <a:effectLst/>
                <a:latin typeface="GDS Transport"/>
              </a:rPr>
              <a:t>some 60,000 girls under 15 years old are at risk</a:t>
            </a:r>
          </a:p>
          <a:p>
            <a:r>
              <a:rPr lang="en-GB" sz="1200" b="0" i="1" dirty="0">
                <a:latin typeface="+mn-lt"/>
              </a:rPr>
              <a:t>*source - www.gov.uk/guidance/female-genital-mutilation-fgm-migrant-health-guide</a:t>
            </a:r>
          </a:p>
          <a:p>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69</a:t>
            </a:fld>
            <a:endParaRPr lang="en-GB" dirty="0"/>
          </a:p>
        </p:txBody>
      </p:sp>
    </p:spTree>
    <p:extLst>
      <p:ext uri="{BB962C8B-B14F-4D97-AF65-F5344CB8AC3E}">
        <p14:creationId xmlns:p14="http://schemas.microsoft.com/office/powerpoint/2010/main" val="576665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0" baseline="0" dirty="0"/>
              <a:t>This PowerPoint will be used for the August 2022 refresh for all staff, including child minders, out of school staff,  janitorial and catering staff and volunteers. The completion of the slides linked to the </a:t>
            </a:r>
            <a:r>
              <a:rPr lang="en-GB" b="1" u="none" baseline="0" dirty="0">
                <a:solidFill>
                  <a:srgbClr val="FF0000"/>
                </a:solidFill>
              </a:rPr>
              <a:t>9 initial buttons </a:t>
            </a:r>
            <a:r>
              <a:rPr lang="en-GB" b="0" baseline="0" dirty="0"/>
              <a:t>is compulsory for all staff on the first day of the school term (August in-service). A copy should be placed in the school’s shared drive/staff Child Protection &amp; Safeguarding noticeboard, as well as being utilised as a resource to supplement training/ information sessions completed throughout the academic year and for new staff, volunteers and partners working within the establishment.</a:t>
            </a:r>
          </a:p>
          <a:p>
            <a:pPr algn="just"/>
            <a:endParaRPr lang="en-GB" dirty="0"/>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rPr>
              <a:t>Click on the boxes to navigate your way through the presentation.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sz="1200" b="1" dirty="0">
              <a:solidFill>
                <a:srgbClr val="002060"/>
              </a:solidFill>
            </a:endParaRPr>
          </a:p>
          <a:p>
            <a:pPr algn="just"/>
            <a:r>
              <a:rPr lang="en-GB" dirty="0"/>
              <a:t>This PowerPoint is best used </a:t>
            </a:r>
            <a:r>
              <a:rPr lang="en-GB" baseline="0" dirty="0"/>
              <a:t>by clicking on the boxes/buttons on this and the next page to navigate content.  Each box/button will take you to the relevant page within the PowerPoint and sometimes provide additional links to a website for further information.</a:t>
            </a:r>
          </a:p>
          <a:p>
            <a:pPr algn="just"/>
            <a:endParaRPr lang="en-GB" baseline="0" dirty="0"/>
          </a:p>
          <a:p>
            <a:pPr algn="just"/>
            <a:r>
              <a:rPr lang="en-GB" baseline="0" dirty="0"/>
              <a:t>The intention with this year’s Child Protection and Safeguarding presentation is to </a:t>
            </a:r>
            <a:r>
              <a:rPr lang="en-GB" b="1" baseline="0" dirty="0"/>
              <a:t>update </a:t>
            </a:r>
            <a:r>
              <a:rPr lang="en-GB" baseline="0" dirty="0"/>
              <a:t>and consolidate content from the last few years and to emphasise that our Child Protection procedures are robust, the </a:t>
            </a:r>
            <a:r>
              <a:rPr lang="en-GB" b="1" baseline="0" dirty="0"/>
              <a:t>responsibility of all </a:t>
            </a:r>
            <a:r>
              <a:rPr lang="en-GB" baseline="0" dirty="0"/>
              <a:t>and that our procedures apply regardless of the nature of the concern. </a:t>
            </a:r>
          </a:p>
          <a:p>
            <a:r>
              <a:rPr lang="en-GB" baseline="0" dirty="0"/>
              <a:t> </a:t>
            </a:r>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7</a:t>
            </a:fld>
            <a:endParaRPr lang="en-GB" dirty="0"/>
          </a:p>
        </p:txBody>
      </p:sp>
    </p:spTree>
    <p:extLst>
      <p:ext uri="{BB962C8B-B14F-4D97-AF65-F5344CB8AC3E}">
        <p14:creationId xmlns:p14="http://schemas.microsoft.com/office/powerpoint/2010/main" val="31869672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endParaRPr lang="en-GB" sz="11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70</a:t>
            </a:fld>
            <a:endParaRPr lang="en-GB" dirty="0"/>
          </a:p>
        </p:txBody>
      </p:sp>
    </p:spTree>
    <p:extLst>
      <p:ext uri="{BB962C8B-B14F-4D97-AF65-F5344CB8AC3E}">
        <p14:creationId xmlns:p14="http://schemas.microsoft.com/office/powerpoint/2010/main" val="16690429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https://www.gov.scot/publications/national-guidance-child-protection-scotland-2021/documents/</a:t>
            </a:r>
          </a:p>
          <a:p>
            <a:r>
              <a:rPr lang="en-GB" dirty="0"/>
              <a:t>Page 203-204</a:t>
            </a:r>
          </a:p>
          <a:p>
            <a:endParaRPr lang="en-GB" dirty="0"/>
          </a:p>
          <a:p>
            <a:r>
              <a:rPr lang="en-GB" b="1" dirty="0"/>
              <a:t>Children at Risk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Those who might identify as LGBT and disabled children may be at increased risk of forced marriage.  For LGBT people this is seen as a way of ensuring that their LGBT identity is not made public.  Forced marriages are also seen as a way of ensuring that someone who needs care has a spouse who can provide this care.  Furthermore, immigration can be an aggravating factor towards forced marriage: by arranging a marriage of a UK citizen with someone from overseas, the overseas spouse is guaranteed an easier entry into the UK. An estimated 80% of forced marriage victims are girls and women.  HBA support work is mainly conducted by women’s organisations. However, boys, especially those who might identify as gay, bi-sexual or transgender are also affected by forced marriage, domestic abuse, coercive control and other forms of HBA. Practitioners should be aware that forced marriage is not restricted to any particular ethnic or religious community.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71</a:t>
            </a:fld>
            <a:endParaRPr lang="en-GB" dirty="0"/>
          </a:p>
        </p:txBody>
      </p:sp>
    </p:spTree>
    <p:extLst>
      <p:ext uri="{BB962C8B-B14F-4D97-AF65-F5344CB8AC3E}">
        <p14:creationId xmlns:p14="http://schemas.microsoft.com/office/powerpoint/2010/main" val="11894489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https://www.gov.scot/publications/national-guidance-child-protection-scotland-2021/documents/</a:t>
            </a:r>
          </a:p>
          <a:p>
            <a:r>
              <a:rPr lang="en-GB" dirty="0"/>
              <a:t>Page 203-204</a:t>
            </a:r>
          </a:p>
          <a:p>
            <a:endParaRPr lang="en-GB" dirty="0"/>
          </a:p>
          <a:p>
            <a:pPr>
              <a:lnSpc>
                <a:spcPct val="107000"/>
              </a:lnSpc>
              <a:spcAft>
                <a:spcPts val="800"/>
              </a:spcAft>
            </a:pPr>
            <a:r>
              <a:rPr lang="en-GB" sz="1800" b="1" dirty="0">
                <a:effectLst/>
                <a:latin typeface="Century Gothic" panose="020B0502020202020204" pitchFamily="34" charset="0"/>
                <a:ea typeface="Calibri" panose="020F0502020204030204" pitchFamily="34" charset="0"/>
                <a:cs typeface="HelveticaNeue-Bold"/>
              </a:rPr>
              <a:t>Education concerns: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dirty="0">
                <a:effectLst/>
                <a:latin typeface="Century Gothic" panose="020B0502020202020204" pitchFamily="34" charset="0"/>
                <a:ea typeface="Calibri" panose="020F0502020204030204" pitchFamily="34" charset="0"/>
                <a:cs typeface="HelveticaNeue"/>
              </a:rPr>
              <a:t>absence, or persistent absence, from education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dirty="0">
                <a:effectLst/>
                <a:latin typeface="Century Gothic" panose="020B0502020202020204" pitchFamily="34" charset="0"/>
                <a:ea typeface="Calibri" panose="020F0502020204030204" pitchFamily="34" charset="0"/>
                <a:cs typeface="HelveticaNeue"/>
              </a:rPr>
              <a:t>request for extended leave of absence and failure to return from visits of country of origin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dirty="0">
                <a:effectLst/>
                <a:latin typeface="Century Gothic" panose="020B0502020202020204" pitchFamily="34" charset="0"/>
                <a:ea typeface="Calibri" panose="020F0502020204030204" pitchFamily="34" charset="0"/>
                <a:cs typeface="HelveticaNeue"/>
              </a:rPr>
              <a:t>decline in behaviour, engagement, performance or punctuality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dirty="0">
                <a:effectLst/>
                <a:latin typeface="Century Gothic" panose="020B0502020202020204" pitchFamily="34" charset="0"/>
                <a:ea typeface="Calibri" panose="020F0502020204030204" pitchFamily="34" charset="0"/>
                <a:cs typeface="HelveticaNeue"/>
              </a:rPr>
              <a:t>being withdrawn from school by those with parental responsibility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dirty="0">
                <a:effectLst/>
                <a:latin typeface="Century Gothic" panose="020B0502020202020204" pitchFamily="34" charset="0"/>
                <a:ea typeface="Calibri" panose="020F0502020204030204" pitchFamily="34" charset="0"/>
                <a:cs typeface="HelveticaNeue"/>
              </a:rPr>
              <a:t>being prevented from attending extra-curricular activities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dirty="0">
                <a:effectLst/>
                <a:latin typeface="Century Gothic" panose="020B0502020202020204" pitchFamily="34" charset="0"/>
                <a:ea typeface="Calibri" panose="020F0502020204030204" pitchFamily="34" charset="0"/>
                <a:cs typeface="HelveticaNeue"/>
              </a:rPr>
              <a:t>being prevented from going onto further/higher education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dirty="0">
                <a:effectLst/>
                <a:latin typeface="Century Gothic" panose="020B0502020202020204" pitchFamily="34" charset="0"/>
                <a:ea typeface="Calibri" panose="020F0502020204030204" pitchFamily="34" charset="0"/>
                <a:cs typeface="HelveticaNeue"/>
              </a:rPr>
              <a:t>sudden changes in appearance or behaviour (especially young girls changing their dress code dramatically to adopt culturally/religiously appropriate clothing)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entury Gothic" panose="020B0502020202020204" pitchFamily="34" charset="0"/>
                <a:ea typeface="Calibri" panose="020F0502020204030204" pitchFamily="34" charset="0"/>
                <a:cs typeface="HelveticaNeue"/>
              </a:rPr>
              <a:t> </a:t>
            </a:r>
          </a:p>
          <a:p>
            <a:pPr>
              <a:lnSpc>
                <a:spcPct val="107000"/>
              </a:lnSpc>
              <a:spcAft>
                <a:spcPts val="800"/>
              </a:spcAft>
            </a:pPr>
            <a:r>
              <a:rPr lang="en-GB" sz="1800" b="1" dirty="0">
                <a:solidFill>
                  <a:srgbClr val="000000"/>
                </a:solidFill>
                <a:effectLst/>
                <a:latin typeface="Century Gothic" panose="020B0502020202020204" pitchFamily="34" charset="0"/>
                <a:ea typeface="Calibri" panose="020F0502020204030204" pitchFamily="34" charset="0"/>
                <a:cs typeface="HelveticaNeue-Bold"/>
              </a:rPr>
              <a:t>Health concerns: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dirty="0">
                <a:solidFill>
                  <a:srgbClr val="000000"/>
                </a:solidFill>
                <a:effectLst/>
                <a:latin typeface="Century Gothic" panose="020B0502020202020204" pitchFamily="34" charset="0"/>
                <a:ea typeface="Calibri" panose="020F0502020204030204" pitchFamily="34" charset="0"/>
                <a:cs typeface="HelveticaNeue"/>
              </a:rPr>
              <a:t>self-harm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dirty="0">
                <a:solidFill>
                  <a:srgbClr val="000000"/>
                </a:solidFill>
                <a:effectLst/>
                <a:latin typeface="Century Gothic" panose="020B0502020202020204" pitchFamily="34" charset="0"/>
                <a:ea typeface="Calibri" panose="020F0502020204030204" pitchFamily="34" charset="0"/>
                <a:cs typeface="HelveticaNeue"/>
              </a:rPr>
              <a:t>attempted suicide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dirty="0">
                <a:solidFill>
                  <a:srgbClr val="000000"/>
                </a:solidFill>
                <a:effectLst/>
                <a:latin typeface="Century Gothic" panose="020B0502020202020204" pitchFamily="34" charset="0"/>
                <a:ea typeface="Calibri" panose="020F0502020204030204" pitchFamily="34" charset="0"/>
                <a:cs typeface="HelveticaNeue"/>
              </a:rPr>
              <a:t>depression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dirty="0">
                <a:solidFill>
                  <a:srgbClr val="000000"/>
                </a:solidFill>
                <a:effectLst/>
                <a:latin typeface="Century Gothic" panose="020B0502020202020204" pitchFamily="34" charset="0"/>
                <a:ea typeface="Calibri" panose="020F0502020204030204" pitchFamily="34" charset="0"/>
                <a:cs typeface="HelveticaNeue"/>
              </a:rPr>
              <a:t>eating disorders accompanied to doctors or clinics and prevented from speaking to health practitioners in confidence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dirty="0">
                <a:solidFill>
                  <a:srgbClr val="000000"/>
                </a:solidFill>
                <a:effectLst/>
                <a:latin typeface="Century Gothic" panose="020B0502020202020204" pitchFamily="34" charset="0"/>
                <a:ea typeface="Calibri" panose="020F0502020204030204" pitchFamily="34" charset="0"/>
                <a:cs typeface="HelveticaNeue"/>
              </a:rPr>
              <a:t>experience of female genital mutilation (FGM)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0000"/>
                </a:solidFill>
                <a:effectLst/>
                <a:latin typeface="Century Gothic" panose="020B0502020202020204" pitchFamily="34" charset="0"/>
                <a:ea typeface="Calibri" panose="020F0502020204030204" pitchFamily="34" charset="0"/>
                <a:cs typeface="HelveticaNeue"/>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0000"/>
                </a:solidFill>
                <a:effectLst/>
                <a:latin typeface="Century Gothic" panose="020B0502020202020204" pitchFamily="34" charset="0"/>
                <a:ea typeface="Calibri" panose="020F0502020204030204" pitchFamily="34" charset="0"/>
                <a:cs typeface="HelveticaNeue"/>
              </a:rPr>
              <a:t>Po</a:t>
            </a:r>
            <a:r>
              <a:rPr lang="en-GB" sz="1800" b="1" dirty="0">
                <a:solidFill>
                  <a:srgbClr val="000000"/>
                </a:solidFill>
                <a:effectLst/>
                <a:latin typeface="Century Gothic" panose="020B0502020202020204" pitchFamily="34" charset="0"/>
                <a:ea typeface="Calibri" panose="020F0502020204030204" pitchFamily="34" charset="0"/>
                <a:cs typeface="HelveticaNeue-Bold"/>
              </a:rPr>
              <a:t>lice concerns: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dirty="0">
                <a:solidFill>
                  <a:srgbClr val="000000"/>
                </a:solidFill>
                <a:effectLst/>
                <a:latin typeface="Century Gothic" panose="020B0502020202020204" pitchFamily="34" charset="0"/>
                <a:ea typeface="Calibri" panose="020F0502020204030204" pitchFamily="34" charset="0"/>
                <a:cs typeface="HelveticaNeue"/>
              </a:rPr>
              <a:t>reports of domestic abuse, harassment or breaches of the peace at the family home </a:t>
            </a:r>
            <a:r>
              <a:rPr lang="en-GB" sz="1800" dirty="0">
                <a:solidFill>
                  <a:srgbClr val="C00880"/>
                </a:solidFill>
                <a:effectLst/>
                <a:latin typeface="Century Gothic" panose="020B0502020202020204" pitchFamily="34" charset="0"/>
                <a:ea typeface="Calibri" panose="020F0502020204030204" pitchFamily="34" charset="0"/>
                <a:cs typeface="HelveticaNeue"/>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dirty="0">
                <a:solidFill>
                  <a:srgbClr val="000000"/>
                </a:solidFill>
                <a:effectLst/>
                <a:latin typeface="Century Gothic" panose="020B0502020202020204" pitchFamily="34" charset="0"/>
                <a:ea typeface="Calibri" panose="020F0502020204030204" pitchFamily="34" charset="0"/>
                <a:cs typeface="HelveticaNeue"/>
              </a:rPr>
              <a:t>threats to kill and attempts to kill or harm the potential victim or another family member (emotional blackmail)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GB" sz="1800" dirty="0">
                <a:solidFill>
                  <a:srgbClr val="000000"/>
                </a:solidFill>
                <a:effectLst/>
                <a:latin typeface="Century Gothic" panose="020B0502020202020204" pitchFamily="34" charset="0"/>
                <a:ea typeface="Calibri" panose="020F0502020204030204" pitchFamily="34" charset="0"/>
                <a:cs typeface="HelveticaNeue"/>
              </a:rPr>
              <a:t>truancy or persistent absence from school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0000"/>
                </a:solidFill>
                <a:effectLst/>
                <a:latin typeface="Century Gothic" panose="020B0502020202020204" pitchFamily="34" charset="0"/>
                <a:ea typeface="Calibri" panose="020F0502020204030204" pitchFamily="34" charset="0"/>
                <a:cs typeface="HelveticaNeue-Bold"/>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solidFill>
                  <a:srgbClr val="000000"/>
                </a:solidFill>
                <a:effectLst/>
                <a:latin typeface="Century Gothic" panose="020B0502020202020204" pitchFamily="34" charset="0"/>
                <a:ea typeface="Calibri" panose="020F0502020204030204" pitchFamily="34" charset="0"/>
                <a:cs typeface="HelveticaNeue-Bold"/>
              </a:rPr>
              <a:t>Approach. </a:t>
            </a:r>
            <a:r>
              <a:rPr lang="en-GB" sz="1800" dirty="0">
                <a:solidFill>
                  <a:srgbClr val="000000"/>
                </a:solidFill>
                <a:effectLst/>
                <a:latin typeface="Century Gothic" panose="020B0502020202020204" pitchFamily="34" charset="0"/>
                <a:ea typeface="Calibri" panose="020F0502020204030204" pitchFamily="34" charset="0"/>
                <a:cs typeface="HelveticaNeue"/>
              </a:rPr>
              <a:t>Direct engagement with the family is not advised, as it may aggravate and expedite the risk of a child being taken abroad for a marriage. It is always advisable to contact a specialist organisation or community advisor for support.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E9B44FC-BB5A-40FC-9CC6-9A4611DD777F}" type="slidenum">
              <a:rPr lang="en-GB" smtClean="0"/>
              <a:t>72</a:t>
            </a:fld>
            <a:endParaRPr lang="en-GB" dirty="0"/>
          </a:p>
        </p:txBody>
      </p:sp>
    </p:spTree>
    <p:extLst>
      <p:ext uri="{BB962C8B-B14F-4D97-AF65-F5344CB8AC3E}">
        <p14:creationId xmlns:p14="http://schemas.microsoft.com/office/powerpoint/2010/main" val="9438447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mn-lt"/>
                <a:ea typeface="+mn-ea"/>
                <a:cs typeface="+mn-cs"/>
              </a:rPr>
              <a:t>Extreme Dialogue for PREVENT Scotland – https://education.gov.scot/improvement/Documents/ExtremeDialogue.pdf</a:t>
            </a:r>
          </a:p>
          <a:p>
            <a:endParaRPr lang="en-GB" sz="1200" b="1" i="0" u="none" strike="noStrike" kern="1200" baseline="0" dirty="0">
              <a:solidFill>
                <a:schemeClr val="tx1"/>
              </a:solidFill>
              <a:latin typeface="+mn-lt"/>
              <a:ea typeface="+mn-ea"/>
              <a:cs typeface="+mn-cs"/>
            </a:endParaRPr>
          </a:p>
          <a:p>
            <a:pPr algn="just"/>
            <a:r>
              <a:rPr lang="en-GB" sz="1200" b="1" i="0" u="none" strike="noStrike" kern="1200" baseline="0" dirty="0">
                <a:solidFill>
                  <a:schemeClr val="tx1"/>
                </a:solidFill>
                <a:latin typeface="+mn-lt"/>
                <a:ea typeface="+mn-ea"/>
                <a:cs typeface="+mn-cs"/>
              </a:rPr>
              <a:t>Raising a concern – Notice, Check, Share </a:t>
            </a:r>
            <a:endParaRPr lang="en-GB" sz="1200" b="0" i="0" u="none" strike="noStrike" kern="1200" baseline="0" dirty="0">
              <a:solidFill>
                <a:schemeClr val="tx1"/>
              </a:solidFill>
              <a:latin typeface="+mn-lt"/>
              <a:ea typeface="+mn-ea"/>
              <a:cs typeface="+mn-cs"/>
            </a:endParaRPr>
          </a:p>
          <a:p>
            <a:pPr algn="just"/>
            <a:r>
              <a:rPr lang="en-GB" sz="1200" b="0" i="0" u="none" strike="noStrike" kern="1200" baseline="0" dirty="0">
                <a:solidFill>
                  <a:schemeClr val="tx1"/>
                </a:solidFill>
                <a:latin typeface="+mn-lt"/>
                <a:ea typeface="+mn-ea"/>
                <a:cs typeface="+mn-cs"/>
              </a:rPr>
              <a:t>Don’t rely on others. You must report any concerns you have. This is a safeguarding issue and CP procedures should be followed except in the case of an emergency when the Police should be contacted immediately.</a:t>
            </a:r>
          </a:p>
          <a:p>
            <a:r>
              <a:rPr lang="en-GB" sz="1200" b="0" i="0" u="none" strike="noStrike" kern="1200" baseline="0" dirty="0">
                <a:solidFill>
                  <a:schemeClr val="tx1"/>
                </a:solidFill>
                <a:latin typeface="+mn-lt"/>
                <a:ea typeface="+mn-ea"/>
                <a:cs typeface="+mn-cs"/>
              </a:rPr>
              <a:t> </a:t>
            </a:r>
          </a:p>
          <a:p>
            <a:r>
              <a:rPr lang="en-GB" sz="1200" b="1" i="0" u="none" strike="noStrike" kern="1200" baseline="0" dirty="0">
                <a:solidFill>
                  <a:schemeClr val="tx1"/>
                </a:solidFill>
                <a:latin typeface="+mn-lt"/>
                <a:ea typeface="+mn-ea"/>
                <a:cs typeface="+mn-cs"/>
              </a:rPr>
              <a:t>http://naconnects.north-ayrshire.gov.uk/news/documents/32808-6pp-x-3rd-A4-NAC-Safety-Leaflet-24-May-2017.pdf</a:t>
            </a:r>
          </a:p>
          <a:p>
            <a:r>
              <a:rPr lang="en-GB" sz="1200" b="1" i="0" u="none" strike="noStrike" kern="1200" baseline="0" dirty="0">
                <a:solidFill>
                  <a:schemeClr val="tx1"/>
                </a:solidFill>
                <a:latin typeface="+mn-lt"/>
                <a:ea typeface="+mn-ea"/>
                <a:cs typeface="+mn-cs"/>
              </a:rPr>
              <a:t>Ayrshire Council - Prevent Strategy – Stop Press – 9 June 2017 </a:t>
            </a:r>
          </a:p>
          <a:p>
            <a:endParaRPr lang="en-GB" sz="1200" b="1"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http://naconnects.north-ayrshire.gov.uk/news/documents/Stop-press-Prevent-strategy-briefing-v2-9-June-17.pdf</a:t>
            </a:r>
          </a:p>
          <a:p>
            <a:endParaRPr lang="en-GB" sz="1200" b="1"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Preventing vulnerable people being drawn into terrorism </a:t>
            </a:r>
            <a:endParaRPr lang="en-GB" sz="1200" b="0" i="0" u="none" strike="noStrike" kern="1200" baseline="0" dirty="0">
              <a:solidFill>
                <a:schemeClr val="tx1"/>
              </a:solidFill>
              <a:latin typeface="+mn-lt"/>
              <a:ea typeface="+mn-ea"/>
              <a:cs typeface="+mn-cs"/>
            </a:endParaRPr>
          </a:p>
          <a:p>
            <a:endParaRPr lang="en-GB" sz="1200" b="1"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The purpose of this stop press is to let you know what you can do to prevent vulnerable people being drawn into terrorism. </a:t>
            </a: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Counter Terrorism and Security Act came into force in July 2015, placing a duty on a number of specified authorities to have “due regard to the need to prevent people from being drawn into terrorism”.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authorities identified as having a role in protecting vulnerable people include the NHS, the local authorities, further and higher education establishments, prisons and the police. It is important to recognise that for most of these authorities, work to stop individuals from being drawn into terrorism forms part of their normal work to protect vulnerable children and adults, and existing procedures are applied.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So, in the same way that we might raise concerns about children who may be vulnerable to neglect, or someone who could be vulnerable to abuse in the home, we need to know how to identify concerns that people </a:t>
            </a:r>
          </a:p>
          <a:p>
            <a:r>
              <a:rPr lang="en-GB" sz="1200" b="0" i="0" u="none" strike="noStrike" kern="1200" baseline="0" dirty="0">
                <a:solidFill>
                  <a:schemeClr val="tx1"/>
                </a:solidFill>
                <a:latin typeface="+mn-lt"/>
                <a:ea typeface="+mn-ea"/>
                <a:cs typeface="+mn-cs"/>
              </a:rPr>
              <a:t>might be vulnerable to being drawn into terrorism. We need to know who to tell, so that the appropriate care, advice and support can be considered. In doing this, we can help prevent people from being exploited by those who would seek to harm us through terrorism and violent extremism.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This briefing introduces the Prevent strategy and answers any questions about what it means for you. </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What is the Prevent strategy? </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Prevent strategy aims to reduce the threat to the UK from terrorism by stopping people becoming terrorists or supporting terrorism. It is about preventative action, and is very much focused on the early stages where a crime has not yet been committed. </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Working together to achieve the healthiest </a:t>
            </a:r>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life possible for everyone in Ayrshire and Arran </a:t>
            </a: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What is the threat? </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Prevent involves all kinds of terrorist threat to the UK, including organisations originating in Syria, Iraq and Northern Ireland, and also </a:t>
            </a:r>
          </a:p>
          <a:p>
            <a:r>
              <a:rPr lang="en-GB" sz="1200" b="0" i="0" u="none" strike="noStrike" kern="1200" baseline="0" dirty="0">
                <a:solidFill>
                  <a:schemeClr val="tx1"/>
                </a:solidFill>
                <a:latin typeface="+mn-lt"/>
                <a:ea typeface="+mn-ea"/>
                <a:cs typeface="+mn-cs"/>
              </a:rPr>
              <a:t>right wing extremist organisations who pose a threat to our safety and security. </a:t>
            </a:r>
          </a:p>
          <a:p>
            <a:r>
              <a:rPr lang="en-GB" sz="1200" b="0" i="0" u="none" strike="noStrike" kern="1200" baseline="0" dirty="0">
                <a:solidFill>
                  <a:schemeClr val="tx1"/>
                </a:solidFill>
                <a:latin typeface="+mn-lt"/>
                <a:ea typeface="+mn-ea"/>
                <a:cs typeface="+mn-cs"/>
              </a:rPr>
              <a:t>Motivations are varied and many usually relate to particular ideologies, some further examples include: </a:t>
            </a:r>
          </a:p>
          <a:p>
            <a:r>
              <a:rPr lang="en-GB" sz="1200" b="0" i="0" u="none" strike="noStrike" kern="1200" baseline="0" dirty="0">
                <a:solidFill>
                  <a:schemeClr val="tx1"/>
                </a:solidFill>
                <a:latin typeface="+mn-lt"/>
                <a:ea typeface="+mn-ea"/>
                <a:cs typeface="+mn-cs"/>
              </a:rPr>
              <a:t>• political movements;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 religious beliefs;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 animal rights groups;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 environmental issues; and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 economic issues. </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Why do people get involved in terrorism or violent extremism? </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There is no single profile for a person who is likely to become radicalised or move to support extremism. However, here are some </a:t>
            </a:r>
          </a:p>
          <a:p>
            <a:r>
              <a:rPr lang="en-GB" sz="1200" b="0" i="0" u="none" strike="noStrike" kern="1200" baseline="0" dirty="0">
                <a:solidFill>
                  <a:schemeClr val="tx1"/>
                </a:solidFill>
                <a:latin typeface="+mn-lt"/>
                <a:ea typeface="+mn-ea"/>
                <a:cs typeface="+mn-cs"/>
              </a:rPr>
              <a:t>signs that may indicate vulnerability to terrorist ideologies – for example: </a:t>
            </a:r>
          </a:p>
          <a:p>
            <a:r>
              <a:rPr lang="en-GB" sz="1200" b="0" i="0" u="none" strike="noStrike" kern="1200" baseline="0" dirty="0">
                <a:solidFill>
                  <a:schemeClr val="tx1"/>
                </a:solidFill>
                <a:latin typeface="+mn-lt"/>
                <a:ea typeface="+mn-ea"/>
                <a:cs typeface="+mn-cs"/>
              </a:rPr>
              <a:t>• a lack of identity or belonging/identify crisis;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 insecurity;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 defending a culture, way of life or beliefs; and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 being pressured or bullied.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Those who radicalise others into believing terrorist or violent extremist ideologies often target vulnerable people who are led into believing that violence or criminality can earn respect, right a wrong or glorify a cause. </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Spotting the signs </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There is no checklist that we can give you to help you make decisions about whether a staff member, patient, client, student or visitor has been or is being radicalised. </a:t>
            </a:r>
          </a:p>
          <a:p>
            <a:r>
              <a:rPr lang="en-GB" sz="1200" b="0" i="0" u="none" strike="noStrike" kern="1200" baseline="0" dirty="0">
                <a:solidFill>
                  <a:schemeClr val="tx1"/>
                </a:solidFill>
                <a:latin typeface="+mn-lt"/>
                <a:ea typeface="+mn-ea"/>
                <a:cs typeface="+mn-cs"/>
              </a:rPr>
              <a:t>There is no single profile to determine who is likely to become involved in terrorism </a:t>
            </a:r>
          </a:p>
          <a:p>
            <a:r>
              <a:rPr lang="en-GB" sz="1200" b="0" i="0" u="none" strike="noStrike" kern="1200" baseline="0" dirty="0">
                <a:solidFill>
                  <a:schemeClr val="tx1"/>
                </a:solidFill>
                <a:latin typeface="+mn-lt"/>
                <a:ea typeface="+mn-ea"/>
                <a:cs typeface="+mn-cs"/>
              </a:rPr>
              <a:t>or violent extremism and the process of radicalisation. The process of radicalisation is different for every individual and situation. </a:t>
            </a:r>
          </a:p>
          <a:p>
            <a:r>
              <a:rPr lang="en-GB" sz="1200" b="0" i="0" u="none" strike="noStrike" kern="1200" baseline="0" dirty="0">
                <a:solidFill>
                  <a:schemeClr val="tx1"/>
                </a:solidFill>
                <a:latin typeface="+mn-lt"/>
                <a:ea typeface="+mn-ea"/>
                <a:cs typeface="+mn-cs"/>
              </a:rPr>
              <a:t>However, signs that an individual may be being radicalised could be: </a:t>
            </a:r>
          </a:p>
          <a:p>
            <a:r>
              <a:rPr lang="en-GB" sz="1200" b="0" i="0" u="none" strike="noStrike" kern="1200" baseline="0" dirty="0">
                <a:solidFill>
                  <a:schemeClr val="tx1"/>
                </a:solidFill>
                <a:latin typeface="+mn-lt"/>
                <a:ea typeface="+mn-ea"/>
                <a:cs typeface="+mn-cs"/>
              </a:rPr>
              <a:t>• becoming focussed on extremist activities;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 becoming withdrawn and stopping participating in their usual activities;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 expressing feelings of anger, grievance or injustice;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 going missing from their home, school or care setting;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 a new group of friends who you have concerns about using language that supports ‘us and them’ thinking;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 possessing or searching for extremist literature online; or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 changes in an individual’s appearance or behaviour.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As a member of staff, you are required to use your existing skills and professional judgement in determining the significance of any changes. However, we recognise that in large organisations, staff have different levels and types of interaction with others.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In some areas, staff will have professional duties in relation to safeguarding members of the public – in other areas, much less so. If you work in an area where you are already skilled in safeguarding, you will receive additional training to help you spot the signs of vulnerability to being drawn into terrorism. For others, the focus is on being aware that if you see something that is of concern, you know who you can contact in your organisation for advice and guidance. This is so that you can pass on your concern if this is necessary and be confident that you have done the right thing. It also ensures that others in the organisation, who are suitably trained, can exercise professional judgement so that cases that need to be taken forward are dealt with appropriately. Concerns could relate to people in your community, members of the public you have some dealings with as part of your work, or members of staff. </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Raising a concern – Notice, Check, Share </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Don’t rely on others. You must report any concerns you have.</a:t>
            </a:r>
          </a:p>
          <a:p>
            <a:r>
              <a:rPr lang="en-GB" sz="1200" b="0" i="0" u="none" strike="noStrike" kern="1200" baseline="0" dirty="0">
                <a:solidFill>
                  <a:schemeClr val="tx1"/>
                </a:solidFill>
                <a:latin typeface="+mn-lt"/>
                <a:ea typeface="+mn-ea"/>
                <a:cs typeface="+mn-cs"/>
              </a:rPr>
              <a:t> </a:t>
            </a:r>
          </a:p>
          <a:p>
            <a:r>
              <a:rPr lang="en-GB" sz="1200" b="1" i="0" u="none" strike="noStrike" kern="1200" baseline="0" dirty="0">
                <a:solidFill>
                  <a:schemeClr val="tx1"/>
                </a:solidFill>
                <a:latin typeface="+mn-lt"/>
                <a:ea typeface="+mn-ea"/>
                <a:cs typeface="+mn-cs"/>
              </a:rPr>
              <a:t>http://naconnects.north-ayrshire.gov.uk/news/documents/32808-6pp-x-3rd-A4-NAC-Safety-Leaflet-24-May-2017.pdf</a:t>
            </a:r>
          </a:p>
          <a:p>
            <a:endParaRPr lang="en-GB" baseline="0" dirty="0"/>
          </a:p>
        </p:txBody>
      </p:sp>
      <p:sp>
        <p:nvSpPr>
          <p:cNvPr id="4" name="Slide Number Placeholder 3"/>
          <p:cNvSpPr>
            <a:spLocks noGrp="1"/>
          </p:cNvSpPr>
          <p:nvPr>
            <p:ph type="sldNum" sz="quarter" idx="10"/>
          </p:nvPr>
        </p:nvSpPr>
        <p:spPr/>
        <p:txBody>
          <a:bodyPr/>
          <a:lstStyle/>
          <a:p>
            <a:fld id="{4E9B44FC-BB5A-40FC-9CC6-9A4611DD777F}" type="slidenum">
              <a:rPr lang="en-GB" smtClean="0"/>
              <a:t>73</a:t>
            </a:fld>
            <a:endParaRPr lang="en-GB" dirty="0"/>
          </a:p>
        </p:txBody>
      </p:sp>
    </p:spTree>
    <p:extLst>
      <p:ext uri="{BB962C8B-B14F-4D97-AF65-F5344CB8AC3E}">
        <p14:creationId xmlns:p14="http://schemas.microsoft.com/office/powerpoint/2010/main" val="37403131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Revised HM Government Guidance (2021) is available for Scotland (Prevent Multi-Agency Panel Duty Guidance: Protecting people vulnerable to being drawn into terrorism(publishing.service.gov.uk). </a:t>
            </a:r>
            <a:r>
              <a:rPr lang="en-GB" b="1" dirty="0"/>
              <a:t>https://assets.publishing.service.gov.uk/government/uploads/system/uploads/attachment_data/file/964230/6.6467_HO_PMAP-Duty-Guidance-Scotland.pdf (new)</a:t>
            </a:r>
            <a:endParaRPr lang="en-GB" sz="1200" b="1" i="0" u="none" strike="noStrike" kern="1200" baseline="0" dirty="0">
              <a:solidFill>
                <a:schemeClr val="tx1"/>
              </a:solidFill>
              <a:latin typeface="+mn-lt"/>
              <a:ea typeface="+mn-ea"/>
              <a:cs typeface="+mn-cs"/>
            </a:endParaRPr>
          </a:p>
          <a:p>
            <a:endParaRPr lang="en-GB" sz="1200" b="1"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Extreme Dialogue for PREVENT Scotland – https://education.gov.scot/improvement/Documents/ExtremeDialogue.pdf</a:t>
            </a:r>
          </a:p>
          <a:p>
            <a:endParaRPr lang="en-GB" sz="1200" b="1" i="0" u="none" strike="noStrike" kern="1200" baseline="0" dirty="0">
              <a:solidFill>
                <a:schemeClr val="tx1"/>
              </a:solidFill>
              <a:latin typeface="+mn-lt"/>
              <a:ea typeface="+mn-ea"/>
              <a:cs typeface="+mn-cs"/>
            </a:endParaRPr>
          </a:p>
          <a:p>
            <a:r>
              <a:rPr lang="en-GB" b="1" dirty="0">
                <a:solidFill>
                  <a:schemeClr val="tx1"/>
                </a:solidFill>
                <a:hlinkClick r:id="rId3">
                  <a:extLst>
                    <a:ext uri="{A12FA001-AC4F-418D-AE19-62706E023703}">
                      <ahyp:hlinkClr xmlns="" xmlns:ahyp="http://schemas.microsoft.com/office/drawing/2018/hyperlinkcolor" val="tx"/>
                    </a:ext>
                  </a:extLst>
                </a:hlinkClick>
              </a:rPr>
              <a:t>Revised Prevent duty guidance: for Scotland - GOV.UK (www.gov.uk)</a:t>
            </a:r>
            <a:r>
              <a:rPr lang="en-GB" b="1" dirty="0">
                <a:solidFill>
                  <a:schemeClr val="tx1"/>
                </a:solidFill>
              </a:rPr>
              <a:t> (new)</a:t>
            </a:r>
            <a:endParaRPr lang="en-GB" sz="1200" b="1" i="0" u="none" strike="noStrike" kern="1200" baseline="0" dirty="0">
              <a:solidFill>
                <a:schemeClr val="tx1"/>
              </a:solidFill>
              <a:latin typeface="+mn-lt"/>
              <a:ea typeface="+mn-ea"/>
              <a:cs typeface="+mn-cs"/>
            </a:endParaRPr>
          </a:p>
          <a:p>
            <a:endParaRPr lang="en-GB" sz="1200" b="1" i="0" u="none" strike="noStrike" kern="1200" baseline="0" dirty="0">
              <a:solidFill>
                <a:schemeClr val="tx1"/>
              </a:solidFill>
              <a:latin typeface="+mn-lt"/>
              <a:ea typeface="+mn-ea"/>
              <a:cs typeface="+mn-cs"/>
            </a:endParaRPr>
          </a:p>
          <a:p>
            <a:pPr algn="just"/>
            <a:r>
              <a:rPr lang="en-GB" sz="1200" b="1" i="0" u="none" strike="noStrike" kern="1200" baseline="0" dirty="0">
                <a:solidFill>
                  <a:schemeClr val="tx1"/>
                </a:solidFill>
                <a:latin typeface="+mn-lt"/>
                <a:ea typeface="+mn-ea"/>
                <a:cs typeface="+mn-cs"/>
              </a:rPr>
              <a:t>Raising a concern – Notice, Check, Share </a:t>
            </a:r>
            <a:endParaRPr lang="en-GB" sz="1200" b="0" i="0" u="none" strike="noStrike" kern="1200" baseline="0" dirty="0">
              <a:solidFill>
                <a:schemeClr val="tx1"/>
              </a:solidFill>
              <a:latin typeface="+mn-lt"/>
              <a:ea typeface="+mn-ea"/>
              <a:cs typeface="+mn-cs"/>
            </a:endParaRPr>
          </a:p>
          <a:p>
            <a:pPr algn="just"/>
            <a:r>
              <a:rPr lang="en-GB" sz="1200" b="0" i="0" u="none" strike="noStrike" kern="1200" baseline="0" dirty="0">
                <a:solidFill>
                  <a:schemeClr val="tx1"/>
                </a:solidFill>
                <a:latin typeface="+mn-lt"/>
                <a:ea typeface="+mn-ea"/>
                <a:cs typeface="+mn-cs"/>
              </a:rPr>
              <a:t>Don’t rely on others. You must report any concerns you have. This is a safeguarding issue and CP procedures should be followed except in the case of an emergency when the Police should be contacted immediately.</a:t>
            </a:r>
          </a:p>
          <a:p>
            <a:endParaRPr lang="en-GB" sz="1200" b="1"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Preventing vulnerable people being drawn into terrorism </a:t>
            </a:r>
            <a:endParaRPr lang="en-GB" sz="1200" b="0" i="0" u="none" strike="noStrike" kern="1200" baseline="0" dirty="0">
              <a:solidFill>
                <a:schemeClr val="tx1"/>
              </a:solidFill>
              <a:latin typeface="+mn-lt"/>
              <a:ea typeface="+mn-ea"/>
              <a:cs typeface="+mn-cs"/>
            </a:endParaRPr>
          </a:p>
          <a:p>
            <a:endParaRPr lang="en-GB" sz="1200" b="1"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The purpose of this stop press is to let you know what you can do to prevent vulnerable people being drawn into terrorism. </a:t>
            </a: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Counter Terrorism and Security Act came into force in July 2015, placing a duty on a number of specified authorities to have “due regard to the need to prevent people from being drawn into terrorism”.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authorities identified as having a role in protecting vulnerable people include the NHS, the local authorities, further and higher education establishments, prisons and the police. It is important to recognise that for most of these authorities, work to stop individuals from being drawn into terrorism forms part of their normal work to protect vulnerable children and adults, and existing procedures are applied.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So, in the same way that we might raise concerns about children who may be vulnerable to neglect, or someone who could be vulnerable to abuse in the home, we need to know how to identify concerns that people might be vulnerable to being drawn into terrorism. We need to know who to tell, so that the appropriate care, advice and support can be considered. In doing this, we can help prevent people from being exploited by those who would seek to harm us through terrorism and violent extremism.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This briefing introduces the Prevent strategy and answers any questions about what it means for you. </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What is the Prevent strategy? </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Prevent strategy aims to reduce the threat to the UK from terrorism by stopping people becoming terrorists or supporting terrorism. It is about preventative action, and is very much focused on the early stages where a crime has not yet been committed. </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Working together to achieve the healthiest life possible for everyone in Ayrshire and Arran </a:t>
            </a: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What is the threat? </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Prevent involves all kinds of terrorist threat to the UK, including organisations originating in Syria, Iraq and Northern Ireland, and also right wing extremist organisations who pose a threat to our safety and security.  Motivations are varied and many usually relate to particular ideologies, some further examples include: </a:t>
            </a:r>
          </a:p>
          <a:p>
            <a:r>
              <a:rPr lang="en-GB" sz="1200" b="0" i="0" u="none" strike="noStrike" kern="1200" baseline="0" dirty="0">
                <a:solidFill>
                  <a:schemeClr val="tx1"/>
                </a:solidFill>
                <a:latin typeface="+mn-lt"/>
                <a:ea typeface="+mn-ea"/>
                <a:cs typeface="+mn-cs"/>
              </a:rPr>
              <a:t>• political movements; </a:t>
            </a:r>
          </a:p>
          <a:p>
            <a:r>
              <a:rPr lang="en-GB" sz="1200" b="0" i="0" u="none" strike="noStrike" kern="1200" baseline="0" dirty="0">
                <a:solidFill>
                  <a:schemeClr val="tx1"/>
                </a:solidFill>
                <a:latin typeface="+mn-lt"/>
                <a:ea typeface="+mn-ea"/>
                <a:cs typeface="+mn-cs"/>
              </a:rPr>
              <a:t>• religious beliefs; </a:t>
            </a:r>
          </a:p>
          <a:p>
            <a:r>
              <a:rPr lang="en-GB" sz="1200" b="0" i="0" u="none" strike="noStrike" kern="1200" baseline="0" dirty="0">
                <a:solidFill>
                  <a:schemeClr val="tx1"/>
                </a:solidFill>
                <a:latin typeface="+mn-lt"/>
                <a:ea typeface="+mn-ea"/>
                <a:cs typeface="+mn-cs"/>
              </a:rPr>
              <a:t>• animal rights groups; </a:t>
            </a:r>
          </a:p>
          <a:p>
            <a:r>
              <a:rPr lang="en-GB" sz="1200" b="0" i="0" u="none" strike="noStrike" kern="1200" baseline="0" dirty="0">
                <a:solidFill>
                  <a:schemeClr val="tx1"/>
                </a:solidFill>
                <a:latin typeface="+mn-lt"/>
                <a:ea typeface="+mn-ea"/>
                <a:cs typeface="+mn-cs"/>
              </a:rPr>
              <a:t>• environmental issues; and </a:t>
            </a:r>
          </a:p>
          <a:p>
            <a:r>
              <a:rPr lang="en-GB" sz="1200" b="0" i="0" u="none" strike="noStrike" kern="1200" baseline="0" dirty="0">
                <a:solidFill>
                  <a:schemeClr val="tx1"/>
                </a:solidFill>
                <a:latin typeface="+mn-lt"/>
                <a:ea typeface="+mn-ea"/>
                <a:cs typeface="+mn-cs"/>
              </a:rPr>
              <a:t>• economic issues. </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Why do people get involved in terrorism or violent extremism? </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There is no single profile for a person who is likely to become radicalised or move to support extremism. However, here are some signs that may indicate vulnerability to terrorist ideologies – for example: </a:t>
            </a:r>
          </a:p>
          <a:p>
            <a:r>
              <a:rPr lang="en-GB" sz="1200" b="0" i="0" u="none" strike="noStrike" kern="1200" baseline="0" dirty="0">
                <a:solidFill>
                  <a:schemeClr val="tx1"/>
                </a:solidFill>
                <a:latin typeface="+mn-lt"/>
                <a:ea typeface="+mn-ea"/>
                <a:cs typeface="+mn-cs"/>
              </a:rPr>
              <a:t>• a lack of identity or belonging/identify crisis; </a:t>
            </a:r>
          </a:p>
          <a:p>
            <a:r>
              <a:rPr lang="en-GB" sz="1200" b="0" i="0" u="none" strike="noStrike" kern="1200" baseline="0" dirty="0">
                <a:solidFill>
                  <a:schemeClr val="tx1"/>
                </a:solidFill>
                <a:latin typeface="+mn-lt"/>
                <a:ea typeface="+mn-ea"/>
                <a:cs typeface="+mn-cs"/>
              </a:rPr>
              <a:t>• insecurity; </a:t>
            </a:r>
          </a:p>
          <a:p>
            <a:r>
              <a:rPr lang="en-GB" sz="1200" b="0" i="0" u="none" strike="noStrike" kern="1200" baseline="0" dirty="0">
                <a:solidFill>
                  <a:schemeClr val="tx1"/>
                </a:solidFill>
                <a:latin typeface="+mn-lt"/>
                <a:ea typeface="+mn-ea"/>
                <a:cs typeface="+mn-cs"/>
              </a:rPr>
              <a:t>• defending a culture, way of life or beliefs; and </a:t>
            </a:r>
          </a:p>
          <a:p>
            <a:r>
              <a:rPr lang="en-GB" sz="1200" b="0" i="0" u="none" strike="noStrike" kern="1200" baseline="0" dirty="0">
                <a:solidFill>
                  <a:schemeClr val="tx1"/>
                </a:solidFill>
                <a:latin typeface="+mn-lt"/>
                <a:ea typeface="+mn-ea"/>
                <a:cs typeface="+mn-cs"/>
              </a:rPr>
              <a:t>• being pressured or bullied.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Those who radicalise others into believing terrorist or violent extremist ideologies often target vulnerable people who are led into believing that violence or criminality can earn respect, right a wrong or glorify a cause. </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Spotting the signs </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There is no checklist that we can give you to help you make decisions about whether a staff member, patient, client, student or visitor has been or is being radicalised.  There is no single profile to determine who is likely to become involved in terrorism or violent extremism and the process of radicalisation. The process of radicalisation is different for every individual and situation.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However, signs that an individual may be being radicalised could be: </a:t>
            </a:r>
          </a:p>
          <a:p>
            <a:r>
              <a:rPr lang="en-GB" sz="1200" b="0" i="0" u="none" strike="noStrike" kern="1200" baseline="0" dirty="0">
                <a:solidFill>
                  <a:schemeClr val="tx1"/>
                </a:solidFill>
                <a:latin typeface="+mn-lt"/>
                <a:ea typeface="+mn-ea"/>
                <a:cs typeface="+mn-cs"/>
              </a:rPr>
              <a:t>• becoming focussed on extremist activities; </a:t>
            </a:r>
          </a:p>
          <a:p>
            <a:r>
              <a:rPr lang="en-GB" sz="1200" b="0" i="0" u="none" strike="noStrike" kern="1200" baseline="0" dirty="0">
                <a:solidFill>
                  <a:schemeClr val="tx1"/>
                </a:solidFill>
                <a:latin typeface="+mn-lt"/>
                <a:ea typeface="+mn-ea"/>
                <a:cs typeface="+mn-cs"/>
              </a:rPr>
              <a:t>• becoming withdrawn and stopping participating in their usual activities; </a:t>
            </a:r>
          </a:p>
          <a:p>
            <a:r>
              <a:rPr lang="en-GB" sz="1200" b="0" i="0" u="none" strike="noStrike" kern="1200" baseline="0" dirty="0">
                <a:solidFill>
                  <a:schemeClr val="tx1"/>
                </a:solidFill>
                <a:latin typeface="+mn-lt"/>
                <a:ea typeface="+mn-ea"/>
                <a:cs typeface="+mn-cs"/>
              </a:rPr>
              <a:t>• expressing feelings of anger, grievance or injustice; </a:t>
            </a:r>
          </a:p>
          <a:p>
            <a:r>
              <a:rPr lang="en-GB" sz="1200" b="0" i="0" u="none" strike="noStrike" kern="1200" baseline="0" dirty="0">
                <a:solidFill>
                  <a:schemeClr val="tx1"/>
                </a:solidFill>
                <a:latin typeface="+mn-lt"/>
                <a:ea typeface="+mn-ea"/>
                <a:cs typeface="+mn-cs"/>
              </a:rPr>
              <a:t>• going missing from their home, school or care setting; </a:t>
            </a:r>
          </a:p>
          <a:p>
            <a:r>
              <a:rPr lang="en-GB" sz="1200" b="0" i="0" u="none" strike="noStrike" kern="1200" baseline="0" dirty="0">
                <a:solidFill>
                  <a:schemeClr val="tx1"/>
                </a:solidFill>
                <a:latin typeface="+mn-lt"/>
                <a:ea typeface="+mn-ea"/>
                <a:cs typeface="+mn-cs"/>
              </a:rPr>
              <a:t>• a new group of friends who you have concerns about using language that supports ‘us and them’ thinking; </a:t>
            </a:r>
          </a:p>
          <a:p>
            <a:r>
              <a:rPr lang="en-GB" sz="1200" b="0" i="0" u="none" strike="noStrike" kern="1200" baseline="0" dirty="0">
                <a:solidFill>
                  <a:schemeClr val="tx1"/>
                </a:solidFill>
                <a:latin typeface="+mn-lt"/>
                <a:ea typeface="+mn-ea"/>
                <a:cs typeface="+mn-cs"/>
              </a:rPr>
              <a:t>• possessing or searching for extremist literature online; or </a:t>
            </a:r>
          </a:p>
          <a:p>
            <a:r>
              <a:rPr lang="en-GB" sz="1200" b="0" i="0" u="none" strike="noStrike" kern="1200" baseline="0" dirty="0">
                <a:solidFill>
                  <a:schemeClr val="tx1"/>
                </a:solidFill>
                <a:latin typeface="+mn-lt"/>
                <a:ea typeface="+mn-ea"/>
                <a:cs typeface="+mn-cs"/>
              </a:rPr>
              <a:t>• changes in an individual’s appearance or behaviour.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As a member of staff, you are required to use your existing skills and professional judgement in determining the significance of any changes. However, we recognise that in large organisations, staff have different levels and types of interaction with others.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In some areas, staff will have professional duties in relation to safeguarding members of the public – in other areas, much less so. If you work in an area where you are already skilled in safeguarding, you will receive additional training to help you spot the signs of vulnerability to being drawn into terrorism. For others, the focus is on being aware that if you see something that is of concern, you know who you can contact in your organisation for advice and guidance. This is so that you can pass on your concern if this is necessary and be confident that you have done the right thing. It also ensures that others in the organisation, who are suitably trained, can exercise professional judgement so that cases that need to be taken forward are dealt with appropriately. Concerns could relate to people in your community, members of the public you have some dealings with as part of your work, or members of staff. </a:t>
            </a:r>
          </a:p>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Raising a concern – Notice, Check, Share </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Don’t rely on others. You must report any concerns you have.</a:t>
            </a:r>
          </a:p>
          <a:p>
            <a:r>
              <a:rPr lang="en-GB" sz="1200" b="0" i="0" u="none" strike="noStrike" kern="1200" baseline="0" dirty="0">
                <a:solidFill>
                  <a:schemeClr val="tx1"/>
                </a:solidFill>
                <a:latin typeface="+mn-lt"/>
                <a:ea typeface="+mn-ea"/>
                <a:cs typeface="+mn-cs"/>
              </a:rPr>
              <a:t> </a:t>
            </a:r>
            <a:endParaRPr lang="en-GB" sz="1200" b="1" i="0" u="none" strike="noStrike" kern="1200" baseline="0" dirty="0">
              <a:solidFill>
                <a:schemeClr val="tx1"/>
              </a:solidFill>
              <a:latin typeface="+mn-lt"/>
              <a:ea typeface="+mn-ea"/>
              <a:cs typeface="+mn-cs"/>
            </a:endParaRPr>
          </a:p>
          <a:p>
            <a:r>
              <a:rPr lang="en-GB" b="1" dirty="0"/>
              <a:t>Safeguarding - Prevent Radicalisation and Extremism </a:t>
            </a:r>
            <a:r>
              <a:rPr lang="en-GB" dirty="0"/>
              <a:t>– https://education.gov.scot/improvement/learning-resources/safeguarding-prevent-in-education/#:~:text=Simply%20put%2C%20Prevent%20is%20about,form%20of%20safeguarding%20from%20harm.</a:t>
            </a:r>
            <a:endParaRPr lang="en-GB" sz="1200" b="1" i="0" u="none" strike="noStrike" kern="1200" baseline="0" dirty="0">
              <a:solidFill>
                <a:schemeClr val="tx1"/>
              </a:solidFill>
              <a:latin typeface="+mn-lt"/>
              <a:ea typeface="+mn-ea"/>
              <a:cs typeface="+mn-cs"/>
            </a:endParaRPr>
          </a:p>
          <a:p>
            <a:endParaRPr lang="en-GB" baseline="0" dirty="0"/>
          </a:p>
        </p:txBody>
      </p:sp>
      <p:sp>
        <p:nvSpPr>
          <p:cNvPr id="4" name="Slide Number Placeholder 3"/>
          <p:cNvSpPr>
            <a:spLocks noGrp="1"/>
          </p:cNvSpPr>
          <p:nvPr>
            <p:ph type="sldNum" sz="quarter" idx="10"/>
          </p:nvPr>
        </p:nvSpPr>
        <p:spPr/>
        <p:txBody>
          <a:bodyPr/>
          <a:lstStyle/>
          <a:p>
            <a:fld id="{4E9B44FC-BB5A-40FC-9CC6-9A4611DD777F}" type="slidenum">
              <a:rPr lang="en-GB" smtClean="0"/>
              <a:t>74</a:t>
            </a:fld>
            <a:endParaRPr lang="en-GB" dirty="0"/>
          </a:p>
        </p:txBody>
      </p:sp>
    </p:spTree>
    <p:extLst>
      <p:ext uri="{BB962C8B-B14F-4D97-AF65-F5344CB8AC3E}">
        <p14:creationId xmlns:p14="http://schemas.microsoft.com/office/powerpoint/2010/main" val="7811133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2639E36-D524-467A-A08B-F52BFBE117BC}" type="slidenum">
              <a:rPr lang="en-GB" smtClean="0"/>
              <a:t>75</a:t>
            </a:fld>
            <a:endParaRPr lang="en-GB"/>
          </a:p>
        </p:txBody>
      </p:sp>
    </p:spTree>
    <p:extLst>
      <p:ext uri="{BB962C8B-B14F-4D97-AF65-F5344CB8AC3E}">
        <p14:creationId xmlns:p14="http://schemas.microsoft.com/office/powerpoint/2010/main" val="19010948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223838" y="808038"/>
            <a:ext cx="7186613" cy="4041775"/>
          </a:xfrm>
          <a:ln/>
        </p:spPr>
      </p:sp>
      <p:sp>
        <p:nvSpPr>
          <p:cNvPr id="18435" name="Rectangle 3"/>
          <p:cNvSpPr>
            <a:spLocks noGrp="1" noChangeArrowheads="1"/>
          </p:cNvSpPr>
          <p:nvPr>
            <p:ph type="body" idx="1"/>
          </p:nvPr>
        </p:nvSpPr>
        <p:spPr>
          <a:no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altLang="en-US" sz="1200" b="1" dirty="0">
                <a:solidFill>
                  <a:srgbClr val="FF0000"/>
                </a:solidFill>
              </a:rPr>
              <a:t>With regards to significant events, the CP Co-ordinator/</a:t>
            </a:r>
            <a:r>
              <a:rPr lang="en-GB" altLang="en-US" sz="1200" b="1" baseline="0" dirty="0">
                <a:solidFill>
                  <a:srgbClr val="FF0000"/>
                </a:solidFill>
              </a:rPr>
              <a:t>Head of Establishment should ensure these are </a:t>
            </a:r>
            <a:r>
              <a:rPr lang="en-GB" altLang="en-US" sz="1200" b="1" dirty="0">
                <a:solidFill>
                  <a:srgbClr val="FF0000"/>
                </a:solidFill>
              </a:rPr>
              <a:t>recorded in chronologies within SEEMiS Pastoral Notes/AYRshare Multiagency record as appropriate and within CP 7 Part files.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altLang="en-US" sz="1200" b="1" dirty="0">
              <a:solidFill>
                <a:srgbClr val="FF0000"/>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altLang="en-US" sz="1200" b="1" dirty="0">
                <a:solidFill>
                  <a:srgbClr val="FF0000"/>
                </a:solidFill>
              </a:rPr>
              <a:t>Each establishment should create a sign/poster indicating who their Head Teacher, Child Protection Co-ordinator, EY Child Protection Co-ordinator (if applicable), and ASIST trained staff member (if applicable) are and display on their Parent and CP Noticeboard and within the entrance area of their school/establishment.</a:t>
            </a:r>
            <a:endParaRPr lang="en-GB" altLang="en-US" sz="1200" b="1" dirty="0"/>
          </a:p>
        </p:txBody>
      </p:sp>
    </p:spTree>
    <p:extLst>
      <p:ext uri="{BB962C8B-B14F-4D97-AF65-F5344CB8AC3E}">
        <p14:creationId xmlns:p14="http://schemas.microsoft.com/office/powerpoint/2010/main" val="5547393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77</a:t>
            </a:fld>
            <a:endParaRPr lang="en-GB" dirty="0"/>
          </a:p>
        </p:txBody>
      </p:sp>
    </p:spTree>
    <p:extLst>
      <p:ext uri="{BB962C8B-B14F-4D97-AF65-F5344CB8AC3E}">
        <p14:creationId xmlns:p14="http://schemas.microsoft.com/office/powerpoint/2010/main" val="25309081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Display on CP Staff Noticeboard</a:t>
            </a:r>
          </a:p>
        </p:txBody>
      </p:sp>
      <p:sp>
        <p:nvSpPr>
          <p:cNvPr id="4" name="Slide Number Placeholder 3"/>
          <p:cNvSpPr>
            <a:spLocks noGrp="1"/>
          </p:cNvSpPr>
          <p:nvPr>
            <p:ph type="sldNum" sz="quarter" idx="10"/>
          </p:nvPr>
        </p:nvSpPr>
        <p:spPr/>
        <p:txBody>
          <a:bodyPr/>
          <a:lstStyle/>
          <a:p>
            <a:fld id="{4E9B44FC-BB5A-40FC-9CC6-9A4611DD777F}" type="slidenum">
              <a:rPr lang="en-GB" smtClean="0"/>
              <a:t>78</a:t>
            </a:fld>
            <a:endParaRPr lang="en-GB" dirty="0"/>
          </a:p>
        </p:txBody>
      </p:sp>
    </p:spTree>
    <p:extLst>
      <p:ext uri="{BB962C8B-B14F-4D97-AF65-F5344CB8AC3E}">
        <p14:creationId xmlns:p14="http://schemas.microsoft.com/office/powerpoint/2010/main" val="15626727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Display on CP Staff Noticeboard</a:t>
            </a:r>
          </a:p>
          <a:p>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79</a:t>
            </a:fld>
            <a:endParaRPr lang="en-GB" dirty="0"/>
          </a:p>
        </p:txBody>
      </p:sp>
    </p:spTree>
    <p:extLst>
      <p:ext uri="{BB962C8B-B14F-4D97-AF65-F5344CB8AC3E}">
        <p14:creationId xmlns:p14="http://schemas.microsoft.com/office/powerpoint/2010/main" val="3969406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b="1" u="none" baseline="0" dirty="0"/>
              <a:t>All staff should complete all sections </a:t>
            </a:r>
            <a:r>
              <a:rPr lang="en-GB" baseline="0" dirty="0"/>
              <a:t>of the presentation during an academic session and it is the responsibility of the Head of Establishment/CP Co-ordinator to direct staff in August as to how this is to be completed. Staff records should be maintained by the CP Co-ordinator to record all staff have completed the presentation content by 27 May 2022. Establishment and individual staff record templates will be made available for CP Co-ordinators on the Child Protection and Safeguarding tile on Glow. (Located within the GIRFEC tile.)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8</a:t>
            </a:fld>
            <a:endParaRPr lang="en-GB" dirty="0"/>
          </a:p>
        </p:txBody>
      </p:sp>
    </p:spTree>
    <p:extLst>
      <p:ext uri="{BB962C8B-B14F-4D97-AF65-F5344CB8AC3E}">
        <p14:creationId xmlns:p14="http://schemas.microsoft.com/office/powerpoint/2010/main" val="15978411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Display on CP Staff Noticeboard</a:t>
            </a:r>
          </a:p>
          <a:p>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80</a:t>
            </a:fld>
            <a:endParaRPr lang="en-GB" dirty="0"/>
          </a:p>
        </p:txBody>
      </p:sp>
    </p:spTree>
    <p:extLst>
      <p:ext uri="{BB962C8B-B14F-4D97-AF65-F5344CB8AC3E}">
        <p14:creationId xmlns:p14="http://schemas.microsoft.com/office/powerpoint/2010/main" val="34073993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a:solidFill>
                  <a:schemeClr val="tx2"/>
                </a:solidFill>
                <a:latin typeface="Calibri" panose="020F0502020204030204" pitchFamily="34" charset="0"/>
              </a:defRPr>
            </a:lvl1pPr>
            <a:lvl2pPr marL="742950" indent="-285750">
              <a:defRPr>
                <a:solidFill>
                  <a:schemeClr val="tx2"/>
                </a:solidFill>
                <a:latin typeface="Calibri" panose="020F0502020204030204" pitchFamily="34" charset="0"/>
              </a:defRPr>
            </a:lvl2pPr>
            <a:lvl3pPr marL="1143000" indent="-228600">
              <a:defRPr>
                <a:solidFill>
                  <a:schemeClr val="tx2"/>
                </a:solidFill>
                <a:latin typeface="Calibri" panose="020F0502020204030204" pitchFamily="34" charset="0"/>
              </a:defRPr>
            </a:lvl3pPr>
            <a:lvl4pPr marL="1600200" indent="-228600">
              <a:defRPr>
                <a:solidFill>
                  <a:schemeClr val="tx2"/>
                </a:solidFill>
                <a:latin typeface="Calibri" panose="020F0502020204030204" pitchFamily="34" charset="0"/>
              </a:defRPr>
            </a:lvl4pPr>
            <a:lvl5pPr marL="2057400" indent="-228600">
              <a:defRPr>
                <a:solidFill>
                  <a:schemeClr val="tx2"/>
                </a:solidFill>
                <a:latin typeface="Calibri" panose="020F0502020204030204" pitchFamily="34" charset="0"/>
              </a:defRPr>
            </a:lvl5pPr>
            <a:lvl6pPr marL="2514600" indent="-228600" eaLnBrk="0" fontAlgn="base" hangingPunct="0">
              <a:spcBef>
                <a:spcPct val="0"/>
              </a:spcBef>
              <a:spcAft>
                <a:spcPct val="0"/>
              </a:spcAft>
              <a:defRPr>
                <a:solidFill>
                  <a:schemeClr val="tx2"/>
                </a:solidFill>
                <a:latin typeface="Calibri" panose="020F0502020204030204" pitchFamily="34" charset="0"/>
              </a:defRPr>
            </a:lvl6pPr>
            <a:lvl7pPr marL="2971800" indent="-228600" eaLnBrk="0" fontAlgn="base" hangingPunct="0">
              <a:spcBef>
                <a:spcPct val="0"/>
              </a:spcBef>
              <a:spcAft>
                <a:spcPct val="0"/>
              </a:spcAft>
              <a:defRPr>
                <a:solidFill>
                  <a:schemeClr val="tx2"/>
                </a:solidFill>
                <a:latin typeface="Calibri" panose="020F0502020204030204" pitchFamily="34" charset="0"/>
              </a:defRPr>
            </a:lvl7pPr>
            <a:lvl8pPr marL="3429000" indent="-228600" eaLnBrk="0" fontAlgn="base" hangingPunct="0">
              <a:spcBef>
                <a:spcPct val="0"/>
              </a:spcBef>
              <a:spcAft>
                <a:spcPct val="0"/>
              </a:spcAft>
              <a:defRPr>
                <a:solidFill>
                  <a:schemeClr val="tx2"/>
                </a:solidFill>
                <a:latin typeface="Calibri" panose="020F0502020204030204" pitchFamily="34" charset="0"/>
              </a:defRPr>
            </a:lvl8pPr>
            <a:lvl9pPr marL="3886200" indent="-228600" eaLnBrk="0" fontAlgn="base" hangingPunct="0">
              <a:spcBef>
                <a:spcPct val="0"/>
              </a:spcBef>
              <a:spcAft>
                <a:spcPct val="0"/>
              </a:spcAft>
              <a:defRPr>
                <a:solidFill>
                  <a:schemeClr val="tx2"/>
                </a:solidFill>
                <a:latin typeface="Calibri" panose="020F0502020204030204" pitchFamily="34" charset="0"/>
              </a:defRPr>
            </a:lvl9pPr>
          </a:lstStyle>
          <a:p>
            <a:fld id="{8DE549E6-39FC-4640-A2EA-5F2BF246A3A8}" type="slidenum">
              <a:rPr lang="en-GB" altLang="en-US">
                <a:solidFill>
                  <a:schemeClr val="tx1"/>
                </a:solidFill>
                <a:latin typeface="Arial" panose="020B0604020202020204" pitchFamily="34" charset="0"/>
              </a:rPr>
              <a:pPr/>
              <a:t>81</a:t>
            </a:fld>
            <a:endParaRPr lang="en-GB" altLang="en-US" dirty="0">
              <a:solidFill>
                <a:schemeClr val="tx1"/>
              </a:solidFill>
              <a:latin typeface="Arial" panose="020B0604020202020204" pitchFamily="34" charset="0"/>
            </a:endParaRPr>
          </a:p>
        </p:txBody>
      </p:sp>
      <p:sp>
        <p:nvSpPr>
          <p:cNvPr id="19459" name="Rectangle 2"/>
          <p:cNvSpPr>
            <a:spLocks noGrp="1" noRot="1" noChangeAspect="1" noChangeArrowheads="1" noTextEdit="1"/>
          </p:cNvSpPr>
          <p:nvPr>
            <p:ph type="sldImg"/>
          </p:nvPr>
        </p:nvSpPr>
        <p:spPr>
          <a:xfrm>
            <a:off x="-222250" y="808038"/>
            <a:ext cx="7185025" cy="4041775"/>
          </a:xfrm>
          <a:ln/>
        </p:spPr>
      </p:sp>
      <p:sp>
        <p:nvSpPr>
          <p:cNvPr id="19460" name="Rectangle 3"/>
          <p:cNvSpPr>
            <a:spLocks noGrp="1" noChangeArrowheads="1"/>
          </p:cNvSpPr>
          <p:nvPr>
            <p:ph type="body" idx="1"/>
          </p:nvPr>
        </p:nvSpPr>
        <p:spPr>
          <a:xfrm>
            <a:off x="898489" y="5120147"/>
            <a:ext cx="4940903" cy="4849576"/>
          </a:xfrm>
          <a:noFill/>
        </p:spPr>
        <p:txBody>
          <a:bodyPr/>
          <a:lstStyle/>
          <a:p>
            <a:pPr eaLnBrk="1" hangingPunct="1"/>
            <a:endParaRPr lang="en-US" altLang="en-US" dirty="0"/>
          </a:p>
        </p:txBody>
      </p:sp>
    </p:spTree>
    <p:extLst>
      <p:ext uri="{BB962C8B-B14F-4D97-AF65-F5344CB8AC3E}">
        <p14:creationId xmlns:p14="http://schemas.microsoft.com/office/powerpoint/2010/main" val="22958431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a:solidFill>
                  <a:schemeClr val="tx2"/>
                </a:solidFill>
                <a:latin typeface="Calibri" panose="020F0502020204030204" pitchFamily="34" charset="0"/>
              </a:defRPr>
            </a:lvl1pPr>
            <a:lvl2pPr marL="742950" indent="-285750">
              <a:defRPr>
                <a:solidFill>
                  <a:schemeClr val="tx2"/>
                </a:solidFill>
                <a:latin typeface="Calibri" panose="020F0502020204030204" pitchFamily="34" charset="0"/>
              </a:defRPr>
            </a:lvl2pPr>
            <a:lvl3pPr marL="1143000" indent="-228600">
              <a:defRPr>
                <a:solidFill>
                  <a:schemeClr val="tx2"/>
                </a:solidFill>
                <a:latin typeface="Calibri" panose="020F0502020204030204" pitchFamily="34" charset="0"/>
              </a:defRPr>
            </a:lvl3pPr>
            <a:lvl4pPr marL="1600200" indent="-228600">
              <a:defRPr>
                <a:solidFill>
                  <a:schemeClr val="tx2"/>
                </a:solidFill>
                <a:latin typeface="Calibri" panose="020F0502020204030204" pitchFamily="34" charset="0"/>
              </a:defRPr>
            </a:lvl4pPr>
            <a:lvl5pPr marL="2057400" indent="-228600">
              <a:defRPr>
                <a:solidFill>
                  <a:schemeClr val="tx2"/>
                </a:solidFill>
                <a:latin typeface="Calibri" panose="020F0502020204030204" pitchFamily="34" charset="0"/>
              </a:defRPr>
            </a:lvl5pPr>
            <a:lvl6pPr marL="2514600" indent="-228600" eaLnBrk="0" fontAlgn="base" hangingPunct="0">
              <a:spcBef>
                <a:spcPct val="0"/>
              </a:spcBef>
              <a:spcAft>
                <a:spcPct val="0"/>
              </a:spcAft>
              <a:defRPr>
                <a:solidFill>
                  <a:schemeClr val="tx2"/>
                </a:solidFill>
                <a:latin typeface="Calibri" panose="020F0502020204030204" pitchFamily="34" charset="0"/>
              </a:defRPr>
            </a:lvl6pPr>
            <a:lvl7pPr marL="2971800" indent="-228600" eaLnBrk="0" fontAlgn="base" hangingPunct="0">
              <a:spcBef>
                <a:spcPct val="0"/>
              </a:spcBef>
              <a:spcAft>
                <a:spcPct val="0"/>
              </a:spcAft>
              <a:defRPr>
                <a:solidFill>
                  <a:schemeClr val="tx2"/>
                </a:solidFill>
                <a:latin typeface="Calibri" panose="020F0502020204030204" pitchFamily="34" charset="0"/>
              </a:defRPr>
            </a:lvl7pPr>
            <a:lvl8pPr marL="3429000" indent="-228600" eaLnBrk="0" fontAlgn="base" hangingPunct="0">
              <a:spcBef>
                <a:spcPct val="0"/>
              </a:spcBef>
              <a:spcAft>
                <a:spcPct val="0"/>
              </a:spcAft>
              <a:defRPr>
                <a:solidFill>
                  <a:schemeClr val="tx2"/>
                </a:solidFill>
                <a:latin typeface="Calibri" panose="020F0502020204030204" pitchFamily="34" charset="0"/>
              </a:defRPr>
            </a:lvl8pPr>
            <a:lvl9pPr marL="3886200" indent="-228600" eaLnBrk="0" fontAlgn="base" hangingPunct="0">
              <a:spcBef>
                <a:spcPct val="0"/>
              </a:spcBef>
              <a:spcAft>
                <a:spcPct val="0"/>
              </a:spcAft>
              <a:defRPr>
                <a:solidFill>
                  <a:schemeClr val="tx2"/>
                </a:solidFill>
                <a:latin typeface="Calibri" panose="020F0502020204030204" pitchFamily="34" charset="0"/>
              </a:defRPr>
            </a:lvl9pPr>
          </a:lstStyle>
          <a:p>
            <a:fld id="{8DE549E6-39FC-4640-A2EA-5F2BF246A3A8}" type="slidenum">
              <a:rPr lang="en-GB" altLang="en-US">
                <a:solidFill>
                  <a:schemeClr val="tx1"/>
                </a:solidFill>
                <a:latin typeface="Arial" panose="020B0604020202020204" pitchFamily="34" charset="0"/>
              </a:rPr>
              <a:pPr/>
              <a:t>82</a:t>
            </a:fld>
            <a:endParaRPr lang="en-GB" altLang="en-US" dirty="0">
              <a:solidFill>
                <a:schemeClr val="tx1"/>
              </a:solidFill>
              <a:latin typeface="Arial" panose="020B0604020202020204" pitchFamily="34" charset="0"/>
            </a:endParaRPr>
          </a:p>
        </p:txBody>
      </p:sp>
      <p:sp>
        <p:nvSpPr>
          <p:cNvPr id="19459" name="Rectangle 2"/>
          <p:cNvSpPr>
            <a:spLocks noGrp="1" noRot="1" noChangeAspect="1" noChangeArrowheads="1" noTextEdit="1"/>
          </p:cNvSpPr>
          <p:nvPr>
            <p:ph type="sldImg"/>
          </p:nvPr>
        </p:nvSpPr>
        <p:spPr>
          <a:xfrm>
            <a:off x="-222250" y="808038"/>
            <a:ext cx="7185025" cy="4041775"/>
          </a:xfrm>
          <a:ln/>
        </p:spPr>
      </p:sp>
      <p:sp>
        <p:nvSpPr>
          <p:cNvPr id="19460" name="Rectangle 3"/>
          <p:cNvSpPr>
            <a:spLocks noGrp="1" noChangeArrowheads="1"/>
          </p:cNvSpPr>
          <p:nvPr>
            <p:ph type="body" idx="1"/>
          </p:nvPr>
        </p:nvSpPr>
        <p:spPr>
          <a:xfrm>
            <a:off x="898489" y="5120147"/>
            <a:ext cx="4940903" cy="4849576"/>
          </a:xfrm>
          <a:noFill/>
        </p:spPr>
        <p:txBody>
          <a:bodyPr/>
          <a:lstStyle/>
          <a:p>
            <a:pPr eaLnBrk="1" hangingPunct="1"/>
            <a:endParaRPr lang="en-US" altLang="en-US" dirty="0"/>
          </a:p>
        </p:txBody>
      </p:sp>
    </p:spTree>
    <p:extLst>
      <p:ext uri="{BB962C8B-B14F-4D97-AF65-F5344CB8AC3E}">
        <p14:creationId xmlns:p14="http://schemas.microsoft.com/office/powerpoint/2010/main" val="34882787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83</a:t>
            </a:fld>
            <a:endParaRPr lang="en-GB" dirty="0"/>
          </a:p>
        </p:txBody>
      </p:sp>
    </p:spTree>
    <p:extLst>
      <p:ext uri="{BB962C8B-B14F-4D97-AF65-F5344CB8AC3E}">
        <p14:creationId xmlns:p14="http://schemas.microsoft.com/office/powerpoint/2010/main" val="1754281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E9B44FC-BB5A-40FC-9CC6-9A4611DD777F}" type="slidenum">
              <a:rPr lang="en-GB" smtClean="0"/>
              <a:t>9</a:t>
            </a:fld>
            <a:endParaRPr lang="en-GB" dirty="0"/>
          </a:p>
        </p:txBody>
      </p:sp>
    </p:spTree>
    <p:extLst>
      <p:ext uri="{BB962C8B-B14F-4D97-AF65-F5344CB8AC3E}">
        <p14:creationId xmlns:p14="http://schemas.microsoft.com/office/powerpoint/2010/main" val="1901684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54E3C79-C54D-4977-BF22-C207635CC640}" type="datetime1">
              <a:rPr lang="en-GB" smtClean="0"/>
              <a:t>17/08/2022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A7BB99C-8FF5-4FE9-B5ED-4D39BF8BEB45}" type="slidenum">
              <a:rPr lang="en-GB" smtClean="0"/>
              <a:t>‹#›</a:t>
            </a:fld>
            <a:endParaRPr lang="en-GB" dirty="0"/>
          </a:p>
        </p:txBody>
      </p:sp>
    </p:spTree>
    <p:extLst>
      <p:ext uri="{BB962C8B-B14F-4D97-AF65-F5344CB8AC3E}">
        <p14:creationId xmlns:p14="http://schemas.microsoft.com/office/powerpoint/2010/main" val="2950319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E41E415-1F1D-4E35-AF17-DB0F27CEAE5E}" type="datetime1">
              <a:rPr lang="en-GB" smtClean="0"/>
              <a:t>17/08/2022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A7BB99C-8FF5-4FE9-B5ED-4D39BF8BEB45}" type="slidenum">
              <a:rPr lang="en-GB" smtClean="0"/>
              <a:t>‹#›</a:t>
            </a:fld>
            <a:endParaRPr lang="en-GB" dirty="0"/>
          </a:p>
        </p:txBody>
      </p:sp>
    </p:spTree>
    <p:extLst>
      <p:ext uri="{BB962C8B-B14F-4D97-AF65-F5344CB8AC3E}">
        <p14:creationId xmlns:p14="http://schemas.microsoft.com/office/powerpoint/2010/main" val="2560952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AD9E67A-DF79-479F-A2D4-DEDFC8E101B1}" type="datetime1">
              <a:rPr lang="en-GB" smtClean="0"/>
              <a:t>17/08/2022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A7BB99C-8FF5-4FE9-B5ED-4D39BF8BEB45}" type="slidenum">
              <a:rPr lang="en-GB" smtClean="0"/>
              <a:t>‹#›</a:t>
            </a:fld>
            <a:endParaRPr lang="en-GB" dirty="0"/>
          </a:p>
        </p:txBody>
      </p:sp>
    </p:spTree>
    <p:extLst>
      <p:ext uri="{BB962C8B-B14F-4D97-AF65-F5344CB8AC3E}">
        <p14:creationId xmlns:p14="http://schemas.microsoft.com/office/powerpoint/2010/main" val="501454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4C36A07-8F1F-49BC-A7CB-63472C5F94A4}" type="datetime1">
              <a:rPr lang="en-GB" smtClean="0">
                <a:solidFill>
                  <a:prstClr val="black">
                    <a:tint val="75000"/>
                  </a:prstClr>
                </a:solidFill>
              </a:rPr>
              <a:t>17/08/2022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6B112AF-031C-4BFC-8118-CFBC93A102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06295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8C81A26-B3B6-4061-A65C-38E9AACA8510}" type="datetime1">
              <a:rPr lang="en-GB" smtClean="0">
                <a:solidFill>
                  <a:prstClr val="black">
                    <a:tint val="75000"/>
                  </a:prstClr>
                </a:solidFill>
              </a:rPr>
              <a:t>17/08/2022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6B112AF-031C-4BFC-8118-CFBC93A102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01958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9C3CB3-1406-4BEE-AB9B-14DE59B18E13}" type="datetime1">
              <a:rPr lang="en-GB" smtClean="0">
                <a:solidFill>
                  <a:prstClr val="black">
                    <a:tint val="75000"/>
                  </a:prstClr>
                </a:solidFill>
              </a:rPr>
              <a:t>17/08/2022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6B112AF-031C-4BFC-8118-CFBC93A102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96503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76EC080-C770-40C5-B1B7-C883EF749A1A}" type="datetime1">
              <a:rPr lang="en-GB" smtClean="0">
                <a:solidFill>
                  <a:prstClr val="black">
                    <a:tint val="75000"/>
                  </a:prstClr>
                </a:solidFill>
              </a:rPr>
              <a:t>17/08/2022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6B112AF-031C-4BFC-8118-CFBC93A102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3639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AE2F588-F67F-4BA0-A59A-7649417BCA6E}" type="datetime1">
              <a:rPr lang="en-GB" smtClean="0">
                <a:solidFill>
                  <a:prstClr val="black">
                    <a:tint val="75000"/>
                  </a:prstClr>
                </a:solidFill>
              </a:rPr>
              <a:t>17/08/2022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06B112AF-031C-4BFC-8118-CFBC93A102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42085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DB79A0A-3439-4585-8E1A-193204DEAF25}" type="datetime1">
              <a:rPr lang="en-GB" smtClean="0">
                <a:solidFill>
                  <a:prstClr val="black">
                    <a:tint val="75000"/>
                  </a:prstClr>
                </a:solidFill>
              </a:rPr>
              <a:t>17/08/2022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06B112AF-031C-4BFC-8118-CFBC93A102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23102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7A444D-44AD-4AC1-BB7E-17C0900BDCD6}" type="datetime1">
              <a:rPr lang="en-GB" smtClean="0">
                <a:solidFill>
                  <a:prstClr val="black">
                    <a:tint val="75000"/>
                  </a:prstClr>
                </a:solidFill>
              </a:rPr>
              <a:t>17/08/2022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06B112AF-031C-4BFC-8118-CFBC93A102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86809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38670F-D40B-49D0-93FA-5EE813028D10}" type="datetime1">
              <a:rPr lang="en-GB" smtClean="0">
                <a:solidFill>
                  <a:prstClr val="black">
                    <a:tint val="75000"/>
                  </a:prstClr>
                </a:solidFill>
              </a:rPr>
              <a:t>17/08/2022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6B112AF-031C-4BFC-8118-CFBC93A102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2326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BF31FDD-73BD-4A02-A735-330581A2BF2E}" type="datetime1">
              <a:rPr lang="en-GB" smtClean="0"/>
              <a:t>17/08/2022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A7BB99C-8FF5-4FE9-B5ED-4D39BF8BEB45}" type="slidenum">
              <a:rPr lang="en-GB" smtClean="0"/>
              <a:t>‹#›</a:t>
            </a:fld>
            <a:endParaRPr lang="en-GB" dirty="0"/>
          </a:p>
        </p:txBody>
      </p:sp>
    </p:spTree>
    <p:extLst>
      <p:ext uri="{BB962C8B-B14F-4D97-AF65-F5344CB8AC3E}">
        <p14:creationId xmlns:p14="http://schemas.microsoft.com/office/powerpoint/2010/main" val="3390779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AA3511-E420-4194-AC31-D9225C745A16}" type="datetime1">
              <a:rPr lang="en-GB" smtClean="0">
                <a:solidFill>
                  <a:prstClr val="black">
                    <a:tint val="75000"/>
                  </a:prstClr>
                </a:solidFill>
              </a:rPr>
              <a:t>17/08/2022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6B112AF-031C-4BFC-8118-CFBC93A102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39249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C2C1478-8916-4A0A-88C1-78F0834BB549}" type="datetime1">
              <a:rPr lang="en-GB" smtClean="0">
                <a:solidFill>
                  <a:prstClr val="black">
                    <a:tint val="75000"/>
                  </a:prstClr>
                </a:solidFill>
              </a:rPr>
              <a:t>17/08/2022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6B112AF-031C-4BFC-8118-CFBC93A102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21650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51AB91C-CA81-4C15-81CF-D91B042E7A37}" type="datetime1">
              <a:rPr lang="en-GB" smtClean="0">
                <a:solidFill>
                  <a:prstClr val="black">
                    <a:tint val="75000"/>
                  </a:prstClr>
                </a:solidFill>
              </a:rPr>
              <a:t>17/08/2022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6B112AF-031C-4BFC-8118-CFBC93A102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8400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2625" y="1439614"/>
            <a:ext cx="4443823" cy="3309294"/>
          </a:xfrm>
          <a:prstGeom prst="rect">
            <a:avLst/>
          </a:prstGeom>
        </p:spPr>
        <p:txBody>
          <a:bodyPr/>
          <a:lstStyle>
            <a:lvl1pPr algn="l">
              <a:defRPr sz="3200" b="1" i="0"/>
            </a:lvl1pPr>
          </a:lstStyle>
          <a:p>
            <a:r>
              <a:rPr lang="en-US"/>
              <a:t>Click to edit Master title style</a:t>
            </a:r>
            <a:endParaRPr lang="en-US" dirty="0"/>
          </a:p>
        </p:txBody>
      </p:sp>
    </p:spTree>
    <p:extLst>
      <p:ext uri="{BB962C8B-B14F-4D97-AF65-F5344CB8AC3E}">
        <p14:creationId xmlns:p14="http://schemas.microsoft.com/office/powerpoint/2010/main" val="4223386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4D73D4-EBD6-463A-82F9-51BB6835D9F8}" type="datetime1">
              <a:rPr lang="en-GB" smtClean="0"/>
              <a:t>17/08/2022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A7BB99C-8FF5-4FE9-B5ED-4D39BF8BEB45}" type="slidenum">
              <a:rPr lang="en-GB" smtClean="0"/>
              <a:t>‹#›</a:t>
            </a:fld>
            <a:endParaRPr lang="en-GB" dirty="0"/>
          </a:p>
        </p:txBody>
      </p:sp>
    </p:spTree>
    <p:extLst>
      <p:ext uri="{BB962C8B-B14F-4D97-AF65-F5344CB8AC3E}">
        <p14:creationId xmlns:p14="http://schemas.microsoft.com/office/powerpoint/2010/main" val="1826013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F43461F-81D0-4BD5-A912-96F232351500}" type="datetime1">
              <a:rPr lang="en-GB" smtClean="0"/>
              <a:t>17/08/2022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A7BB99C-8FF5-4FE9-B5ED-4D39BF8BEB45}" type="slidenum">
              <a:rPr lang="en-GB" smtClean="0"/>
              <a:t>‹#›</a:t>
            </a:fld>
            <a:endParaRPr lang="en-GB" dirty="0"/>
          </a:p>
        </p:txBody>
      </p:sp>
    </p:spTree>
    <p:extLst>
      <p:ext uri="{BB962C8B-B14F-4D97-AF65-F5344CB8AC3E}">
        <p14:creationId xmlns:p14="http://schemas.microsoft.com/office/powerpoint/2010/main" val="3649288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5C73FD1-CDC0-414D-B99D-4F6B8921D142}" type="datetime1">
              <a:rPr lang="en-GB" smtClean="0"/>
              <a:t>17/08/2022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AA7BB99C-8FF5-4FE9-B5ED-4D39BF8BEB45}" type="slidenum">
              <a:rPr lang="en-GB" smtClean="0"/>
              <a:t>‹#›</a:t>
            </a:fld>
            <a:endParaRPr lang="en-GB" dirty="0"/>
          </a:p>
        </p:txBody>
      </p:sp>
    </p:spTree>
    <p:extLst>
      <p:ext uri="{BB962C8B-B14F-4D97-AF65-F5344CB8AC3E}">
        <p14:creationId xmlns:p14="http://schemas.microsoft.com/office/powerpoint/2010/main" val="1907610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0C16F9A-5557-415D-AD5A-4BF6CA41B645}" type="datetime1">
              <a:rPr lang="en-GB" smtClean="0"/>
              <a:t>17/08/2022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AA7BB99C-8FF5-4FE9-B5ED-4D39BF8BEB45}" type="slidenum">
              <a:rPr lang="en-GB" smtClean="0"/>
              <a:t>‹#›</a:t>
            </a:fld>
            <a:endParaRPr lang="en-GB" dirty="0"/>
          </a:p>
        </p:txBody>
      </p:sp>
    </p:spTree>
    <p:extLst>
      <p:ext uri="{BB962C8B-B14F-4D97-AF65-F5344CB8AC3E}">
        <p14:creationId xmlns:p14="http://schemas.microsoft.com/office/powerpoint/2010/main" val="3622365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654E18-6407-46F3-9AC4-C58AF5E32DF1}" type="datetime1">
              <a:rPr lang="en-GB" smtClean="0"/>
              <a:t>17/08/2022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AA7BB99C-8FF5-4FE9-B5ED-4D39BF8BEB45}" type="slidenum">
              <a:rPr lang="en-GB" smtClean="0"/>
              <a:t>‹#›</a:t>
            </a:fld>
            <a:endParaRPr lang="en-GB" dirty="0"/>
          </a:p>
        </p:txBody>
      </p:sp>
    </p:spTree>
    <p:extLst>
      <p:ext uri="{BB962C8B-B14F-4D97-AF65-F5344CB8AC3E}">
        <p14:creationId xmlns:p14="http://schemas.microsoft.com/office/powerpoint/2010/main" val="20116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CBA015-DA56-4C7C-A064-BDE5380AFEBC}" type="datetime1">
              <a:rPr lang="en-GB" smtClean="0"/>
              <a:t>17/08/2022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A7BB99C-8FF5-4FE9-B5ED-4D39BF8BEB45}" type="slidenum">
              <a:rPr lang="en-GB" smtClean="0"/>
              <a:t>‹#›</a:t>
            </a:fld>
            <a:endParaRPr lang="en-GB" dirty="0"/>
          </a:p>
        </p:txBody>
      </p:sp>
    </p:spTree>
    <p:extLst>
      <p:ext uri="{BB962C8B-B14F-4D97-AF65-F5344CB8AC3E}">
        <p14:creationId xmlns:p14="http://schemas.microsoft.com/office/powerpoint/2010/main" val="2899983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C28655-3F70-4969-A584-A8F6EB1422F5}" type="datetime1">
              <a:rPr lang="en-GB" smtClean="0"/>
              <a:t>17/08/2022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AA7BB99C-8FF5-4FE9-B5ED-4D39BF8BEB45}" type="slidenum">
              <a:rPr lang="en-GB" smtClean="0"/>
              <a:t>‹#›</a:t>
            </a:fld>
            <a:endParaRPr lang="en-GB" dirty="0"/>
          </a:p>
        </p:txBody>
      </p:sp>
    </p:spTree>
    <p:extLst>
      <p:ext uri="{BB962C8B-B14F-4D97-AF65-F5344CB8AC3E}">
        <p14:creationId xmlns:p14="http://schemas.microsoft.com/office/powerpoint/2010/main" val="2657235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A431DD-8B11-4A12-9301-8B7DB91C827F}" type="datetime1">
              <a:rPr lang="en-GB" smtClean="0"/>
              <a:t>17/08/2022</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7BB99C-8FF5-4FE9-B5ED-4D39BF8BEB45}" type="slidenum">
              <a:rPr lang="en-GB" smtClean="0"/>
              <a:t>‹#›</a:t>
            </a:fld>
            <a:endParaRPr lang="en-GB" dirty="0"/>
          </a:p>
        </p:txBody>
      </p:sp>
    </p:spTree>
    <p:extLst>
      <p:ext uri="{BB962C8B-B14F-4D97-AF65-F5344CB8AC3E}">
        <p14:creationId xmlns:p14="http://schemas.microsoft.com/office/powerpoint/2010/main" val="2426717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DAAC9E-E80D-4780-B7B4-B6E2E5A3A99A}" type="datetime1">
              <a:rPr lang="en-GB" smtClean="0">
                <a:solidFill>
                  <a:prstClr val="black">
                    <a:tint val="75000"/>
                  </a:prstClr>
                </a:solidFill>
              </a:rPr>
              <a:t>17/08/2022</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B112AF-031C-4BFC-8118-CFBC93A102E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1213343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5.jpg"/><Relationship Id="rId7" Type="http://schemas.openxmlformats.org/officeDocument/2006/relationships/image" Target="../media/image1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jpeg"/><Relationship Id="rId4" Type="http://schemas.openxmlformats.org/officeDocument/2006/relationships/image" Target="../media/image16.jp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slide" Target="slide6.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15.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 Target="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slide" Target="slide6.xml"/><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jpg"/><Relationship Id="rId7" Type="http://schemas.openxmlformats.org/officeDocument/2006/relationships/image" Target="../media/image22.svg"/><Relationship Id="rId12"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slide" Target="slide6.xml"/><Relationship Id="rId5" Type="http://schemas.openxmlformats.org/officeDocument/2006/relationships/image" Target="../media/image19.jpeg"/><Relationship Id="rId10" Type="http://schemas.openxmlformats.org/officeDocument/2006/relationships/image" Target="../media/image15.svg"/><Relationship Id="rId4" Type="http://schemas.openxmlformats.org/officeDocument/2006/relationships/image" Target="../media/image18.jpeg"/><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jpg"/><Relationship Id="rId7" Type="http://schemas.openxmlformats.org/officeDocument/2006/relationships/slide" Target="slide6.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17/06/relationships/model3d" Target="../media/model3d1.glb"/><Relationship Id="rId7" Type="http://schemas.openxmlformats.org/officeDocument/2006/relationships/slide" Target="slide7.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4.png"/><Relationship Id="rId10" Type="http://schemas.openxmlformats.org/officeDocument/2006/relationships/image" Target="../media/image15.svg"/><Relationship Id="rId4" Type="http://schemas.openxmlformats.org/officeDocument/2006/relationships/hyperlink" Target="https://www.remix3d.com/details/G009SXR03LVC" TargetMode="External"/><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17/06/relationships/model3d" Target="../media/model3d1.glb"/><Relationship Id="rId7" Type="http://schemas.openxmlformats.org/officeDocument/2006/relationships/slide" Target="slide7.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4.png"/><Relationship Id="rId10" Type="http://schemas.openxmlformats.org/officeDocument/2006/relationships/image" Target="../media/image15.svg"/><Relationship Id="rId4" Type="http://schemas.openxmlformats.org/officeDocument/2006/relationships/hyperlink" Target="https://www.remix3d.com/details/G009SXR03LVC" TargetMode="External"/><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15.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 Target="slide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cid:8f127368-97ea-42cd-9a25-f1a16c1a9979@GBRP123.PROD.OUTLOOK.COM" TargetMode="External"/><Relationship Id="rId5" Type="http://schemas.openxmlformats.org/officeDocument/2006/relationships/image" Target="../media/image5.png"/><Relationship Id="rId4" Type="http://schemas.openxmlformats.org/officeDocument/2006/relationships/image" Target="cid:956ac749-ae34-4641-a05f-ebae3a8666f8@GBRP123.PROD.OUTLOOK.COM"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hyperlink" Target="https://blogs.glowscotland.org.uk/na/mhwbnac/suicide-prevention/staff-information-and-guidance/" TargetMode="External"/><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slide" Target="slide7.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hyperlink" Target="http://www.penumbra.org.uk/service-locations/west-area-services/ayrshire/self-harm-services/" TargetMode="External"/><Relationship Id="rId7" Type="http://schemas.openxmlformats.org/officeDocument/2006/relationships/image" Target="../media/image15.sv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 Target="slide7.xml"/></Relationships>
</file>

<file path=ppt/slides/_rels/slide2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hyperlink" Target="https://glowscotland.sharepoint.com/sites/NorthAyrshireCouncil/StaffArea/ConnectingWithMentalHealth/Shared%20Documents/Forms/AllItems.aspx?viewid=e8a1c68b%2Db514%2D46dc%2Da5e1%2D83b1b354e9eb&amp;id=%2Fsites%2FNorthAyrshireCouncil%2FStaffArea%2FConnectingWithMentalHealth%2FShared%20Documents%2FYPSTF%20Information%2FUpdated%20CP%20Presentations" TargetMode="External"/><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slide" Target="slide7.xml"/><Relationship Id="rId4" Type="http://schemas.openxmlformats.org/officeDocument/2006/relationships/hyperlink" Target="https://blogs.glowscotland.org.uk/na/mhwbnac/suicide-prevention/staff-information-and-guidance/" TargetMode="External"/></Relationships>
</file>

<file path=ppt/slides/_rels/slide23.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hyperlink" Target="https://blogs.glowscotland.org.uk/na/mhwbnac/suicide-prevention/staff-information-and-guidance/" TargetMode="External"/><Relationship Id="rId7"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slide" Target="slide7.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 Target="slide6.xml"/><Relationship Id="rId7"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hyperlink" Target="https://www.gov.scot/publications/national-guidance-child-protection-scotland-2021/documents/" TargetMode="External"/><Relationship Id="rId4" Type="http://schemas.openxmlformats.org/officeDocument/2006/relationships/image" Target="../media/image13.png"/><Relationship Id="rId9" Type="http://schemas.openxmlformats.org/officeDocument/2006/relationships/image" Target="../media/image15.svg"/></Relationships>
</file>

<file path=ppt/slides/_rels/slide2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slide" Target="slide6.xml"/></Relationships>
</file>

<file path=ppt/slides/_rels/slide29.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image" Target="../media/image15.sv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31.jp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2.jpeg"/><Relationship Id="rId7" Type="http://schemas.openxmlformats.org/officeDocument/2006/relationships/slide" Target="slide6.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15.svg"/></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www.rmunify.com/" TargetMode="External"/><Relationship Id="rId7"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slide" Target="slide6.xml"/><Relationship Id="rId4" Type="http://schemas.openxmlformats.org/officeDocument/2006/relationships/hyperlink" Target="mailto:namedpersonservice@north-ayrshire.gov.uk" TargetMode="External"/><Relationship Id="rId9" Type="http://schemas.openxmlformats.org/officeDocument/2006/relationships/image" Target="../media/image15.svg"/></Relationships>
</file>

<file path=ppt/slides/_rels/slide3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hyperlink" Target="https://glowscotland.sharepoint.com/sites/NorthAyrshireCouncil/StaffArea/GIRFEC/News%20Alert%20NPS/Vulnerable%20Children%20and%20Young%20People%20in%20North%20Ayrshire%20Aug%202018.pdf" TargetMode="External"/><Relationship Id="rId7"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slide" Target="slide6.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15.sv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 Target="slide7.xml"/></Relationships>
</file>

<file path=ppt/slides/_rels/slide3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slide" Target="slide8.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0.png"/><Relationship Id="rId7"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slide" Target="slide6.xml"/><Relationship Id="rId4" Type="http://schemas.openxmlformats.org/officeDocument/2006/relationships/image" Target="../media/image41.emf"/></Relationships>
</file>

<file path=ppt/slides/_rels/slide3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2.jpeg"/><Relationship Id="rId7"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slide" Target="slide6.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northayrshirecouncil.sharepoint.com/sites/EmployeeConduct/Shared%20Documents/Forms/AllItems.aspx?id=%2Fsites%2FEmployeeConduct%2FShared%20Documents%2FDisciplinary%20Code%20Policy%20%26%20Procedure%20Teachers%20v2%2E1%2Epdf&amp;parent=%2Fsites%2FEmployeeConduct%2FShared%20Documents" TargetMode="External"/><Relationship Id="rId7"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slide" Target="slide6.xml"/><Relationship Id="rId4" Type="http://schemas.openxmlformats.org/officeDocument/2006/relationships/hyperlink" Target="https://northayrshirecouncil.sharepoint.com/sites/EmployeeConduct/Shared%20Documents/Forms/AllItems.aspx?id=%2Fsites%2FEmployeeConduct%2FShared%20Documents%2FDignity%20and%20Respect%20at%20Work%20Policy%20%26%20Procedure%20v3%2E4%2Epdf&amp;parent=%2Fsites%2FEmployeeConduct%2FShared%20Documents" TargetMode="External"/><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chart" Target="../charts/chart2.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15.sv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 Target="slide6.xml"/></Relationships>
</file>

<file path=ppt/slides/_rels/slide4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image" Target="../media/image15.svg"/><Relationship Id="rId5" Type="http://schemas.openxmlformats.org/officeDocument/2006/relationships/diagramQuickStyle" Target="../diagrams/quickStyle6.xml"/><Relationship Id="rId10" Type="http://schemas.openxmlformats.org/officeDocument/2006/relationships/image" Target="../media/image14.png"/><Relationship Id="rId4" Type="http://schemas.openxmlformats.org/officeDocument/2006/relationships/diagramLayout" Target="../diagrams/layout6.xml"/><Relationship Id="rId9" Type="http://schemas.openxmlformats.org/officeDocument/2006/relationships/image" Target="../media/image13.png"/></Relationships>
</file>

<file path=ppt/slides/_rels/slide4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image" Target="../media/image15.svg"/><Relationship Id="rId5" Type="http://schemas.openxmlformats.org/officeDocument/2006/relationships/diagramQuickStyle" Target="../diagrams/quickStyle7.xml"/><Relationship Id="rId10" Type="http://schemas.openxmlformats.org/officeDocument/2006/relationships/image" Target="../media/image14.png"/><Relationship Id="rId4" Type="http://schemas.openxmlformats.org/officeDocument/2006/relationships/diagramLayout" Target="../diagrams/layout7.xml"/><Relationship Id="rId9" Type="http://schemas.openxmlformats.org/officeDocument/2006/relationships/image" Target="../media/image13.png"/></Relationships>
</file>

<file path=ppt/slides/_rels/slide4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image" Target="../media/image15.svg"/><Relationship Id="rId5" Type="http://schemas.openxmlformats.org/officeDocument/2006/relationships/diagramQuickStyle" Target="../diagrams/quickStyle8.xml"/><Relationship Id="rId10" Type="http://schemas.openxmlformats.org/officeDocument/2006/relationships/image" Target="../media/image14.png"/><Relationship Id="rId4" Type="http://schemas.openxmlformats.org/officeDocument/2006/relationships/diagramLayout" Target="../diagrams/layout8.xml"/><Relationship Id="rId9" Type="http://schemas.openxmlformats.org/officeDocument/2006/relationships/image" Target="../media/image13.png"/></Relationships>
</file>

<file path=ppt/slides/_rels/slide4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diagramColors" Target="../diagrams/colors9.xml"/><Relationship Id="rId11" Type="http://schemas.openxmlformats.org/officeDocument/2006/relationships/image" Target="../media/image15.svg"/><Relationship Id="rId5" Type="http://schemas.openxmlformats.org/officeDocument/2006/relationships/diagramQuickStyle" Target="../diagrams/quickStyle9.xml"/><Relationship Id="rId10" Type="http://schemas.openxmlformats.org/officeDocument/2006/relationships/image" Target="../media/image14.png"/><Relationship Id="rId4" Type="http://schemas.openxmlformats.org/officeDocument/2006/relationships/diagramLayout" Target="../diagrams/layout9.xml"/><Relationship Id="rId9" Type="http://schemas.openxmlformats.org/officeDocument/2006/relationships/image" Target="../media/image13.png"/></Relationships>
</file>

<file path=ppt/slides/_rels/slide4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rise.articulate.com/share/Nf89g6Ony5KoxAmN-cEt9wD5QlWIk-fl#/" TargetMode="External"/><Relationship Id="rId7"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hyperlink" Target="http://childprotectionnorthayrshire.info/cpc/media/2014/04/North-Ayrshire-Child-Sexual-Abuse-Strategy-Plain-English.pdf" TargetMode="External"/><Relationship Id="rId4" Type="http://schemas.openxmlformats.org/officeDocument/2006/relationships/image" Target="../media/image46.jpeg"/><Relationship Id="rId9" Type="http://schemas.openxmlformats.org/officeDocument/2006/relationships/image" Target="../media/image15.svg"/></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slide" Target="slide7.xml"/><Relationship Id="rId4" Type="http://schemas.openxmlformats.org/officeDocument/2006/relationships/image" Target="../media/image15.svg"/></Relationships>
</file>

<file path=ppt/slides/_rels/slide4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7.jpeg"/><Relationship Id="rId7" Type="http://schemas.openxmlformats.org/officeDocument/2006/relationships/diagramColors" Target="../diagrams/colors10.xml"/><Relationship Id="rId12" Type="http://schemas.openxmlformats.org/officeDocument/2006/relationships/image" Target="../media/image15.sv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diagramQuickStyle" Target="../diagrams/quickStyle10.xml"/><Relationship Id="rId11" Type="http://schemas.openxmlformats.org/officeDocument/2006/relationships/image" Target="../media/image14.png"/><Relationship Id="rId5" Type="http://schemas.openxmlformats.org/officeDocument/2006/relationships/diagramLayout" Target="../diagrams/layout10.xml"/><Relationship Id="rId10" Type="http://schemas.openxmlformats.org/officeDocument/2006/relationships/image" Target="../media/image13.png"/><Relationship Id="rId4" Type="http://schemas.openxmlformats.org/officeDocument/2006/relationships/diagramData" Target="../diagrams/data10.xml"/><Relationship Id="rId9"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image" Target="../media/image12.bin"/><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8.jpg"/><Relationship Id="rId7" Type="http://schemas.openxmlformats.org/officeDocument/2006/relationships/diagramColors" Target="../diagrams/colors11.xml"/><Relationship Id="rId12" Type="http://schemas.openxmlformats.org/officeDocument/2006/relationships/image" Target="../media/image15.sv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diagramQuickStyle" Target="../diagrams/quickStyle11.xml"/><Relationship Id="rId11" Type="http://schemas.openxmlformats.org/officeDocument/2006/relationships/image" Target="../media/image14.png"/><Relationship Id="rId5" Type="http://schemas.openxmlformats.org/officeDocument/2006/relationships/diagramLayout" Target="../diagrams/layout11.xml"/><Relationship Id="rId10" Type="http://schemas.openxmlformats.org/officeDocument/2006/relationships/image" Target="../media/image13.png"/><Relationship Id="rId4" Type="http://schemas.openxmlformats.org/officeDocument/2006/relationships/diagramData" Target="../diagrams/data11.xml"/><Relationship Id="rId9" Type="http://schemas.openxmlformats.org/officeDocument/2006/relationships/slide" Target="slide7.xml"/></Relationships>
</file>

<file path=ppt/slides/_rels/slide51.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48.jpg"/><Relationship Id="rId7" Type="http://schemas.openxmlformats.org/officeDocument/2006/relationships/diagramColors" Target="../diagrams/colors12.xml"/><Relationship Id="rId12"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diagramQuickStyle" Target="../diagrams/quickStyle12.xml"/><Relationship Id="rId11" Type="http://schemas.openxmlformats.org/officeDocument/2006/relationships/slide" Target="slide7.xml"/><Relationship Id="rId5" Type="http://schemas.openxmlformats.org/officeDocument/2006/relationships/diagramLayout" Target="../diagrams/layout12.xml"/><Relationship Id="rId10" Type="http://schemas.openxmlformats.org/officeDocument/2006/relationships/image" Target="../media/image15.svg"/><Relationship Id="rId4" Type="http://schemas.openxmlformats.org/officeDocument/2006/relationships/diagramData" Target="../diagrams/data12.xml"/><Relationship Id="rId9" Type="http://schemas.openxmlformats.org/officeDocument/2006/relationships/image" Target="../media/image14.png"/></Relationships>
</file>

<file path=ppt/slides/_rels/slide5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gov.scot/binaries/content/documents/govscot/publications/advice-and-guidance/2016/10/child-sexual-exploitation-definition-practitioner-briefing-paper/documents/00508563-pdf/00508563-pdf/govscot:document/00508563.pdf" TargetMode="External"/><Relationship Id="rId7"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15.svg"/></Relationships>
</file>

<file path=ppt/slides/_rels/slide5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hyperlink" Target="https://www.brook.org.uk/product/traffic-light-tool/" TargetMode="External"/><Relationship Id="rId7"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slide" Target="slide7.x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slide" Target="slide7.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slide" Target="slide8.xml"/></Relationships>
</file>

<file path=ppt/slides/_rels/slide56.xml.rels><?xml version="1.0" encoding="UTF-8" standalone="yes"?>
<Relationships xmlns="http://schemas.openxmlformats.org/package/2006/relationships"><Relationship Id="rId3" Type="http://schemas.openxmlformats.org/officeDocument/2006/relationships/hyperlink" Target="http://www.north-ayrshire.gov.uk/health-and-social-care/adults-and-older-people/adult-support-and-protection.aspx"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slide" Target="slide8.xml"/></Relationships>
</file>

<file path=ppt/slides/_rels/slide5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jpg"/><Relationship Id="rId7" Type="http://schemas.openxmlformats.org/officeDocument/2006/relationships/image" Target="../media/image14.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slide" Target="slide7.xml"/><Relationship Id="rId4" Type="http://schemas.openxmlformats.org/officeDocument/2006/relationships/image" Target="../media/image21.png"/></Relationships>
</file>

<file path=ppt/slides/_rels/slide5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jpg"/><Relationship Id="rId7" Type="http://schemas.openxmlformats.org/officeDocument/2006/relationships/image" Target="../media/image14.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slide" Target="slide7.xml"/><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4.jpg"/><Relationship Id="rId7"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slide" Target="slide7.xml"/><Relationship Id="rId5" Type="http://schemas.openxmlformats.org/officeDocument/2006/relationships/image" Target="../media/image56.png"/><Relationship Id="rId4" Type="http://schemas.openxmlformats.org/officeDocument/2006/relationships/image" Target="../media/image55.jpg"/><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hyperlink" Target="https://www.bing.com/images/search?view=detailV2&amp;id=28ABE06DEA0B8C53559F0F6785DE9529E95F434B&amp;thid=OIP.WGhxT_yiHH8au1kRWJdBUAHaHa&amp;mediaurl=http://warrina.org.au/wp-content/uploads/2016/08/Childrens-Domestic-Abuse-Wheel.png&amp;exph=586&amp;expw=585&amp;q=domestic+abuse+wheel+how+violence+affects+children&amp;selectedindex=3&amp;adlt=strict&amp;ajaxhist=0&amp;vt=0&amp;eim=1,2,6" TargetMode="External"/><Relationship Id="rId7" Type="http://schemas.openxmlformats.org/officeDocument/2006/relationships/image" Target="../media/image14.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slide" Target="slide7.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hyperlink" Target="https://ceop.police.uk/" TargetMode="External"/><Relationship Id="rId7" Type="http://schemas.openxmlformats.org/officeDocument/2006/relationships/image" Target="../media/image60.jp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15.svg"/><Relationship Id="rId5" Type="http://schemas.openxmlformats.org/officeDocument/2006/relationships/hyperlink" Target="https://www.gov.scot/binaries/content/documents/govscot/publications/strategy-plan/2017/04/national-action-plan-internet-safety-children-young-people/documents/00516921-pdf/00516921-pdf/govscot:document/00516921.pdf" TargetMode="External"/><Relationship Id="rId10" Type="http://schemas.openxmlformats.org/officeDocument/2006/relationships/image" Target="../media/image14.png"/><Relationship Id="rId4" Type="http://schemas.openxmlformats.org/officeDocument/2006/relationships/image" Target="../media/image58.png"/><Relationship Id="rId9" Type="http://schemas.openxmlformats.org/officeDocument/2006/relationships/image" Target="../media/image13.png"/></Relationships>
</file>

<file path=ppt/slides/_rels/slide6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image" Target="../media/image15.svg"/><Relationship Id="rId5" Type="http://schemas.openxmlformats.org/officeDocument/2006/relationships/diagramQuickStyle" Target="../diagrams/quickStyle13.xml"/><Relationship Id="rId10" Type="http://schemas.openxmlformats.org/officeDocument/2006/relationships/image" Target="../media/image14.png"/><Relationship Id="rId4" Type="http://schemas.openxmlformats.org/officeDocument/2006/relationships/diagramLayout" Target="../diagrams/layout13.xml"/><Relationship Id="rId9" Type="http://schemas.openxmlformats.org/officeDocument/2006/relationships/image" Target="../media/image13.png"/></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15.sv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 Target="slide7.xml"/></Relationships>
</file>

<file path=ppt/slides/_rels/slide6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2.jpeg"/><Relationship Id="rId7" Type="http://schemas.openxmlformats.org/officeDocument/2006/relationships/image" Target="../media/image14.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slide" Target="slide7.xml"/><Relationship Id="rId4" Type="http://schemas.openxmlformats.org/officeDocument/2006/relationships/image" Target="../media/image63.jpeg"/></Relationships>
</file>

<file path=ppt/slides/_rels/slide66.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15.sv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 Target="slide7.xml"/></Relationships>
</file>

<file path=ppt/slides/_rels/slide6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5.png"/><Relationship Id="rId7" Type="http://schemas.openxmlformats.org/officeDocument/2006/relationships/slide" Target="slide7.xml"/><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g"/><Relationship Id="rId10" Type="http://schemas.openxmlformats.org/officeDocument/2006/relationships/image" Target="../media/image15.svg"/><Relationship Id="rId4" Type="http://schemas.openxmlformats.org/officeDocument/2006/relationships/image" Target="../media/image66.emf"/><Relationship Id="rId9" Type="http://schemas.openxmlformats.org/officeDocument/2006/relationships/image" Target="../media/image14.png"/></Relationships>
</file>

<file path=ppt/slides/_rels/slide68.xml.rels><?xml version="1.0" encoding="UTF-8" standalone="yes"?>
<Relationships xmlns="http://schemas.openxmlformats.org/package/2006/relationships"><Relationship Id="rId3" Type="http://schemas.openxmlformats.org/officeDocument/2006/relationships/hyperlink" Target="https://www.gov.scot/publications/trafficking-exploitation-strategy/" TargetMode="External"/><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slide" Target="slide8.xml"/><Relationship Id="rId4" Type="http://schemas.openxmlformats.org/officeDocument/2006/relationships/image" Target="../media/image69.jpeg"/></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15.sv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 Target="slide8.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hyperlink" Target="http://www.shaktiedinburgh.co.uk/" TargetMode="External"/><Relationship Id="rId7" Type="http://schemas.openxmlformats.org/officeDocument/2006/relationships/image" Target="../media/image14.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slide" Target="slide8.xml"/><Relationship Id="rId4" Type="http://schemas.openxmlformats.org/officeDocument/2006/relationships/image" Target="../media/image71.png"/></Relationships>
</file>

<file path=ppt/slides/_rels/slide7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hyperlink" Target="http://childprotectionnorthayrshire.info/cpc/download/?file=1549" TargetMode="External"/><Relationship Id="rId7" Type="http://schemas.openxmlformats.org/officeDocument/2006/relationships/image" Target="../media/image14.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slide" Target="slide8.xml"/><Relationship Id="rId4" Type="http://schemas.openxmlformats.org/officeDocument/2006/relationships/image" Target="../media/image72.jpg"/></Relationships>
</file>

<file path=ppt/slides/_rels/slide7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hyperlink" Target="http://childprotectionnorthayrshire.info/cpc/download/?file=1549" TargetMode="External"/><Relationship Id="rId7" Type="http://schemas.openxmlformats.org/officeDocument/2006/relationships/image" Target="../media/image14.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slide" Target="slide8.xml"/><Relationship Id="rId4" Type="http://schemas.openxmlformats.org/officeDocument/2006/relationships/image" Target="../media/image72.jpg"/></Relationships>
</file>

<file path=ppt/slides/_rels/slide73.xml.rels><?xml version="1.0" encoding="UTF-8" standalone="yes"?>
<Relationships xmlns="http://schemas.openxmlformats.org/package/2006/relationships"><Relationship Id="rId3" Type="http://schemas.openxmlformats.org/officeDocument/2006/relationships/hyperlink" Target="https://nac.learningpool.com/login/index.php" TargetMode="External"/><Relationship Id="rId7" Type="http://schemas.openxmlformats.org/officeDocument/2006/relationships/image" Target="../media/image13.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image" Target="../media/image15.svg"/><Relationship Id="rId4" Type="http://schemas.openxmlformats.org/officeDocument/2006/relationships/image" Target="../media/image14.png"/></Relationships>
</file>

<file path=ppt/slides/_rels/slide7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gov.scot/publications/national-guidance-child-protection-scotland-2021/documents/" TargetMode="External"/><Relationship Id="rId7" Type="http://schemas.openxmlformats.org/officeDocument/2006/relationships/slide" Target="slide8.xml"/><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hyperlink" Target="https://assets.publishing.service.gov.uk/government/uploads/system/uploads/attachment_data/file/964230/6.6467_HO_PMAP-Duty-Guidance-Scotland.pdf" TargetMode="External"/></Relationships>
</file>

<file path=ppt/slides/_rels/slide75.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image" Target="../media/image73.jpe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78.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79.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image" Target="../media/image76.jpe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3.pn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0.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image" Target="../media/image76.jpe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81.xml.rels><?xml version="1.0" encoding="UTF-8" standalone="yes"?>
<Relationships xmlns="http://schemas.openxmlformats.org/package/2006/relationships"><Relationship Id="rId8" Type="http://schemas.openxmlformats.org/officeDocument/2006/relationships/hyperlink" Target="http://www.gov.scot/Resource/0040/00408604.pdf" TargetMode="External"/><Relationship Id="rId13" Type="http://schemas.openxmlformats.org/officeDocument/2006/relationships/image" Target="../media/image13.png"/><Relationship Id="rId3" Type="http://schemas.openxmlformats.org/officeDocument/2006/relationships/hyperlink" Target="http://www.childprotectionnorthayrshire.info/" TargetMode="External"/><Relationship Id="rId7" Type="http://schemas.openxmlformats.org/officeDocument/2006/relationships/hyperlink" Target="https://www.gov.scot/publications/national-guidance-child-protection-scotland-2021/documents/" TargetMode="External"/><Relationship Id="rId12" Type="http://schemas.openxmlformats.org/officeDocument/2006/relationships/slide" Target="slide8.xml"/><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hyperlink" Target="http://www.forwarduk.org.uk/key-issues/fgm" TargetMode="External"/><Relationship Id="rId11" Type="http://schemas.openxmlformats.org/officeDocument/2006/relationships/hyperlink" Target="http://www.unicef.org/crc/" TargetMode="External"/><Relationship Id="rId5" Type="http://schemas.openxmlformats.org/officeDocument/2006/relationships/hyperlink" Target="http://www.ceop.police.uk/safety-centre/" TargetMode="External"/><Relationship Id="rId10" Type="http://schemas.openxmlformats.org/officeDocument/2006/relationships/hyperlink" Target="http://www.shaktiedinburgh.co.uk/" TargetMode="External"/><Relationship Id="rId4" Type="http://schemas.openxmlformats.org/officeDocument/2006/relationships/hyperlink" Target="http://www.barnardos.org.uk/" TargetMode="External"/><Relationship Id="rId9" Type="http://schemas.openxmlformats.org/officeDocument/2006/relationships/hyperlink" Target="http://www.girfec-ayrshire.co.uk/"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childprotectionnorthayrshire.info/cpc/training/" TargetMode="External"/><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13.png"/><Relationship Id="rId4" Type="http://schemas.openxmlformats.org/officeDocument/2006/relationships/slide" Target="slide8.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slide" Target="slide6.xml"/><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3984" y="2091464"/>
            <a:ext cx="4443823" cy="3309294"/>
          </a:xfrm>
        </p:spPr>
        <p:txBody>
          <a:bodyPr>
            <a:noAutofit/>
          </a:bodyPr>
          <a:lstStyle/>
          <a:p>
            <a:r>
              <a:rPr lang="en-GB" altLang="en-US" dirty="0">
                <a:solidFill>
                  <a:srgbClr val="002060"/>
                </a:solidFill>
                <a:effectLst>
                  <a:outerShdw blurRad="38100" dist="38100" dir="2700000" algn="tl">
                    <a:srgbClr val="C0C0C0"/>
                  </a:outerShdw>
                </a:effectLst>
                <a:latin typeface="Century Gothic" panose="020B0502020202020204" pitchFamily="34" charset="0"/>
                <a:cs typeface="Tahoma" pitchFamily="34" charset="0"/>
              </a:rPr>
              <a:t/>
            </a:r>
            <a:br>
              <a:rPr lang="en-GB" altLang="en-US" dirty="0">
                <a:solidFill>
                  <a:srgbClr val="002060"/>
                </a:solidFill>
                <a:effectLst>
                  <a:outerShdw blurRad="38100" dist="38100" dir="2700000" algn="tl">
                    <a:srgbClr val="C0C0C0"/>
                  </a:outerShdw>
                </a:effectLst>
                <a:latin typeface="Century Gothic" panose="020B0502020202020204" pitchFamily="34" charset="0"/>
                <a:cs typeface="Tahoma" pitchFamily="34" charset="0"/>
              </a:rPr>
            </a:br>
            <a:r>
              <a:rPr lang="en-GB" altLang="en-US" dirty="0">
                <a:solidFill>
                  <a:srgbClr val="002060"/>
                </a:solidFill>
                <a:effectLst>
                  <a:outerShdw blurRad="38100" dist="38100" dir="2700000" algn="tl">
                    <a:srgbClr val="C0C0C0"/>
                  </a:outerShdw>
                </a:effectLst>
                <a:latin typeface="Century Gothic" panose="020B0502020202020204" pitchFamily="34" charset="0"/>
                <a:cs typeface="Tahoma" pitchFamily="34" charset="0"/>
              </a:rPr>
              <a:t/>
            </a:r>
            <a:br>
              <a:rPr lang="en-GB" altLang="en-US" dirty="0">
                <a:solidFill>
                  <a:srgbClr val="002060"/>
                </a:solidFill>
                <a:effectLst>
                  <a:outerShdw blurRad="38100" dist="38100" dir="2700000" algn="tl">
                    <a:srgbClr val="C0C0C0"/>
                  </a:outerShdw>
                </a:effectLst>
                <a:latin typeface="Century Gothic" panose="020B0502020202020204" pitchFamily="34" charset="0"/>
                <a:cs typeface="Tahoma" pitchFamily="34" charset="0"/>
              </a:rPr>
            </a:br>
            <a:r>
              <a:rPr lang="en-GB" altLang="en-US" dirty="0">
                <a:solidFill>
                  <a:srgbClr val="002060"/>
                </a:solidFill>
                <a:effectLst>
                  <a:outerShdw blurRad="38100" dist="38100" dir="2700000" algn="tl">
                    <a:srgbClr val="C0C0C0"/>
                  </a:outerShdw>
                </a:effectLst>
                <a:latin typeface="Century Gothic" panose="020B0502020202020204" pitchFamily="34" charset="0"/>
                <a:cs typeface="Tahoma" pitchFamily="34" charset="0"/>
              </a:rPr>
              <a:t>Protecting and Safeguarding North Ayrshire’s Children</a:t>
            </a:r>
            <a:r>
              <a:rPr lang="en-US" dirty="0">
                <a:solidFill>
                  <a:srgbClr val="002060"/>
                </a:solidFill>
                <a:latin typeface="Century Gothic" panose="020B0502020202020204" pitchFamily="34" charset="0"/>
              </a:rPr>
              <a:t/>
            </a:r>
            <a:br>
              <a:rPr lang="en-US" dirty="0">
                <a:solidFill>
                  <a:srgbClr val="002060"/>
                </a:solidFill>
                <a:latin typeface="Century Gothic" panose="020B0502020202020204" pitchFamily="34" charset="0"/>
              </a:rPr>
            </a:br>
            <a:r>
              <a:rPr lang="en-US" sz="2400" dirty="0">
                <a:solidFill>
                  <a:srgbClr val="002060"/>
                </a:solidFill>
                <a:latin typeface="Century Gothic" panose="020B0502020202020204" pitchFamily="34" charset="0"/>
              </a:rPr>
              <a:t/>
            </a:r>
            <a:br>
              <a:rPr lang="en-US" sz="2400" dirty="0">
                <a:solidFill>
                  <a:srgbClr val="002060"/>
                </a:solidFill>
                <a:latin typeface="Century Gothic" panose="020B0502020202020204" pitchFamily="34" charset="0"/>
              </a:rPr>
            </a:br>
            <a:r>
              <a:rPr lang="en-US" sz="2400" b="0" dirty="0">
                <a:solidFill>
                  <a:srgbClr val="002060"/>
                </a:solidFill>
                <a:latin typeface="Century Gothic" panose="020B0502020202020204" pitchFamily="34" charset="0"/>
              </a:rPr>
              <a:t/>
            </a:r>
            <a:br>
              <a:rPr lang="en-US" sz="2400" b="0" dirty="0">
                <a:solidFill>
                  <a:srgbClr val="002060"/>
                </a:solidFill>
                <a:latin typeface="Century Gothic" panose="020B0502020202020204" pitchFamily="34" charset="0"/>
              </a:rPr>
            </a:br>
            <a:r>
              <a:rPr lang="en-GB" altLang="en-US" sz="2800" dirty="0">
                <a:solidFill>
                  <a:srgbClr val="002060"/>
                </a:solidFill>
                <a:effectLst>
                  <a:outerShdw blurRad="38100" dist="38100" dir="2700000" algn="tl">
                    <a:srgbClr val="C0C0C0"/>
                  </a:outerShdw>
                </a:effectLst>
                <a:latin typeface="Century Gothic" panose="020B0502020202020204" pitchFamily="34" charset="0"/>
                <a:cs typeface="Tahoma" pitchFamily="34" charset="0"/>
              </a:rPr>
              <a:t>August 2022 – June 2023 </a:t>
            </a:r>
            <a:r>
              <a:rPr lang="en-GB" sz="2400" dirty="0">
                <a:solidFill>
                  <a:srgbClr val="002060"/>
                </a:solidFill>
              </a:rPr>
              <a:t/>
            </a:r>
            <a:br>
              <a:rPr lang="en-GB" sz="2400" dirty="0">
                <a:solidFill>
                  <a:srgbClr val="002060"/>
                </a:solidFill>
              </a:rPr>
            </a:br>
            <a:r>
              <a:rPr lang="en-US" sz="2400" dirty="0">
                <a:solidFill>
                  <a:srgbClr val="00B0F0"/>
                </a:solidFill>
              </a:rPr>
              <a:t/>
            </a:r>
            <a:br>
              <a:rPr lang="en-US" sz="2400" dirty="0">
                <a:solidFill>
                  <a:srgbClr val="00B0F0"/>
                </a:solidFill>
              </a:rPr>
            </a:br>
            <a:endParaRPr lang="en-US" sz="2400" dirty="0">
              <a:solidFill>
                <a:srgbClr val="00B0F0"/>
              </a:solidFill>
            </a:endParaRPr>
          </a:p>
        </p:txBody>
      </p:sp>
      <p:pic>
        <p:nvPicPr>
          <p:cNvPr id="7" name="Picture 6" descr="I:\SSPUBLIC\Named Person Service\Poster - Clip Art\NAC_LOGO_2014_FULL_COLOU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385" y="422217"/>
            <a:ext cx="2000040" cy="1730806"/>
          </a:xfrm>
          <a:prstGeom prst="rect">
            <a:avLst/>
          </a:prstGeom>
          <a:noFill/>
          <a:ln>
            <a:noFill/>
          </a:ln>
        </p:spPr>
      </p:pic>
      <p:pic>
        <p:nvPicPr>
          <p:cNvPr id="8" name="Picture 7">
            <a:extLst>
              <a:ext uri="{FF2B5EF4-FFF2-40B4-BE49-F238E27FC236}">
                <a16:creationId xmlns:a16="http://schemas.microsoft.com/office/drawing/2014/main" id="{0C44CD3F-7B6A-48C9-A32B-4B1E53165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984" y="287600"/>
            <a:ext cx="2000040" cy="2000040"/>
          </a:xfrm>
          <a:prstGeom prst="rect">
            <a:avLst/>
          </a:prstGeom>
        </p:spPr>
      </p:pic>
    </p:spTree>
    <p:extLst>
      <p:ext uri="{BB962C8B-B14F-4D97-AF65-F5344CB8AC3E}">
        <p14:creationId xmlns:p14="http://schemas.microsoft.com/office/powerpoint/2010/main" val="1458315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4498" y="184004"/>
            <a:ext cx="7643004" cy="1323439"/>
          </a:xfrm>
          <a:prstGeom prst="rect">
            <a:avLst/>
          </a:prstGeom>
        </p:spPr>
        <p:txBody>
          <a:bodyPr wrap="square">
            <a:spAutoFit/>
          </a:bodyPr>
          <a:lstStyle/>
          <a:p>
            <a:r>
              <a:rPr lang="en-GB" altLang="en-US" sz="4000" b="1" dirty="0">
                <a:solidFill>
                  <a:srgbClr val="002060"/>
                </a:solidFill>
                <a:latin typeface="Century Gothic" panose="020B0502020202020204" pitchFamily="34" charset="0"/>
              </a:rPr>
              <a:t>Safeguarding and Protecting is Everyone’</a:t>
            </a:r>
            <a:r>
              <a:rPr lang="en-GB" altLang="ja-JP" sz="4000" b="1" dirty="0">
                <a:solidFill>
                  <a:srgbClr val="002060"/>
                </a:solidFill>
                <a:latin typeface="Century Gothic" panose="020B0502020202020204" pitchFamily="34" charset="0"/>
              </a:rPr>
              <a:t>s Responsibility</a:t>
            </a:r>
            <a:endParaRPr lang="en-GB" sz="4000" b="1" dirty="0">
              <a:solidFill>
                <a:srgbClr val="002060"/>
              </a:solidFill>
              <a:latin typeface="Century Gothic" panose="020B0502020202020204" pitchFamily="34" charset="0"/>
            </a:endParaRPr>
          </a:p>
        </p:txBody>
      </p:sp>
      <p:sp>
        <p:nvSpPr>
          <p:cNvPr id="3" name="Rectangle 2"/>
          <p:cNvSpPr/>
          <p:nvPr/>
        </p:nvSpPr>
        <p:spPr>
          <a:xfrm>
            <a:off x="792688" y="1507443"/>
            <a:ext cx="11026489" cy="4425827"/>
          </a:xfrm>
          <a:prstGeom prst="rect">
            <a:avLst/>
          </a:prstGeom>
        </p:spPr>
        <p:txBody>
          <a:bodyPr wrap="square">
            <a:spAutoFit/>
          </a:bodyPr>
          <a:lstStyle/>
          <a:p>
            <a:pPr>
              <a:lnSpc>
                <a:spcPct val="90000"/>
              </a:lnSpc>
              <a:defRPr/>
            </a:pPr>
            <a:r>
              <a:rPr lang="en-GB" sz="2600" b="1" dirty="0">
                <a:solidFill>
                  <a:srgbClr val="FF0000"/>
                </a:solidFill>
                <a:latin typeface="Century Gothic" panose="020B0502020202020204" pitchFamily="34" charset="0"/>
              </a:rPr>
              <a:t>Education staff can contact:</a:t>
            </a:r>
            <a:endParaRPr lang="en-GB" sz="2600" dirty="0">
              <a:solidFill>
                <a:srgbClr val="002060"/>
              </a:solidFill>
              <a:latin typeface="Century Gothic" panose="020B0502020202020204" pitchFamily="34" charset="0"/>
            </a:endParaRPr>
          </a:p>
          <a:p>
            <a:pPr marL="457200" indent="-457200" algn="just">
              <a:buFont typeface="Arial" panose="020B0604020202020204" pitchFamily="34" charset="0"/>
              <a:buChar char="•"/>
              <a:defRPr/>
            </a:pPr>
            <a:r>
              <a:rPr lang="en-GB" altLang="ja-JP" sz="2600" dirty="0">
                <a:solidFill>
                  <a:srgbClr val="002060"/>
                </a:solidFill>
                <a:latin typeface="Century Gothic" panose="020B0502020202020204" pitchFamily="34" charset="0"/>
              </a:rPr>
              <a:t>Philip Gosnay, Senior Manager for Child Protection – 07798 577355</a:t>
            </a:r>
          </a:p>
          <a:p>
            <a:pPr marL="457200" indent="-457200" algn="just">
              <a:buFont typeface="Arial" panose="020B0604020202020204" pitchFamily="34" charset="0"/>
              <a:buChar char="•"/>
              <a:defRPr/>
            </a:pPr>
            <a:r>
              <a:rPr lang="en-GB" altLang="ja-JP" sz="2600" dirty="0">
                <a:solidFill>
                  <a:srgbClr val="002060"/>
                </a:solidFill>
                <a:latin typeface="Century Gothic" panose="020B0502020202020204" pitchFamily="34" charset="0"/>
              </a:rPr>
              <a:t>Local Service Access Offices (see Slide 78)</a:t>
            </a:r>
          </a:p>
          <a:p>
            <a:pPr marL="457200" indent="-457200" algn="just">
              <a:buFont typeface="Arial" panose="020B0604020202020204" pitchFamily="34" charset="0"/>
              <a:buChar char="•"/>
              <a:defRPr/>
            </a:pPr>
            <a:r>
              <a:rPr lang="en-GB" sz="26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01294 310300 (Monday to Thursday 9.00am to 4:45pm and Friday 9.00am to 4:30pm – office hours) </a:t>
            </a:r>
            <a:endParaRPr lang="en-GB" sz="26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GB" sz="26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Out of hours service – 0800 328 7758 </a:t>
            </a:r>
            <a:endParaRPr lang="en-GB" sz="2600" dirty="0">
              <a:solidFill>
                <a:srgbClr val="002060"/>
              </a:solidFill>
              <a:latin typeface="Century Gothic" panose="020B0502020202020204" pitchFamily="34" charset="0"/>
              <a:ea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defRPr/>
            </a:pPr>
            <a:r>
              <a:rPr lang="en-GB" sz="26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If the child is in immediate danger contact the police by telephoning 101 or in an emergency 999 </a:t>
            </a:r>
            <a:r>
              <a:rPr lang="en-GB" altLang="ja-JP" sz="2600" b="1" dirty="0">
                <a:solidFill>
                  <a:srgbClr val="002060"/>
                </a:solidFill>
                <a:latin typeface="Century Gothic" panose="020B0502020202020204" pitchFamily="34" charset="0"/>
              </a:rPr>
              <a:t>        </a:t>
            </a:r>
          </a:p>
          <a:p>
            <a:pPr algn="ctr">
              <a:spcBef>
                <a:spcPts val="800"/>
              </a:spcBef>
              <a:defRPr/>
            </a:pPr>
            <a:r>
              <a:rPr lang="en-GB" altLang="ja-JP" sz="2000" b="1" dirty="0">
                <a:solidFill>
                  <a:srgbClr val="FF0000"/>
                </a:solidFill>
                <a:latin typeface="Century Gothic" panose="020B0502020202020204" pitchFamily="34" charset="0"/>
              </a:rPr>
              <a:t>The health visitor is not a CP coordinator for Education establishments</a:t>
            </a:r>
          </a:p>
          <a:p>
            <a:pPr algn="just">
              <a:lnSpc>
                <a:spcPct val="90000"/>
              </a:lnSpc>
              <a:defRPr/>
            </a:pPr>
            <a:endParaRPr lang="en-GB" altLang="ja-JP" sz="2800" b="1" dirty="0">
              <a:latin typeface="Century Gothic" panose="020B0502020202020204" pitchFamily="34" charset="0"/>
            </a:endParaRPr>
          </a:p>
        </p:txBody>
      </p:sp>
      <p:sp>
        <p:nvSpPr>
          <p:cNvPr id="4" name="Rectangle 3"/>
          <p:cNvSpPr/>
          <p:nvPr/>
        </p:nvSpPr>
        <p:spPr>
          <a:xfrm>
            <a:off x="372823" y="5750666"/>
            <a:ext cx="7949140" cy="923330"/>
          </a:xfrm>
          <a:prstGeom prst="rect">
            <a:avLst/>
          </a:prstGeom>
        </p:spPr>
        <p:txBody>
          <a:bodyPr wrap="square">
            <a:spAutoFit/>
          </a:bodyPr>
          <a:lstStyle/>
          <a:p>
            <a:pPr>
              <a:spcBef>
                <a:spcPct val="50000"/>
              </a:spcBef>
              <a:defRPr/>
            </a:pPr>
            <a:r>
              <a:rPr lang="en-GB" altLang="en-US" i="1" dirty="0">
                <a:latin typeface="Century Gothic" panose="020B0502020202020204" pitchFamily="34" charset="0"/>
              </a:rPr>
              <a:t>See Communities and Education Directorate,</a:t>
            </a:r>
            <a:r>
              <a:rPr lang="en-GB" altLang="en-US" i="1" dirty="0">
                <a:solidFill>
                  <a:schemeClr val="accent2"/>
                </a:solidFill>
                <a:latin typeface="Century Gothic" panose="020B0502020202020204" pitchFamily="34" charset="0"/>
              </a:rPr>
              <a:t> </a:t>
            </a:r>
            <a:r>
              <a:rPr lang="en-GB" altLang="en-US" b="1" i="1" dirty="0">
                <a:solidFill>
                  <a:srgbClr val="FF0000"/>
                </a:solidFill>
                <a:latin typeface="Century Gothic" panose="020B0502020202020204" pitchFamily="34" charset="0"/>
              </a:rPr>
              <a:t>Standard Circular L3: Protecting and Safeguarding North Ayrshire’</a:t>
            </a:r>
            <a:r>
              <a:rPr lang="en-GB" altLang="ja-JP" b="1" i="1" dirty="0">
                <a:solidFill>
                  <a:srgbClr val="FF0000"/>
                </a:solidFill>
                <a:latin typeface="Century Gothic" panose="020B0502020202020204" pitchFamily="34" charset="0"/>
              </a:rPr>
              <a:t>s Children</a:t>
            </a:r>
            <a:r>
              <a:rPr lang="en-GB" altLang="ja-JP" i="1" dirty="0">
                <a:solidFill>
                  <a:srgbClr val="FF0000"/>
                </a:solidFill>
                <a:latin typeface="Century Gothic" panose="020B0502020202020204" pitchFamily="34" charset="0"/>
              </a:rPr>
              <a:t> </a:t>
            </a:r>
            <a:r>
              <a:rPr lang="en-GB" altLang="ja-JP" i="1" dirty="0">
                <a:latin typeface="Century Gothic" panose="020B0502020202020204" pitchFamily="34" charset="0"/>
              </a:rPr>
              <a:t>and establishment </a:t>
            </a:r>
            <a:r>
              <a:rPr lang="en-GB" altLang="en-US" i="1" dirty="0">
                <a:latin typeface="Century Gothic" panose="020B0502020202020204" pitchFamily="34" charset="0"/>
              </a:rPr>
              <a:t>Child Protection Noticeboard</a:t>
            </a:r>
            <a:endParaRPr lang="en-GB" altLang="ja-JP" i="1" dirty="0">
              <a:latin typeface="Century Gothic" panose="020B0502020202020204" pitchFamily="34" charset="0"/>
            </a:endParaRPr>
          </a:p>
        </p:txBody>
      </p:sp>
      <p:pic>
        <p:nvPicPr>
          <p:cNvPr id="8" name="Picture 7">
            <a:hlinkClick r:id="rId3" action="ppaction://hlinksldjump"/>
            <a:extLst>
              <a:ext uri="{FF2B5EF4-FFF2-40B4-BE49-F238E27FC236}">
                <a16:creationId xmlns:a16="http://schemas.microsoft.com/office/drawing/2014/main" id="{32EB5498-3D0C-4C9E-AFC6-BED1776FD7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5273" y="6160870"/>
            <a:ext cx="534919" cy="517107"/>
          </a:xfrm>
          <a:prstGeom prst="rect">
            <a:avLst/>
          </a:prstGeom>
        </p:spPr>
      </p:pic>
      <p:pic>
        <p:nvPicPr>
          <p:cNvPr id="9" name="Graphic 8" descr="Circle with right arrow">
            <a:hlinkClick r:id="" action="ppaction://hlinkshowjump?jump=nextslide"/>
            <a:extLst>
              <a:ext uri="{FF2B5EF4-FFF2-40B4-BE49-F238E27FC236}">
                <a16:creationId xmlns:a16="http://schemas.microsoft.com/office/drawing/2014/main" id="{43D3C5E3-263F-2ED7-0CD6-55327A30D12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0800000">
            <a:off x="11764536" y="6447843"/>
            <a:ext cx="368614" cy="373431"/>
          </a:xfrm>
          <a:prstGeom prst="rect">
            <a:avLst/>
          </a:prstGeom>
        </p:spPr>
      </p:pic>
      <p:pic>
        <p:nvPicPr>
          <p:cNvPr id="11" name="Graphic 10" descr="Circle with right arrow">
            <a:hlinkClick r:id="" action="ppaction://hlinkshowjump?jump=previousslide"/>
            <a:extLst>
              <a:ext uri="{FF2B5EF4-FFF2-40B4-BE49-F238E27FC236}">
                <a16:creationId xmlns:a16="http://schemas.microsoft.com/office/drawing/2014/main" id="{97C88F44-78E8-F0C6-BD69-7EAD99961FBD}"/>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3639" y="6418614"/>
            <a:ext cx="368614" cy="373431"/>
          </a:xfrm>
          <a:prstGeom prst="rect">
            <a:avLst/>
          </a:prstGeom>
        </p:spPr>
      </p:pic>
      <p:sp>
        <p:nvSpPr>
          <p:cNvPr id="13" name="5-Point Star 41">
            <a:extLst>
              <a:ext uri="{FF2B5EF4-FFF2-40B4-BE49-F238E27FC236}">
                <a16:creationId xmlns:a16="http://schemas.microsoft.com/office/drawing/2014/main" id="{387B682C-63B5-EB9B-9E54-A47F74368734}"/>
              </a:ext>
            </a:extLst>
          </p:cNvPr>
          <p:cNvSpPr/>
          <p:nvPr/>
        </p:nvSpPr>
        <p:spPr>
          <a:xfrm>
            <a:off x="11527584" y="191697"/>
            <a:ext cx="359615" cy="3101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12630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34">
            <a:extLst>
              <a:ext uri="{FF2B5EF4-FFF2-40B4-BE49-F238E27FC236}">
                <a16:creationId xmlns:a16="http://schemas.microsoft.com/office/drawing/2014/main" id="{CC660CFB-01C9-425D-ADFD-B1678B2F54F5}"/>
              </a:ext>
            </a:extLst>
          </p:cNvPr>
          <p:cNvGraphicFramePr>
            <a:graphicFrameLocks noGrp="1"/>
          </p:cNvGraphicFramePr>
          <p:nvPr>
            <p:extLst>
              <p:ext uri="{D42A27DB-BD31-4B8C-83A1-F6EECF244321}">
                <p14:modId xmlns:p14="http://schemas.microsoft.com/office/powerpoint/2010/main" val="2702402080"/>
              </p:ext>
            </p:extLst>
          </p:nvPr>
        </p:nvGraphicFramePr>
        <p:xfrm>
          <a:off x="1132390" y="1467718"/>
          <a:ext cx="10534455" cy="3572182"/>
        </p:xfrm>
        <a:graphic>
          <a:graphicData uri="http://schemas.openxmlformats.org/drawingml/2006/table">
            <a:tbl>
              <a:tblPr firstRow="1" bandRow="1">
                <a:effectLst>
                  <a:outerShdw blurRad="50800" dist="38100" algn="l" rotWithShape="0">
                    <a:prstClr val="black">
                      <a:alpha val="40000"/>
                    </a:prstClr>
                  </a:outerShdw>
                </a:effectLst>
                <a:tableStyleId>{69CF1AB2-1976-4502-BF36-3FF5EA218861}</a:tableStyleId>
              </a:tblPr>
              <a:tblGrid>
                <a:gridCol w="2377247">
                  <a:extLst>
                    <a:ext uri="{9D8B030D-6E8A-4147-A177-3AD203B41FA5}">
                      <a16:colId xmlns:a16="http://schemas.microsoft.com/office/drawing/2014/main" val="20000"/>
                    </a:ext>
                  </a:extLst>
                </a:gridCol>
                <a:gridCol w="2726839">
                  <a:extLst>
                    <a:ext uri="{9D8B030D-6E8A-4147-A177-3AD203B41FA5}">
                      <a16:colId xmlns:a16="http://schemas.microsoft.com/office/drawing/2014/main" val="20001"/>
                    </a:ext>
                  </a:extLst>
                </a:gridCol>
                <a:gridCol w="2796756">
                  <a:extLst>
                    <a:ext uri="{9D8B030D-6E8A-4147-A177-3AD203B41FA5}">
                      <a16:colId xmlns:a16="http://schemas.microsoft.com/office/drawing/2014/main" val="20002"/>
                    </a:ext>
                  </a:extLst>
                </a:gridCol>
                <a:gridCol w="2633613">
                  <a:extLst>
                    <a:ext uri="{9D8B030D-6E8A-4147-A177-3AD203B41FA5}">
                      <a16:colId xmlns:a16="http://schemas.microsoft.com/office/drawing/2014/main" val="20003"/>
                    </a:ext>
                  </a:extLst>
                </a:gridCol>
              </a:tblGrid>
              <a:tr h="934775">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i="0" dirty="0">
                          <a:solidFill>
                            <a:srgbClr val="002060"/>
                          </a:solidFill>
                          <a:latin typeface="Century Gothic" panose="020B0502020202020204" pitchFamily="34" charset="0"/>
                        </a:rPr>
                        <a:t>Teaching and Non Teaching Staff</a:t>
                      </a: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i="0" dirty="0">
                          <a:solidFill>
                            <a:srgbClr val="002060"/>
                          </a:solidFill>
                          <a:latin typeface="Century Gothic" panose="020B0502020202020204" pitchFamily="34" charset="0"/>
                        </a:rPr>
                        <a:t>Office Staff</a:t>
                      </a: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i="0" dirty="0">
                          <a:solidFill>
                            <a:srgbClr val="002060"/>
                          </a:solidFill>
                          <a:latin typeface="Century Gothic" panose="020B0502020202020204" pitchFamily="34" charset="0"/>
                        </a:rPr>
                        <a:t>Classroom</a:t>
                      </a:r>
                    </a:p>
                    <a:p>
                      <a:pPr marL="0" marR="0" indent="0" algn="ctr" defTabSz="457200" rtl="0" eaLnBrk="1" fontAlgn="auto" latinLnBrk="0" hangingPunct="1">
                        <a:lnSpc>
                          <a:spcPct val="100000"/>
                        </a:lnSpc>
                        <a:spcBef>
                          <a:spcPts val="0"/>
                        </a:spcBef>
                        <a:spcAft>
                          <a:spcPts val="0"/>
                        </a:spcAft>
                        <a:buClrTx/>
                        <a:buSzTx/>
                        <a:buFontTx/>
                        <a:buNone/>
                        <a:tabLst/>
                        <a:defRPr/>
                      </a:pPr>
                      <a:r>
                        <a:rPr lang="en-US" sz="2400" b="1" i="0" dirty="0">
                          <a:solidFill>
                            <a:srgbClr val="002060"/>
                          </a:solidFill>
                          <a:latin typeface="Century Gothic" panose="020B0502020202020204" pitchFamily="34" charset="0"/>
                        </a:rPr>
                        <a:t>Assistants</a:t>
                      </a: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002060"/>
                          </a:solidFill>
                          <a:latin typeface="Century Gothic" panose="020B0502020202020204" pitchFamily="34" charset="0"/>
                        </a:rPr>
                        <a:t>Educational Psychologists</a:t>
                      </a: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0"/>
                  </a:ext>
                </a:extLst>
              </a:tr>
              <a:tr h="89946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i="0" dirty="0">
                          <a:solidFill>
                            <a:srgbClr val="002060"/>
                          </a:solidFill>
                          <a:latin typeface="Century Gothic" panose="020B0502020202020204" pitchFamily="34" charset="0"/>
                        </a:rPr>
                        <a:t>Parents, Volunteers &amp; Visitors </a:t>
                      </a: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i="0" dirty="0">
                          <a:solidFill>
                            <a:srgbClr val="002060"/>
                          </a:solidFill>
                          <a:latin typeface="Century Gothic" panose="020B0502020202020204" pitchFamily="34" charset="0"/>
                        </a:rPr>
                        <a:t>Childminders/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i="0" dirty="0">
                          <a:solidFill>
                            <a:srgbClr val="002060"/>
                          </a:solidFill>
                          <a:latin typeface="Century Gothic" panose="020B0502020202020204" pitchFamily="34" charset="0"/>
                        </a:rPr>
                        <a:t>After-School Providers</a:t>
                      </a: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b="1" i="0" dirty="0">
                          <a:solidFill>
                            <a:srgbClr val="002060"/>
                          </a:solidFill>
                          <a:latin typeface="Century Gothic" panose="020B0502020202020204" pitchFamily="34" charset="0"/>
                        </a:rPr>
                        <a:t>Janitorial/Cleaning Staff</a:t>
                      </a: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002060"/>
                          </a:solidFill>
                          <a:latin typeface="Century Gothic" panose="020B0502020202020204" pitchFamily="34" charset="0"/>
                        </a:rPr>
                        <a:t>Catering Staff</a:t>
                      </a: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1"/>
                  </a:ext>
                </a:extLst>
              </a:tr>
              <a:tr h="1194742">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i="0" dirty="0">
                          <a:solidFill>
                            <a:srgbClr val="002060"/>
                          </a:solidFill>
                          <a:latin typeface="Century Gothic" panose="020B0502020202020204" pitchFamily="34" charset="0"/>
                        </a:rPr>
                        <a:t>Campus Police Officers</a:t>
                      </a: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i="0" dirty="0">
                          <a:solidFill>
                            <a:srgbClr val="002060"/>
                          </a:solidFill>
                          <a:latin typeface="Century Gothic" panose="020B0502020202020204" pitchFamily="34" charset="0"/>
                        </a:rPr>
                        <a:t>School Nurses</a:t>
                      </a: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i="0" dirty="0">
                          <a:solidFill>
                            <a:srgbClr val="002060"/>
                          </a:solidFill>
                          <a:latin typeface="Century Gothic" panose="020B0502020202020204" pitchFamily="34" charset="0"/>
                        </a:rPr>
                        <a:t>Drivers &amp; Escorts</a:t>
                      </a: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002060"/>
                          </a:solidFill>
                          <a:latin typeface="Century Gothic" panose="020B0502020202020204" pitchFamily="34" charset="0"/>
                        </a:rPr>
                        <a:t>School Counsellors</a:t>
                      </a: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2"/>
                  </a:ext>
                </a:extLst>
              </a:tr>
            </a:tbl>
          </a:graphicData>
        </a:graphic>
      </p:graphicFrame>
      <p:sp>
        <p:nvSpPr>
          <p:cNvPr id="2" name="TextBox 1">
            <a:extLst>
              <a:ext uri="{FF2B5EF4-FFF2-40B4-BE49-F238E27FC236}">
                <a16:creationId xmlns:a16="http://schemas.microsoft.com/office/drawing/2014/main" id="{A99CD33E-4BCA-4414-80A0-FE016A9F964D}"/>
              </a:ext>
            </a:extLst>
          </p:cNvPr>
          <p:cNvSpPr txBox="1"/>
          <p:nvPr/>
        </p:nvSpPr>
        <p:spPr>
          <a:xfrm>
            <a:off x="2843842" y="204217"/>
            <a:ext cx="6504315" cy="1077218"/>
          </a:xfrm>
          <a:prstGeom prst="rect">
            <a:avLst/>
          </a:prstGeom>
          <a:noFill/>
        </p:spPr>
        <p:txBody>
          <a:bodyPr wrap="square" rtlCol="0">
            <a:spAutoFit/>
          </a:bodyPr>
          <a:lstStyle/>
          <a:p>
            <a:pPr algn="ctr"/>
            <a:r>
              <a:rPr lang="en-GB" altLang="en-US" sz="3200" b="1" dirty="0">
                <a:solidFill>
                  <a:srgbClr val="002060"/>
                </a:solidFill>
                <a:latin typeface="Century Gothic" panose="020B0502020202020204" pitchFamily="34" charset="0"/>
              </a:rPr>
              <a:t>Safeguarding and Protecting is </a:t>
            </a:r>
            <a:r>
              <a:rPr lang="en-GB" altLang="en-US" sz="3200" b="1" u="sng" dirty="0">
                <a:solidFill>
                  <a:srgbClr val="002060"/>
                </a:solidFill>
                <a:latin typeface="Century Gothic" panose="020B0502020202020204" pitchFamily="34" charset="0"/>
              </a:rPr>
              <a:t>Everyone’</a:t>
            </a:r>
            <a:r>
              <a:rPr lang="en-GB" altLang="ja-JP" sz="3200" b="1" u="sng" dirty="0">
                <a:solidFill>
                  <a:srgbClr val="002060"/>
                </a:solidFill>
                <a:latin typeface="Century Gothic" panose="020B0502020202020204" pitchFamily="34" charset="0"/>
              </a:rPr>
              <a:t>s</a:t>
            </a:r>
            <a:r>
              <a:rPr lang="en-GB" altLang="ja-JP" sz="3200" b="1" dirty="0">
                <a:solidFill>
                  <a:srgbClr val="002060"/>
                </a:solidFill>
                <a:latin typeface="Century Gothic" panose="020B0502020202020204" pitchFamily="34" charset="0"/>
              </a:rPr>
              <a:t> Responsibility</a:t>
            </a:r>
            <a:endParaRPr lang="en-GB" sz="3200" b="1" dirty="0">
              <a:solidFill>
                <a:srgbClr val="002060"/>
              </a:solidFill>
              <a:latin typeface="Century Gothic" panose="020B0502020202020204" pitchFamily="34" charset="0"/>
            </a:endParaRPr>
          </a:p>
        </p:txBody>
      </p:sp>
      <p:pic>
        <p:nvPicPr>
          <p:cNvPr id="4" name="Picture 3">
            <a:extLst>
              <a:ext uri="{FF2B5EF4-FFF2-40B4-BE49-F238E27FC236}">
                <a16:creationId xmlns:a16="http://schemas.microsoft.com/office/drawing/2014/main" id="{69AFA414-3EB0-497F-B2E5-6C6F24813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9177" y="5104413"/>
            <a:ext cx="1771650" cy="1695450"/>
          </a:xfrm>
          <a:prstGeom prst="rect">
            <a:avLst/>
          </a:prstGeom>
        </p:spPr>
      </p:pic>
      <p:pic>
        <p:nvPicPr>
          <p:cNvPr id="6" name="Picture 5">
            <a:extLst>
              <a:ext uri="{FF2B5EF4-FFF2-40B4-BE49-F238E27FC236}">
                <a16:creationId xmlns:a16="http://schemas.microsoft.com/office/drawing/2014/main" id="{C54B2655-78D2-4C82-B57E-01EB1E6F31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6594" y="5290496"/>
            <a:ext cx="2114550" cy="962025"/>
          </a:xfrm>
          <a:prstGeom prst="rect">
            <a:avLst/>
          </a:prstGeom>
        </p:spPr>
      </p:pic>
      <p:pic>
        <p:nvPicPr>
          <p:cNvPr id="8" name="Picture 7" descr="I:\SSPUBLIC\Named Person Service\Poster - Clip Art\NAC_LOGO_2014_FULL_COLOUR.jpg">
            <a:extLst>
              <a:ext uri="{FF2B5EF4-FFF2-40B4-BE49-F238E27FC236}">
                <a16:creationId xmlns:a16="http://schemas.microsoft.com/office/drawing/2014/main" id="{C76A2B4D-EFE1-4F4C-8652-6A9FC7974F5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93201" y="5309864"/>
            <a:ext cx="1528785" cy="1284548"/>
          </a:xfrm>
          <a:prstGeom prst="rect">
            <a:avLst/>
          </a:prstGeom>
          <a:noFill/>
          <a:ln>
            <a:noFill/>
          </a:ln>
        </p:spPr>
      </p:pic>
      <p:pic>
        <p:nvPicPr>
          <p:cNvPr id="13" name="Graphic 12" descr="Circle with right arrow">
            <a:hlinkClick r:id="" action="ppaction://hlinkshowjump?jump=previousslide"/>
            <a:extLst>
              <a:ext uri="{FF2B5EF4-FFF2-40B4-BE49-F238E27FC236}">
                <a16:creationId xmlns:a16="http://schemas.microsoft.com/office/drawing/2014/main" id="{84CDF05F-0A34-428C-BABD-F419FBAACFB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43639" y="6418614"/>
            <a:ext cx="368614" cy="373431"/>
          </a:xfrm>
          <a:prstGeom prst="rect">
            <a:avLst/>
          </a:prstGeom>
        </p:spPr>
      </p:pic>
      <p:pic>
        <p:nvPicPr>
          <p:cNvPr id="12" name="Picture 11">
            <a:hlinkClick r:id="rId8" action="ppaction://hlinksldjump"/>
            <a:extLst>
              <a:ext uri="{FF2B5EF4-FFF2-40B4-BE49-F238E27FC236}">
                <a16:creationId xmlns:a16="http://schemas.microsoft.com/office/drawing/2014/main" id="{359B40E5-D277-4EDF-B4E7-A5A24AE9C2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59159" y="6171298"/>
            <a:ext cx="534919" cy="517107"/>
          </a:xfrm>
          <a:prstGeom prst="rect">
            <a:avLst/>
          </a:prstGeom>
        </p:spPr>
      </p:pic>
      <p:sp>
        <p:nvSpPr>
          <p:cNvPr id="10" name="5-Point Star 41">
            <a:extLst>
              <a:ext uri="{FF2B5EF4-FFF2-40B4-BE49-F238E27FC236}">
                <a16:creationId xmlns:a16="http://schemas.microsoft.com/office/drawing/2014/main" id="{1343F5E6-76C3-D06A-1508-EA0D661A55EA}"/>
              </a:ext>
            </a:extLst>
          </p:cNvPr>
          <p:cNvSpPr/>
          <p:nvPr/>
        </p:nvSpPr>
        <p:spPr>
          <a:xfrm>
            <a:off x="11527584" y="213999"/>
            <a:ext cx="359615" cy="3101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0209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777449276"/>
              </p:ext>
            </p:extLst>
          </p:nvPr>
        </p:nvGraphicFramePr>
        <p:xfrm>
          <a:off x="396000" y="376506"/>
          <a:ext cx="10627200" cy="608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A87A8B74-8630-4911-BFAA-1AD8A7958957}"/>
              </a:ext>
            </a:extLst>
          </p:cNvPr>
          <p:cNvGraphicFramePr/>
          <p:nvPr>
            <p:extLst>
              <p:ext uri="{D42A27DB-BD31-4B8C-83A1-F6EECF244321}">
                <p14:modId xmlns:p14="http://schemas.microsoft.com/office/powerpoint/2010/main" val="1996056701"/>
              </p:ext>
            </p:extLst>
          </p:nvPr>
        </p:nvGraphicFramePr>
        <p:xfrm>
          <a:off x="860746" y="280458"/>
          <a:ext cx="10040135" cy="63090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extBox 1">
            <a:extLst>
              <a:ext uri="{FF2B5EF4-FFF2-40B4-BE49-F238E27FC236}">
                <a16:creationId xmlns:a16="http://schemas.microsoft.com/office/drawing/2014/main" id="{6341A151-919E-4B75-8E1C-BE09DD1F726B}"/>
              </a:ext>
            </a:extLst>
          </p:cNvPr>
          <p:cNvSpPr txBox="1"/>
          <p:nvPr/>
        </p:nvSpPr>
        <p:spPr>
          <a:xfrm>
            <a:off x="738427" y="441120"/>
            <a:ext cx="4307840" cy="707886"/>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Identification of Concerns</a:t>
            </a:r>
            <a:endParaRPr lang="en-GB" sz="2200" dirty="0">
              <a:solidFill>
                <a:srgbClr val="002060"/>
              </a:solidFill>
              <a:latin typeface="Century Gothic" panose="020B0502020202020204" pitchFamily="34" charset="0"/>
            </a:endParaRPr>
          </a:p>
          <a:p>
            <a:endParaRPr lang="en-GB" dirty="0"/>
          </a:p>
        </p:txBody>
      </p:sp>
      <p:pic>
        <p:nvPicPr>
          <p:cNvPr id="10" name="Picture 9">
            <a:hlinkClick r:id="rId13" action="ppaction://hlinksldjump"/>
            <a:extLst>
              <a:ext uri="{FF2B5EF4-FFF2-40B4-BE49-F238E27FC236}">
                <a16:creationId xmlns:a16="http://schemas.microsoft.com/office/drawing/2014/main" id="{4C6D510F-6ECA-498A-91D5-9475E9FA01C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66037" y="6159423"/>
            <a:ext cx="534919" cy="517107"/>
          </a:xfrm>
          <a:prstGeom prst="rect">
            <a:avLst/>
          </a:prstGeom>
        </p:spPr>
      </p:pic>
      <p:sp>
        <p:nvSpPr>
          <p:cNvPr id="7" name="5-Point Star 41">
            <a:extLst>
              <a:ext uri="{FF2B5EF4-FFF2-40B4-BE49-F238E27FC236}">
                <a16:creationId xmlns:a16="http://schemas.microsoft.com/office/drawing/2014/main" id="{04124D3A-2C27-CB58-266F-C8BED06E453A}"/>
              </a:ext>
            </a:extLst>
          </p:cNvPr>
          <p:cNvSpPr/>
          <p:nvPr/>
        </p:nvSpPr>
        <p:spPr>
          <a:xfrm>
            <a:off x="11527584" y="202848"/>
            <a:ext cx="359615" cy="3101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1629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bwMode="auto">
          <a:xfrm>
            <a:off x="531810" y="270668"/>
            <a:ext cx="10758253" cy="6492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p>
            <a:r>
              <a:rPr lang="en-GB" altLang="en-US" sz="4400" b="1" dirty="0">
                <a:solidFill>
                  <a:srgbClr val="002060"/>
                </a:solidFill>
                <a:latin typeface="Century Gothic" panose="020B0502020202020204" pitchFamily="34" charset="0"/>
              </a:rPr>
              <a:t>Responding to Disclosure/Allegations</a:t>
            </a:r>
            <a:endParaRPr lang="en-US" altLang="en-US" sz="4400" b="1" dirty="0">
              <a:solidFill>
                <a:srgbClr val="002060"/>
              </a:solidFill>
              <a:latin typeface="Century Gothic" panose="020B0502020202020204" pitchFamily="34" charset="0"/>
            </a:endParaRPr>
          </a:p>
        </p:txBody>
      </p:sp>
      <p:sp>
        <p:nvSpPr>
          <p:cNvPr id="11267" name="Rectangle 3"/>
          <p:cNvSpPr>
            <a:spLocks noGrp="1" noChangeArrowheads="1"/>
          </p:cNvSpPr>
          <p:nvPr>
            <p:ph type="subTitle" idx="1"/>
          </p:nvPr>
        </p:nvSpPr>
        <p:spPr bwMode="auto">
          <a:xfrm>
            <a:off x="451321" y="895653"/>
            <a:ext cx="11232727" cy="5843454"/>
          </a:xfrm>
          <a:noFill/>
          <a:ln w="9525">
            <a:noFill/>
            <a:miter lim="800000"/>
            <a:headEnd/>
            <a:tailEn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noAutofit/>
          </a:bodyPr>
          <a:lstStyle/>
          <a:p>
            <a:pPr algn="just">
              <a:lnSpc>
                <a:spcPct val="100000"/>
              </a:lnSpc>
              <a:spcBef>
                <a:spcPts val="0"/>
              </a:spcBef>
            </a:pPr>
            <a:r>
              <a:rPr lang="en-GB" sz="1800" b="1" dirty="0">
                <a:solidFill>
                  <a:srgbClr val="002060"/>
                </a:solidFill>
                <a:latin typeface="Century Gothic" panose="020B0502020202020204" pitchFamily="34" charset="0"/>
              </a:rPr>
              <a:t>Whoever receives the information from the child  (or other person) should:</a:t>
            </a:r>
          </a:p>
          <a:p>
            <a:pPr marL="342900" indent="-342900" algn="just">
              <a:lnSpc>
                <a:spcPct val="100000"/>
              </a:lnSpc>
              <a:spcBef>
                <a:spcPts val="0"/>
              </a:spcBef>
              <a:buFont typeface="Arial" panose="020B0604020202020204" pitchFamily="34" charset="0"/>
              <a:buChar char="•"/>
            </a:pPr>
            <a:r>
              <a:rPr lang="en-GB" sz="1800" dirty="0">
                <a:solidFill>
                  <a:srgbClr val="002060"/>
                </a:solidFill>
                <a:latin typeface="Century Gothic" panose="020B0502020202020204" pitchFamily="34" charset="0"/>
              </a:rPr>
              <a:t>Let the child speak</a:t>
            </a:r>
          </a:p>
          <a:p>
            <a:pPr marL="342900" lvl="0" indent="-342900" algn="just">
              <a:lnSpc>
                <a:spcPct val="100000"/>
              </a:lnSpc>
              <a:spcBef>
                <a:spcPts val="0"/>
              </a:spcBef>
              <a:buFont typeface="Arial" panose="020B0604020202020204" pitchFamily="34" charset="0"/>
              <a:buChar char="•"/>
            </a:pPr>
            <a:r>
              <a:rPr lang="en-GB" sz="1800" dirty="0">
                <a:solidFill>
                  <a:srgbClr val="002060"/>
                </a:solidFill>
                <a:latin typeface="Century Gothic" panose="020B0502020202020204" pitchFamily="34" charset="0"/>
              </a:rPr>
              <a:t>Let them know you are listening carefully</a:t>
            </a:r>
          </a:p>
          <a:p>
            <a:pPr marL="342900" lvl="0" indent="-342900" algn="just">
              <a:lnSpc>
                <a:spcPct val="100000"/>
              </a:lnSpc>
              <a:spcBef>
                <a:spcPts val="0"/>
              </a:spcBef>
              <a:buFont typeface="Arial" panose="020B0604020202020204" pitchFamily="34" charset="0"/>
              <a:buChar char="•"/>
            </a:pPr>
            <a:r>
              <a:rPr lang="en-GB" sz="1800" dirty="0">
                <a:solidFill>
                  <a:srgbClr val="002060"/>
                </a:solidFill>
                <a:latin typeface="Century Gothic" panose="020B0502020202020204" pitchFamily="34" charset="0"/>
              </a:rPr>
              <a:t>Stay calm and not show disbelief or panic </a:t>
            </a:r>
          </a:p>
          <a:p>
            <a:pPr marL="342900" lvl="0" indent="-342900" algn="just">
              <a:lnSpc>
                <a:spcPct val="100000"/>
              </a:lnSpc>
              <a:spcBef>
                <a:spcPts val="0"/>
              </a:spcBef>
              <a:buFont typeface="Arial" panose="020B0604020202020204" pitchFamily="34" charset="0"/>
              <a:buChar char="•"/>
            </a:pPr>
            <a:r>
              <a:rPr lang="en-GB" sz="1800" dirty="0">
                <a:solidFill>
                  <a:srgbClr val="002060"/>
                </a:solidFill>
                <a:latin typeface="Century Gothic" panose="020B0502020202020204" pitchFamily="34" charset="0"/>
              </a:rPr>
              <a:t>Avoid expressing views on the matter</a:t>
            </a:r>
          </a:p>
          <a:p>
            <a:pPr marL="342900" lvl="0" indent="-342900" algn="just">
              <a:lnSpc>
                <a:spcPct val="100000"/>
              </a:lnSpc>
              <a:spcBef>
                <a:spcPts val="0"/>
              </a:spcBef>
              <a:buFont typeface="Arial" panose="020B0604020202020204" pitchFamily="34" charset="0"/>
              <a:buChar char="•"/>
            </a:pPr>
            <a:r>
              <a:rPr lang="en-GB" sz="1800" dirty="0">
                <a:solidFill>
                  <a:srgbClr val="002060"/>
                </a:solidFill>
                <a:latin typeface="Century Gothic" panose="020B0502020202020204" pitchFamily="34" charset="0"/>
              </a:rPr>
              <a:t>Take the allegation seriously, reassure the child and advise what you will do next.</a:t>
            </a:r>
          </a:p>
          <a:p>
            <a:pPr marL="342900" lvl="0" indent="-342900" algn="just">
              <a:lnSpc>
                <a:spcPct val="100000"/>
              </a:lnSpc>
              <a:spcBef>
                <a:spcPts val="0"/>
              </a:spcBef>
              <a:buFont typeface="Arial" panose="020B0604020202020204" pitchFamily="34" charset="0"/>
              <a:buChar char="•"/>
            </a:pPr>
            <a:r>
              <a:rPr lang="en-GB" sz="1800" dirty="0">
                <a:solidFill>
                  <a:srgbClr val="002060"/>
                </a:solidFill>
                <a:latin typeface="Century Gothic" panose="020B0502020202020204" pitchFamily="34" charset="0"/>
              </a:rPr>
              <a:t>Not guarantee confidentiality</a:t>
            </a:r>
          </a:p>
          <a:p>
            <a:pPr marL="342900" lvl="0" indent="-342900" algn="just">
              <a:lnSpc>
                <a:spcPct val="100000"/>
              </a:lnSpc>
              <a:spcBef>
                <a:spcPts val="0"/>
              </a:spcBef>
              <a:buFont typeface="Arial" panose="020B0604020202020204" pitchFamily="34" charset="0"/>
              <a:buChar char="•"/>
            </a:pPr>
            <a:r>
              <a:rPr lang="en-GB" sz="1800" dirty="0">
                <a:solidFill>
                  <a:srgbClr val="002060"/>
                </a:solidFill>
                <a:latin typeface="Century Gothic" panose="020B0502020202020204" pitchFamily="34" charset="0"/>
              </a:rPr>
              <a:t>Advise that they or the CP Co-ordinator will keep the child or young person informed</a:t>
            </a:r>
          </a:p>
          <a:p>
            <a:pPr lvl="0" algn="just">
              <a:lnSpc>
                <a:spcPct val="100000"/>
              </a:lnSpc>
              <a:spcBef>
                <a:spcPts val="0"/>
              </a:spcBef>
            </a:pPr>
            <a:endParaRPr lang="en-GB" sz="800" b="1" dirty="0">
              <a:solidFill>
                <a:srgbClr val="002060"/>
              </a:solidFill>
              <a:latin typeface="Century Gothic" panose="020B0502020202020204" pitchFamily="34" charset="0"/>
            </a:endParaRPr>
          </a:p>
          <a:p>
            <a:pPr lvl="0" algn="just">
              <a:lnSpc>
                <a:spcPct val="100000"/>
              </a:lnSpc>
              <a:spcBef>
                <a:spcPts val="0"/>
              </a:spcBef>
            </a:pPr>
            <a:r>
              <a:rPr lang="en-GB" sz="1800" b="1" dirty="0">
                <a:solidFill>
                  <a:srgbClr val="002060"/>
                </a:solidFill>
                <a:latin typeface="Century Gothic" panose="020B0502020202020204" pitchFamily="34" charset="0"/>
              </a:rPr>
              <a:t>Advise they will remain available should the child wish to speak again. Ask how they feel and check if there is anything the child needs.</a:t>
            </a:r>
            <a:endParaRPr lang="en-GB" sz="1800" dirty="0">
              <a:solidFill>
                <a:srgbClr val="002060"/>
              </a:solidFill>
              <a:latin typeface="Century Gothic" panose="020B0502020202020204" pitchFamily="34" charset="0"/>
            </a:endParaRPr>
          </a:p>
          <a:p>
            <a:pPr marL="285750" indent="-285750" algn="just">
              <a:lnSpc>
                <a:spcPct val="100000"/>
              </a:lnSpc>
              <a:spcBef>
                <a:spcPts val="0"/>
              </a:spcBef>
              <a:buFont typeface="Arial" panose="020B0604020202020204" pitchFamily="34" charset="0"/>
              <a:buChar char="•"/>
            </a:pPr>
            <a:r>
              <a:rPr lang="en-GB" sz="1800" dirty="0">
                <a:solidFill>
                  <a:srgbClr val="002060"/>
                </a:solidFill>
                <a:latin typeface="Century Gothic" panose="020B0502020202020204" pitchFamily="34" charset="0"/>
              </a:rPr>
              <a:t>Report concerns immediately to Child Protection Co-ordinator or establishment Senior Management, or in their absence, Cluster Senior Manager, Head of Service or </a:t>
            </a:r>
            <a:r>
              <a:rPr lang="en-GB" sz="1800" b="1" dirty="0">
                <a:solidFill>
                  <a:srgbClr val="002060"/>
                </a:solidFill>
                <a:latin typeface="Century Gothic" panose="020B0502020202020204" pitchFamily="34" charset="0"/>
              </a:rPr>
              <a:t>Philip Gosnay Senior Manager, Child Protection on 07798577355 </a:t>
            </a:r>
            <a:endParaRPr lang="en-GB" sz="1800" dirty="0">
              <a:solidFill>
                <a:srgbClr val="002060"/>
              </a:solidFill>
              <a:latin typeface="Century Gothic" panose="020B0502020202020204" pitchFamily="34" charset="0"/>
            </a:endParaRPr>
          </a:p>
          <a:p>
            <a:pPr marL="285750" lvl="0" indent="-285750" algn="just">
              <a:lnSpc>
                <a:spcPct val="100000"/>
              </a:lnSpc>
              <a:spcBef>
                <a:spcPts val="0"/>
              </a:spcBef>
              <a:buFont typeface="Arial" panose="020B0604020202020204" pitchFamily="34" charset="0"/>
              <a:buChar char="•"/>
            </a:pPr>
            <a:r>
              <a:rPr lang="en-GB" sz="1800" dirty="0">
                <a:solidFill>
                  <a:srgbClr val="002060"/>
                </a:solidFill>
                <a:latin typeface="Century Gothic" panose="020B0502020202020204" pitchFamily="34" charset="0"/>
              </a:rPr>
              <a:t>Record what the child has said in their own words and follow advice of CP Co-ordinator</a:t>
            </a:r>
          </a:p>
          <a:p>
            <a:pPr lvl="0" algn="just">
              <a:lnSpc>
                <a:spcPct val="100000"/>
              </a:lnSpc>
              <a:spcBef>
                <a:spcPts val="0"/>
              </a:spcBef>
            </a:pPr>
            <a:r>
              <a:rPr lang="en-GB" sz="1800" b="1" dirty="0">
                <a:solidFill>
                  <a:srgbClr val="002060"/>
                </a:solidFill>
                <a:latin typeface="Century Gothic" panose="020B0502020202020204" pitchFamily="34" charset="0"/>
              </a:rPr>
              <a:t>Not discuss concern/disclosure with anyone other than Child Protection  Co-ordinator or Senior Management Team </a:t>
            </a:r>
            <a:endParaRPr lang="en-GB" sz="1800" dirty="0">
              <a:solidFill>
                <a:srgbClr val="002060"/>
              </a:solidFill>
              <a:latin typeface="Century Gothic" panose="020B0502020202020204" pitchFamily="34" charset="0"/>
            </a:endParaRPr>
          </a:p>
          <a:p>
            <a:pPr algn="just">
              <a:lnSpc>
                <a:spcPct val="100000"/>
              </a:lnSpc>
              <a:spcBef>
                <a:spcPts val="0"/>
              </a:spcBef>
            </a:pPr>
            <a:endParaRPr lang="en-GB" sz="800" dirty="0">
              <a:solidFill>
                <a:srgbClr val="002060"/>
              </a:solidFill>
              <a:latin typeface="Century Gothic" panose="020B0502020202020204" pitchFamily="34" charset="0"/>
            </a:endParaRPr>
          </a:p>
          <a:p>
            <a:pPr algn="l">
              <a:lnSpc>
                <a:spcPct val="100000"/>
              </a:lnSpc>
              <a:spcBef>
                <a:spcPts val="0"/>
              </a:spcBef>
            </a:pPr>
            <a:r>
              <a:rPr lang="en-GB" sz="1700" b="1" u="sng" dirty="0">
                <a:solidFill>
                  <a:srgbClr val="FF0000"/>
                </a:solidFill>
                <a:latin typeface="Century Gothic" panose="020B0502020202020204" pitchFamily="34" charset="0"/>
              </a:rPr>
              <a:t>Do not</a:t>
            </a:r>
            <a:r>
              <a:rPr lang="en-GB" sz="1700" b="1" dirty="0">
                <a:solidFill>
                  <a:srgbClr val="FF0000"/>
                </a:solidFill>
                <a:latin typeface="Century Gothic" panose="020B0502020202020204" pitchFamily="34" charset="0"/>
              </a:rPr>
              <a:t> </a:t>
            </a:r>
            <a:r>
              <a:rPr lang="en-GB" sz="1700" b="1" dirty="0">
                <a:solidFill>
                  <a:srgbClr val="002060"/>
                </a:solidFill>
                <a:latin typeface="Century Gothic" panose="020B0502020202020204" pitchFamily="34" charset="0"/>
              </a:rPr>
              <a:t>question the child further – this is the responsibility of agencies trained to carry out investigative interviews of children.  Questions inappropriately phrased could be thought to be suggestive and then lead to evidence being held as inadmissible in possible future criminal proceedings.</a:t>
            </a:r>
            <a:endParaRPr lang="en-GB" sz="1700" dirty="0">
              <a:solidFill>
                <a:srgbClr val="002060"/>
              </a:solidFill>
              <a:latin typeface="Century Gothic" panose="020B0502020202020204" pitchFamily="34" charset="0"/>
            </a:endParaRPr>
          </a:p>
          <a:p>
            <a:pPr algn="l">
              <a:lnSpc>
                <a:spcPct val="100000"/>
              </a:lnSpc>
              <a:spcBef>
                <a:spcPts val="0"/>
              </a:spcBef>
            </a:pPr>
            <a:r>
              <a:rPr lang="en-GB" sz="1700" b="1" u="sng" dirty="0">
                <a:solidFill>
                  <a:srgbClr val="FF0000"/>
                </a:solidFill>
                <a:latin typeface="Century Gothic" panose="020B0502020202020204" pitchFamily="34" charset="0"/>
              </a:rPr>
              <a:t>NEVER</a:t>
            </a:r>
            <a:r>
              <a:rPr lang="en-GB" sz="1700" b="1" dirty="0">
                <a:solidFill>
                  <a:srgbClr val="002060"/>
                </a:solidFill>
                <a:latin typeface="Century Gothic" panose="020B0502020202020204" pitchFamily="34" charset="0"/>
              </a:rPr>
              <a:t>  Carry out an investigation or gather any photographic evidence into the allegation  – this is </a:t>
            </a:r>
            <a:r>
              <a:rPr lang="en-GB" sz="1700" b="1" u="sng" dirty="0">
                <a:solidFill>
                  <a:srgbClr val="FF0000"/>
                </a:solidFill>
                <a:latin typeface="Century Gothic" panose="020B0502020202020204" pitchFamily="34" charset="0"/>
              </a:rPr>
              <a:t>not</a:t>
            </a:r>
            <a:r>
              <a:rPr lang="en-GB" sz="1700" b="1" dirty="0">
                <a:solidFill>
                  <a:srgbClr val="002060"/>
                </a:solidFill>
                <a:latin typeface="Century Gothic" panose="020B0502020202020204" pitchFamily="34" charset="0"/>
              </a:rPr>
              <a:t> your role</a:t>
            </a:r>
            <a:endParaRPr lang="en-GB" sz="1700" dirty="0">
              <a:solidFill>
                <a:srgbClr val="002060"/>
              </a:solidFill>
              <a:latin typeface="Century Gothic" panose="020B0502020202020204" pitchFamily="34" charset="0"/>
            </a:endParaRPr>
          </a:p>
          <a:p>
            <a:pPr algn="l">
              <a:lnSpc>
                <a:spcPct val="100000"/>
              </a:lnSpc>
              <a:spcBef>
                <a:spcPts val="0"/>
              </a:spcBef>
              <a:defRPr/>
            </a:pPr>
            <a:endParaRPr lang="en-GB" altLang="en-US" sz="2000" b="1" dirty="0">
              <a:latin typeface="Century Gothic" panose="020B0502020202020204" pitchFamily="34" charset="0"/>
            </a:endParaRPr>
          </a:p>
        </p:txBody>
      </p:sp>
      <p:pic>
        <p:nvPicPr>
          <p:cNvPr id="7" name="Picture 6">
            <a:extLst>
              <a:ext uri="{FF2B5EF4-FFF2-40B4-BE49-F238E27FC236}">
                <a16:creationId xmlns:a16="http://schemas.microsoft.com/office/drawing/2014/main" id="{ADF5828F-E043-4C4F-A9D5-CFDB16B09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5668" y="895653"/>
            <a:ext cx="1533525" cy="1790700"/>
          </a:xfrm>
          <a:prstGeom prst="rect">
            <a:avLst/>
          </a:prstGeom>
        </p:spPr>
      </p:pic>
      <p:pic>
        <p:nvPicPr>
          <p:cNvPr id="13" name="Picture 12">
            <a:hlinkClick r:id="rId4" action="ppaction://hlinksldjump"/>
            <a:extLst>
              <a:ext uri="{FF2B5EF4-FFF2-40B4-BE49-F238E27FC236}">
                <a16:creationId xmlns:a16="http://schemas.microsoft.com/office/drawing/2014/main" id="{FB3395FC-C8CF-4655-834E-F1FC275DD4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1753" y="6140016"/>
            <a:ext cx="534919" cy="517107"/>
          </a:xfrm>
          <a:prstGeom prst="rect">
            <a:avLst/>
          </a:prstGeom>
        </p:spPr>
      </p:pic>
      <p:pic>
        <p:nvPicPr>
          <p:cNvPr id="8" name="Graphic 7" descr="Circle with right arrow">
            <a:hlinkClick r:id="" action="ppaction://hlinkshowjump?jump=nextslide"/>
            <a:extLst>
              <a:ext uri="{FF2B5EF4-FFF2-40B4-BE49-F238E27FC236}">
                <a16:creationId xmlns:a16="http://schemas.microsoft.com/office/drawing/2014/main" id="{1415DDAB-4AB8-CB17-6F58-C34213E92B5E}"/>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10800000">
            <a:off x="11764536" y="6436692"/>
            <a:ext cx="368614" cy="373431"/>
          </a:xfrm>
          <a:prstGeom prst="rect">
            <a:avLst/>
          </a:prstGeom>
        </p:spPr>
      </p:pic>
      <p:sp>
        <p:nvSpPr>
          <p:cNvPr id="10" name="5-Point Star 41">
            <a:extLst>
              <a:ext uri="{FF2B5EF4-FFF2-40B4-BE49-F238E27FC236}">
                <a16:creationId xmlns:a16="http://schemas.microsoft.com/office/drawing/2014/main" id="{15EDFC6A-53E9-4404-5DB9-D8E6E6C090E3}"/>
              </a:ext>
            </a:extLst>
          </p:cNvPr>
          <p:cNvSpPr/>
          <p:nvPr/>
        </p:nvSpPr>
        <p:spPr>
          <a:xfrm>
            <a:off x="11527584" y="191697"/>
            <a:ext cx="359615" cy="3101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67440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094" y="332344"/>
            <a:ext cx="11091134" cy="769441"/>
          </a:xfrm>
          <a:prstGeom prst="rect">
            <a:avLst/>
          </a:prstGeom>
        </p:spPr>
        <p:txBody>
          <a:bodyPr wrap="square">
            <a:spAutoFit/>
          </a:bodyPr>
          <a:lstStyle/>
          <a:p>
            <a:pPr algn="ctr"/>
            <a:r>
              <a:rPr lang="en-GB" altLang="en-US" sz="4400" b="1" dirty="0">
                <a:solidFill>
                  <a:srgbClr val="002060"/>
                </a:solidFill>
                <a:latin typeface="Century Gothic" panose="020B0502020202020204" pitchFamily="34" charset="0"/>
              </a:rPr>
              <a:t>Reporting Disclosure/CP Concerns</a:t>
            </a:r>
            <a:endParaRPr lang="en-GB" sz="4400" b="1" dirty="0">
              <a:solidFill>
                <a:srgbClr val="002060"/>
              </a:solidFill>
              <a:latin typeface="Century Gothic" panose="020B0502020202020204" pitchFamily="34" charset="0"/>
            </a:endParaRPr>
          </a:p>
        </p:txBody>
      </p:sp>
      <p:sp>
        <p:nvSpPr>
          <p:cNvPr id="3" name="Rectangle 2"/>
          <p:cNvSpPr/>
          <p:nvPr/>
        </p:nvSpPr>
        <p:spPr>
          <a:xfrm>
            <a:off x="731520" y="1303331"/>
            <a:ext cx="10273553" cy="3693319"/>
          </a:xfrm>
          <a:prstGeom prst="rect">
            <a:avLst/>
          </a:prstGeom>
        </p:spPr>
        <p:txBody>
          <a:bodyPr wrap="square">
            <a:spAutoFit/>
          </a:bodyPr>
          <a:lstStyle/>
          <a:p>
            <a:pPr algn="just">
              <a:defRPr/>
            </a:pPr>
            <a:r>
              <a:rPr lang="en-GB" altLang="en-US" sz="2600" dirty="0">
                <a:solidFill>
                  <a:srgbClr val="002060"/>
                </a:solidFill>
                <a:latin typeface="Century Gothic" panose="020B0502020202020204" pitchFamily="34" charset="0"/>
              </a:rPr>
              <a:t>All instances of disclosure/CP or safeguarding concerns should be reported to the establishment's</a:t>
            </a:r>
            <a:r>
              <a:rPr lang="en-GB" altLang="ja-JP" sz="2600" dirty="0">
                <a:solidFill>
                  <a:srgbClr val="002060"/>
                </a:solidFill>
                <a:latin typeface="Century Gothic" panose="020B0502020202020204" pitchFamily="34" charset="0"/>
              </a:rPr>
              <a:t> Child Protection Co-ordinator </a:t>
            </a:r>
            <a:r>
              <a:rPr lang="en-GB" altLang="ja-JP" sz="2600" b="1" u="sng" dirty="0">
                <a:solidFill>
                  <a:srgbClr val="FF0000"/>
                </a:solidFill>
                <a:latin typeface="Century Gothic" panose="020B0502020202020204" pitchFamily="34" charset="0"/>
              </a:rPr>
              <a:t>without delay</a:t>
            </a:r>
            <a:r>
              <a:rPr lang="en-GB" altLang="ja-JP" sz="2600" dirty="0">
                <a:solidFill>
                  <a:srgbClr val="FF0000"/>
                </a:solidFill>
                <a:latin typeface="Century Gothic" panose="020B0502020202020204" pitchFamily="34" charset="0"/>
              </a:rPr>
              <a:t>.</a:t>
            </a:r>
          </a:p>
          <a:p>
            <a:pPr algn="just">
              <a:defRPr/>
            </a:pPr>
            <a:endParaRPr lang="en-GB" altLang="ja-JP" sz="2600" dirty="0">
              <a:solidFill>
                <a:srgbClr val="FF0000"/>
              </a:solidFill>
              <a:latin typeface="Century Gothic" panose="020B0502020202020204" pitchFamily="34" charset="0"/>
            </a:endParaRPr>
          </a:p>
          <a:p>
            <a:pPr algn="just">
              <a:defRPr/>
            </a:pPr>
            <a:r>
              <a:rPr lang="en-GB" altLang="en-US" sz="2600" dirty="0">
                <a:solidFill>
                  <a:srgbClr val="002060"/>
                </a:solidFill>
                <a:latin typeface="Century Gothic" panose="020B0502020202020204" pitchFamily="34" charset="0"/>
              </a:rPr>
              <a:t>If the Child Protection Co-ordinator or Head Teacher/Head of Centre is not available, seek advice from a Senior Manager or the Head of Service (Education) </a:t>
            </a:r>
            <a:r>
              <a:rPr lang="en-GB" altLang="en-US" sz="2600" b="1" u="sng" dirty="0">
                <a:solidFill>
                  <a:srgbClr val="FF0000"/>
                </a:solidFill>
                <a:latin typeface="Century Gothic" panose="020B0502020202020204" pitchFamily="34" charset="0"/>
              </a:rPr>
              <a:t>as a matter of urgency</a:t>
            </a:r>
            <a:r>
              <a:rPr lang="en-GB" altLang="en-US" sz="2600" b="1" dirty="0">
                <a:solidFill>
                  <a:srgbClr val="FF0000"/>
                </a:solidFill>
                <a:latin typeface="Century Gothic" panose="020B0502020202020204" pitchFamily="34" charset="0"/>
              </a:rPr>
              <a:t>.  </a:t>
            </a:r>
            <a:r>
              <a:rPr lang="en-GB" altLang="en-US" sz="2600" dirty="0">
                <a:solidFill>
                  <a:srgbClr val="002060"/>
                </a:solidFill>
                <a:latin typeface="Century Gothic" panose="020B0502020202020204" pitchFamily="34" charset="0"/>
              </a:rPr>
              <a:t>Please refer to the </a:t>
            </a:r>
            <a:r>
              <a:rPr lang="en-GB" altLang="en-US" sz="2600" b="1" dirty="0">
                <a:solidFill>
                  <a:srgbClr val="002060"/>
                </a:solidFill>
                <a:latin typeface="Century Gothic" panose="020B0502020202020204" pitchFamily="34" charset="0"/>
              </a:rPr>
              <a:t>Phone Tree </a:t>
            </a:r>
            <a:r>
              <a:rPr lang="en-GB" altLang="en-US" sz="2600" dirty="0">
                <a:solidFill>
                  <a:srgbClr val="002060"/>
                </a:solidFill>
                <a:latin typeface="Century Gothic" panose="020B0502020202020204" pitchFamily="34" charset="0"/>
              </a:rPr>
              <a:t>within this presentation and on the establishment  CP noticeboard.</a:t>
            </a:r>
          </a:p>
        </p:txBody>
      </p:sp>
      <p:sp>
        <p:nvSpPr>
          <p:cNvPr id="4" name="Rectangle 3"/>
          <p:cNvSpPr/>
          <p:nvPr/>
        </p:nvSpPr>
        <p:spPr>
          <a:xfrm>
            <a:off x="139337" y="5956455"/>
            <a:ext cx="9606968" cy="492443"/>
          </a:xfrm>
          <a:prstGeom prst="rect">
            <a:avLst/>
          </a:prstGeom>
        </p:spPr>
        <p:txBody>
          <a:bodyPr wrap="square">
            <a:spAutoFit/>
          </a:bodyPr>
          <a:lstStyle/>
          <a:p>
            <a:pPr algn="ctr">
              <a:spcBef>
                <a:spcPct val="50000"/>
              </a:spcBef>
              <a:defRPr/>
            </a:pPr>
            <a:r>
              <a:rPr lang="en-GB" altLang="en-US" sz="2600" b="1" i="1" dirty="0">
                <a:solidFill>
                  <a:srgbClr val="002060"/>
                </a:solidFill>
                <a:latin typeface="Century Gothic" panose="020B0502020202020204" pitchFamily="34" charset="0"/>
              </a:rPr>
              <a:t>The welfare of the child and young person is paramount</a:t>
            </a:r>
          </a:p>
        </p:txBody>
      </p:sp>
      <p:pic>
        <p:nvPicPr>
          <p:cNvPr id="8" name="Graphic 7" descr="Circle with right arrow">
            <a:hlinkClick r:id="" action="ppaction://hlinkshowjump?jump=previousslide"/>
            <a:extLst>
              <a:ext uri="{FF2B5EF4-FFF2-40B4-BE49-F238E27FC236}">
                <a16:creationId xmlns:a16="http://schemas.microsoft.com/office/drawing/2014/main" id="{48AB0F9E-7740-4817-B31D-96F83E40BCF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3639" y="6442364"/>
            <a:ext cx="368614" cy="373431"/>
          </a:xfrm>
          <a:prstGeom prst="rect">
            <a:avLst/>
          </a:prstGeom>
        </p:spPr>
      </p:pic>
      <p:pic>
        <p:nvPicPr>
          <p:cNvPr id="9" name="Picture 8">
            <a:hlinkClick r:id="rId5" action="ppaction://hlinksldjump"/>
            <a:extLst>
              <a:ext uri="{FF2B5EF4-FFF2-40B4-BE49-F238E27FC236}">
                <a16:creationId xmlns:a16="http://schemas.microsoft.com/office/drawing/2014/main" id="{0FC971F4-D8E4-4791-9E35-8C9C87E9FA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59160" y="6159423"/>
            <a:ext cx="534919" cy="517107"/>
          </a:xfrm>
          <a:prstGeom prst="rect">
            <a:avLst/>
          </a:prstGeom>
        </p:spPr>
      </p:pic>
      <p:sp>
        <p:nvSpPr>
          <p:cNvPr id="10" name="5-Point Star 41">
            <a:extLst>
              <a:ext uri="{FF2B5EF4-FFF2-40B4-BE49-F238E27FC236}">
                <a16:creationId xmlns:a16="http://schemas.microsoft.com/office/drawing/2014/main" id="{1CC1AD4E-15F1-2600-45ED-E92A3CE1B616}"/>
              </a:ext>
            </a:extLst>
          </p:cNvPr>
          <p:cNvSpPr/>
          <p:nvPr/>
        </p:nvSpPr>
        <p:spPr>
          <a:xfrm>
            <a:off x="11527584" y="191697"/>
            <a:ext cx="359615" cy="3101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38289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3FCD35-0332-49DF-83F0-30958FCB8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98" y="300583"/>
            <a:ext cx="2561034" cy="1005703"/>
          </a:xfrm>
          <a:prstGeom prst="rect">
            <a:avLst/>
          </a:prstGeom>
        </p:spPr>
      </p:pic>
      <p:sp>
        <p:nvSpPr>
          <p:cNvPr id="12" name="TextBox 11">
            <a:extLst>
              <a:ext uri="{FF2B5EF4-FFF2-40B4-BE49-F238E27FC236}">
                <a16:creationId xmlns:a16="http://schemas.microsoft.com/office/drawing/2014/main" id="{5297C66A-0053-40EF-8055-827463AC202B}"/>
              </a:ext>
            </a:extLst>
          </p:cNvPr>
          <p:cNvSpPr txBox="1"/>
          <p:nvPr/>
        </p:nvSpPr>
        <p:spPr>
          <a:xfrm>
            <a:off x="3314795" y="297352"/>
            <a:ext cx="7924800" cy="523220"/>
          </a:xfrm>
          <a:prstGeom prst="rect">
            <a:avLst/>
          </a:prstGeom>
          <a:noFill/>
        </p:spPr>
        <p:txBody>
          <a:bodyPr wrap="square" rtlCol="0">
            <a:spAutoFit/>
          </a:bodyPr>
          <a:lstStyle/>
          <a:p>
            <a:r>
              <a:rPr lang="en-GB" sz="2800" b="1" dirty="0">
                <a:solidFill>
                  <a:srgbClr val="0070C0"/>
                </a:solidFill>
                <a:latin typeface="Century Gothic" panose="020B0502020202020204" pitchFamily="34" charset="0"/>
              </a:rPr>
              <a:t>L3 – Appendix 3 and Appendix 4</a:t>
            </a:r>
          </a:p>
        </p:txBody>
      </p:sp>
      <p:pic>
        <p:nvPicPr>
          <p:cNvPr id="8" name="Picture Placeholder 5" descr="Table&#10;&#10;Description automatically generated">
            <a:extLst>
              <a:ext uri="{FF2B5EF4-FFF2-40B4-BE49-F238E27FC236}">
                <a16:creationId xmlns:a16="http://schemas.microsoft.com/office/drawing/2014/main" id="{423F7AB9-555B-4E6C-94C5-1A5FB3E909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123"/>
          <a:stretch/>
        </p:blipFill>
        <p:spPr>
          <a:xfrm>
            <a:off x="540026" y="1344485"/>
            <a:ext cx="3396356" cy="5024662"/>
          </a:xfrm>
          <a:prstGeom prst="rect">
            <a:avLst/>
          </a:prstGeom>
          <a:ln>
            <a:solidFill>
              <a:schemeClr val="accent1"/>
            </a:solidFill>
          </a:ln>
          <a:effectLst/>
        </p:spPr>
      </p:pic>
      <p:pic>
        <p:nvPicPr>
          <p:cNvPr id="10" name="Picture Placeholder 7" descr="Table&#10;&#10;Description automatically generated">
            <a:extLst>
              <a:ext uri="{FF2B5EF4-FFF2-40B4-BE49-F238E27FC236}">
                <a16:creationId xmlns:a16="http://schemas.microsoft.com/office/drawing/2014/main" id="{E422FF50-7535-44CC-9380-1427DB4F1B1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61"/>
          <a:stretch/>
        </p:blipFill>
        <p:spPr>
          <a:xfrm>
            <a:off x="8118764" y="1326585"/>
            <a:ext cx="3366991" cy="4981218"/>
          </a:xfrm>
          <a:prstGeom prst="rect">
            <a:avLst/>
          </a:prstGeom>
          <a:ln>
            <a:solidFill>
              <a:srgbClr val="0070C0"/>
            </a:solidFill>
          </a:ln>
          <a:effectLst/>
        </p:spPr>
      </p:pic>
      <p:pic>
        <p:nvPicPr>
          <p:cNvPr id="4" name="Graphic 3" descr="Play with solid fill">
            <a:extLst>
              <a:ext uri="{FF2B5EF4-FFF2-40B4-BE49-F238E27FC236}">
                <a16:creationId xmlns:a16="http://schemas.microsoft.com/office/drawing/2014/main" id="{C01FB7D5-F1F1-4863-A288-20997A34AD9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447674" y="3152274"/>
            <a:ext cx="914400" cy="914400"/>
          </a:xfrm>
          <a:prstGeom prst="rect">
            <a:avLst/>
          </a:prstGeom>
        </p:spPr>
      </p:pic>
      <p:pic>
        <p:nvPicPr>
          <p:cNvPr id="16" name="Graphic 15" descr="Play with solid fill">
            <a:extLst>
              <a:ext uri="{FF2B5EF4-FFF2-40B4-BE49-F238E27FC236}">
                <a16:creationId xmlns:a16="http://schemas.microsoft.com/office/drawing/2014/main" id="{E938A7E7-4D63-436A-B76F-EDA8C43E67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731042" y="3160295"/>
            <a:ext cx="914400" cy="914400"/>
          </a:xfrm>
          <a:prstGeom prst="rect">
            <a:avLst/>
          </a:prstGeom>
        </p:spPr>
      </p:pic>
      <p:pic>
        <p:nvPicPr>
          <p:cNvPr id="17" name="Graphic 16" descr="Play with solid fill">
            <a:extLst>
              <a:ext uri="{FF2B5EF4-FFF2-40B4-BE49-F238E27FC236}">
                <a16:creationId xmlns:a16="http://schemas.microsoft.com/office/drawing/2014/main" id="{BFCEDB92-B3A1-4469-B86A-93644E168A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026442" y="3240506"/>
            <a:ext cx="914400" cy="914400"/>
          </a:xfrm>
          <a:prstGeom prst="rect">
            <a:avLst/>
          </a:prstGeom>
        </p:spPr>
      </p:pic>
      <p:pic>
        <p:nvPicPr>
          <p:cNvPr id="18" name="Picture 17" descr="A picture containing text, sign, clipart&#10;&#10;Description automatically generated">
            <a:extLst>
              <a:ext uri="{FF2B5EF4-FFF2-40B4-BE49-F238E27FC236}">
                <a16:creationId xmlns:a16="http://schemas.microsoft.com/office/drawing/2014/main" id="{5BBFA8C5-902C-40F3-8B68-7B826221E9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24209" y="79897"/>
            <a:ext cx="839317" cy="839317"/>
          </a:xfrm>
          <a:prstGeom prst="rect">
            <a:avLst/>
          </a:prstGeom>
        </p:spPr>
      </p:pic>
      <p:pic>
        <p:nvPicPr>
          <p:cNvPr id="11" name="Graphic 10" descr="Circle with right arrow">
            <a:hlinkClick r:id="" action="ppaction://hlinkshowjump?jump=nextslide"/>
            <a:extLst>
              <a:ext uri="{FF2B5EF4-FFF2-40B4-BE49-F238E27FC236}">
                <a16:creationId xmlns:a16="http://schemas.microsoft.com/office/drawing/2014/main" id="{0E446574-B5E2-7ABE-A8B5-B5E7EDA76D4F}"/>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0800000">
            <a:off x="11764536" y="6436692"/>
            <a:ext cx="368614" cy="373431"/>
          </a:xfrm>
          <a:prstGeom prst="rect">
            <a:avLst/>
          </a:prstGeom>
        </p:spPr>
      </p:pic>
      <p:pic>
        <p:nvPicPr>
          <p:cNvPr id="13" name="Picture 12">
            <a:hlinkClick r:id="rId11" action="ppaction://hlinksldjump"/>
            <a:extLst>
              <a:ext uri="{FF2B5EF4-FFF2-40B4-BE49-F238E27FC236}">
                <a16:creationId xmlns:a16="http://schemas.microsoft.com/office/drawing/2014/main" id="{625E7725-67FD-C6C5-3ED0-96D7C1B70B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80379" y="6340893"/>
            <a:ext cx="534919" cy="517107"/>
          </a:xfrm>
          <a:prstGeom prst="rect">
            <a:avLst/>
          </a:prstGeom>
        </p:spPr>
      </p:pic>
      <p:sp>
        <p:nvSpPr>
          <p:cNvPr id="14" name="5-Point Star 41">
            <a:extLst>
              <a:ext uri="{FF2B5EF4-FFF2-40B4-BE49-F238E27FC236}">
                <a16:creationId xmlns:a16="http://schemas.microsoft.com/office/drawing/2014/main" id="{2084732A-D1FD-EC78-7002-B80B7EEB0FA4}"/>
              </a:ext>
            </a:extLst>
          </p:cNvPr>
          <p:cNvSpPr/>
          <p:nvPr/>
        </p:nvSpPr>
        <p:spPr>
          <a:xfrm>
            <a:off x="11717155" y="169395"/>
            <a:ext cx="359615" cy="3101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9914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16"/>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3FCD35-0332-49DF-83F0-30958FCB8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26" y="5511211"/>
            <a:ext cx="2561034" cy="1005703"/>
          </a:xfrm>
          <a:prstGeom prst="rect">
            <a:avLst/>
          </a:prstGeom>
        </p:spPr>
      </p:pic>
      <p:sp>
        <p:nvSpPr>
          <p:cNvPr id="12" name="TextBox 11">
            <a:extLst>
              <a:ext uri="{FF2B5EF4-FFF2-40B4-BE49-F238E27FC236}">
                <a16:creationId xmlns:a16="http://schemas.microsoft.com/office/drawing/2014/main" id="{5297C66A-0053-40EF-8055-827463AC202B}"/>
              </a:ext>
            </a:extLst>
          </p:cNvPr>
          <p:cNvSpPr txBox="1"/>
          <p:nvPr/>
        </p:nvSpPr>
        <p:spPr>
          <a:xfrm>
            <a:off x="319313" y="275771"/>
            <a:ext cx="8650515" cy="954107"/>
          </a:xfrm>
          <a:prstGeom prst="rect">
            <a:avLst/>
          </a:prstGeom>
          <a:noFill/>
        </p:spPr>
        <p:txBody>
          <a:bodyPr wrap="square" rtlCol="0">
            <a:spAutoFit/>
          </a:bodyPr>
          <a:lstStyle/>
          <a:p>
            <a:r>
              <a:rPr lang="en-GB" sz="2800" b="1" dirty="0">
                <a:solidFill>
                  <a:srgbClr val="0070C0"/>
                </a:solidFill>
                <a:latin typeface="Century Gothic" panose="020B0502020202020204" pitchFamily="34" charset="0"/>
              </a:rPr>
              <a:t>What children and </a:t>
            </a:r>
          </a:p>
          <a:p>
            <a:r>
              <a:rPr lang="en-GB" sz="2800" b="1" dirty="0">
                <a:solidFill>
                  <a:srgbClr val="0070C0"/>
                </a:solidFill>
                <a:latin typeface="Century Gothic" panose="020B0502020202020204" pitchFamily="34" charset="0"/>
              </a:rPr>
              <a:t>young people need from us</a:t>
            </a:r>
          </a:p>
        </p:txBody>
      </p:sp>
      <p:pic>
        <p:nvPicPr>
          <p:cNvPr id="5" name="Picture 4" descr="Diagram&#10;&#10;Description automatically generated">
            <a:extLst>
              <a:ext uri="{FF2B5EF4-FFF2-40B4-BE49-F238E27FC236}">
                <a16:creationId xmlns:a16="http://schemas.microsoft.com/office/drawing/2014/main" id="{C6C10FC5-9DCE-4DAB-B8A1-C1405DA769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4501" y="359950"/>
            <a:ext cx="5319499" cy="5998693"/>
          </a:xfrm>
          <a:prstGeom prst="rect">
            <a:avLst/>
          </a:prstGeom>
        </p:spPr>
      </p:pic>
      <p:pic>
        <p:nvPicPr>
          <p:cNvPr id="6" name="Graphic 5" descr="Circle with right arrow">
            <a:hlinkClick r:id="" action="ppaction://hlinkshowjump?jump=previousslide"/>
            <a:extLst>
              <a:ext uri="{FF2B5EF4-FFF2-40B4-BE49-F238E27FC236}">
                <a16:creationId xmlns:a16="http://schemas.microsoft.com/office/drawing/2014/main" id="{DEAB3D02-CAD7-2F06-3B84-E792CD95949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3639" y="6442364"/>
            <a:ext cx="368614" cy="373431"/>
          </a:xfrm>
          <a:prstGeom prst="rect">
            <a:avLst/>
          </a:prstGeom>
        </p:spPr>
      </p:pic>
      <p:sp>
        <p:nvSpPr>
          <p:cNvPr id="8" name="5-Point Star 41">
            <a:extLst>
              <a:ext uri="{FF2B5EF4-FFF2-40B4-BE49-F238E27FC236}">
                <a16:creationId xmlns:a16="http://schemas.microsoft.com/office/drawing/2014/main" id="{BE979D50-8373-512A-B2ED-4F100C22504B}"/>
              </a:ext>
            </a:extLst>
          </p:cNvPr>
          <p:cNvSpPr/>
          <p:nvPr/>
        </p:nvSpPr>
        <p:spPr>
          <a:xfrm>
            <a:off x="11527584" y="202848"/>
            <a:ext cx="359615" cy="3101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hlinkClick r:id="rId7" action="ppaction://hlinksldjump"/>
            <a:extLst>
              <a:ext uri="{FF2B5EF4-FFF2-40B4-BE49-F238E27FC236}">
                <a16:creationId xmlns:a16="http://schemas.microsoft.com/office/drawing/2014/main" id="{669B5405-22F4-8939-E017-A0FE46EDC0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69154" y="6076295"/>
            <a:ext cx="534919" cy="517107"/>
          </a:xfrm>
          <a:prstGeom prst="rect">
            <a:avLst/>
          </a:prstGeom>
        </p:spPr>
      </p:pic>
    </p:spTree>
    <p:extLst>
      <p:ext uri="{BB962C8B-B14F-4D97-AF65-F5344CB8AC3E}">
        <p14:creationId xmlns:p14="http://schemas.microsoft.com/office/powerpoint/2010/main" val="2342279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subTitle" idx="1"/>
          </p:nvPr>
        </p:nvSpPr>
        <p:spPr bwMode="auto">
          <a:xfrm>
            <a:off x="1764205" y="992805"/>
            <a:ext cx="9902640" cy="4498848"/>
          </a:xfrm>
          <a:noFill/>
          <a:ln w="9525">
            <a:noFill/>
            <a:miter lim="800000"/>
            <a:headEnd/>
            <a:tailEn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noAutofit/>
          </a:bodyPr>
          <a:lstStyle/>
          <a:p>
            <a:pPr algn="just">
              <a:lnSpc>
                <a:spcPct val="100000"/>
              </a:lnSpc>
              <a:spcBef>
                <a:spcPts val="0"/>
              </a:spcBef>
              <a:defRPr/>
            </a:pPr>
            <a:r>
              <a:rPr lang="en-GB" altLang="en-US" sz="2800" b="1" dirty="0">
                <a:solidFill>
                  <a:srgbClr val="FF0000"/>
                </a:solidFill>
                <a:latin typeface="Century Gothic" panose="020B0502020202020204" pitchFamily="34" charset="0"/>
              </a:rPr>
              <a:t>If you believe the child or young person may be having suicidal thoughts or has a plan to complete suicide:</a:t>
            </a:r>
          </a:p>
          <a:p>
            <a:pPr marL="342900" indent="-342900" algn="just">
              <a:lnSpc>
                <a:spcPct val="100000"/>
              </a:lnSpc>
              <a:spcBef>
                <a:spcPts val="0"/>
              </a:spcBef>
              <a:buFont typeface="Arial" panose="020B0604020202020204" pitchFamily="34" charset="0"/>
              <a:buChar char="•"/>
              <a:defRPr/>
            </a:pPr>
            <a:r>
              <a:rPr lang="en-GB" altLang="en-US" sz="2800" dirty="0">
                <a:solidFill>
                  <a:srgbClr val="002060"/>
                </a:solidFill>
                <a:latin typeface="Century Gothic" panose="020B0502020202020204" pitchFamily="34" charset="0"/>
              </a:rPr>
              <a:t>Contact the Child Protection Co-ordinator or if not available a member of the Senior Management team, who will liaise with the</a:t>
            </a:r>
            <a:r>
              <a:rPr lang="en-GB" altLang="en-US" sz="2800" dirty="0">
                <a:latin typeface="Century Gothic" panose="020B0502020202020204" pitchFamily="34" charset="0"/>
              </a:rPr>
              <a:t> </a:t>
            </a:r>
            <a:r>
              <a:rPr lang="en-GB" altLang="en-US" sz="2800" b="1" dirty="0">
                <a:solidFill>
                  <a:srgbClr val="00B050"/>
                </a:solidFill>
                <a:latin typeface="Century Gothic" panose="020B0502020202020204" pitchFamily="34" charset="0"/>
              </a:rPr>
              <a:t>ASIST </a:t>
            </a:r>
            <a:r>
              <a:rPr lang="en-GB" altLang="en-US" sz="2800"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Applied Suicide Intervention Skills Training)</a:t>
            </a:r>
            <a:r>
              <a:rPr lang="en-GB" altLang="en-US" sz="2800" dirty="0">
                <a:solidFill>
                  <a:srgbClr val="002060"/>
                </a:solidFill>
                <a:latin typeface="Century Gothic" panose="020B0502020202020204" pitchFamily="34" charset="0"/>
              </a:rPr>
              <a:t> trained member of staff (secondary schools) and take advice from</a:t>
            </a:r>
            <a:r>
              <a:rPr lang="en-GB" altLang="en-US" sz="2800" dirty="0">
                <a:latin typeface="Century Gothic" panose="020B0502020202020204" pitchFamily="34" charset="0"/>
              </a:rPr>
              <a:t> </a:t>
            </a:r>
            <a:r>
              <a:rPr lang="en-GB" altLang="en-US" sz="2800" b="1" dirty="0">
                <a:solidFill>
                  <a:srgbClr val="00B050"/>
                </a:solidFill>
                <a:latin typeface="Century Gothic" panose="020B0502020202020204" pitchFamily="34" charset="0"/>
              </a:rPr>
              <a:t>CAMHS </a:t>
            </a:r>
            <a:r>
              <a:rPr lang="en-GB" altLang="en-US" sz="2800"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Child and Adolescent Mental Health Services)</a:t>
            </a:r>
            <a:r>
              <a:rPr lang="en-GB" altLang="en-US" sz="2800" b="1" dirty="0">
                <a:solidFill>
                  <a:srgbClr val="002060"/>
                </a:solidFill>
                <a:latin typeface="Century Gothic" panose="020B0502020202020204" pitchFamily="34" charset="0"/>
              </a:rPr>
              <a:t>.</a:t>
            </a:r>
          </a:p>
          <a:p>
            <a:pPr marL="342900" indent="-342900" algn="just">
              <a:lnSpc>
                <a:spcPct val="100000"/>
              </a:lnSpc>
              <a:spcBef>
                <a:spcPts val="0"/>
              </a:spcBef>
              <a:buFont typeface="Arial" panose="020B0604020202020204" pitchFamily="34" charset="0"/>
              <a:buChar char="•"/>
              <a:defRPr/>
            </a:pPr>
            <a:r>
              <a:rPr lang="en-GB" sz="2800" dirty="0">
                <a:solidFill>
                  <a:srgbClr val="002060"/>
                </a:solidFill>
                <a:latin typeface="Century Gothic" panose="020B0502020202020204" pitchFamily="34" charset="0"/>
              </a:rPr>
              <a:t>In line with current training, the Child Protection Co-ordinator or the ASIST trained member of staff will ask the young person if they have a plan to complete suicide and to support the young person and help disable a plan, if one is place.</a:t>
            </a:r>
          </a:p>
          <a:p>
            <a:pPr marL="342900" indent="-342900" algn="l">
              <a:lnSpc>
                <a:spcPct val="100000"/>
              </a:lnSpc>
              <a:spcBef>
                <a:spcPts val="0"/>
              </a:spcBef>
              <a:buFont typeface="Arial" panose="020B0604020202020204" pitchFamily="34" charset="0"/>
              <a:buChar char="•"/>
              <a:defRPr/>
            </a:pPr>
            <a:endParaRPr lang="en-GB" altLang="en-US" dirty="0">
              <a:latin typeface="Century Gothic" panose="020B0502020202020204" pitchFamily="34" charset="0"/>
            </a:endParaRPr>
          </a:p>
          <a:p>
            <a:pPr algn="l">
              <a:lnSpc>
                <a:spcPct val="100000"/>
              </a:lnSpc>
              <a:spcBef>
                <a:spcPts val="0"/>
              </a:spcBef>
              <a:defRPr/>
            </a:pPr>
            <a:r>
              <a:rPr lang="en-GB" altLang="en-US" dirty="0"/>
              <a:t>    </a:t>
            </a:r>
            <a:endParaRPr lang="en-GB" altLang="en-US" sz="2000" b="1" i="1" dirty="0"/>
          </a:p>
          <a:p>
            <a:pPr>
              <a:lnSpc>
                <a:spcPct val="100000"/>
              </a:lnSpc>
              <a:spcBef>
                <a:spcPts val="0"/>
              </a:spcBef>
              <a:defRPr/>
            </a:pPr>
            <a:endParaRPr lang="en-GB" altLang="en-US" sz="2000" b="1" i="1" dirty="0"/>
          </a:p>
        </p:txBody>
      </p:sp>
      <p:sp>
        <p:nvSpPr>
          <p:cNvPr id="11" name="Rectangle 2">
            <a:extLst>
              <a:ext uri="{FF2B5EF4-FFF2-40B4-BE49-F238E27FC236}">
                <a16:creationId xmlns:a16="http://schemas.microsoft.com/office/drawing/2014/main" id="{6EB9CF94-EFD1-41BF-8882-8E026123BD7A}"/>
              </a:ext>
            </a:extLst>
          </p:cNvPr>
          <p:cNvSpPr txBox="1">
            <a:spLocks noChangeArrowheads="1"/>
          </p:cNvSpPr>
          <p:nvPr/>
        </p:nvSpPr>
        <p:spPr bwMode="auto">
          <a:xfrm>
            <a:off x="716873" y="343517"/>
            <a:ext cx="10758253" cy="6492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tLang="en-US" sz="4000" b="1" dirty="0">
                <a:solidFill>
                  <a:srgbClr val="002060"/>
                </a:solidFill>
                <a:latin typeface="Century Gothic" panose="020B0502020202020204" pitchFamily="34" charset="0"/>
              </a:rPr>
              <a:t>Immediate Concerns - Suicidal Ideation </a:t>
            </a:r>
            <a:endParaRPr lang="en-US" altLang="en-US" sz="4000" b="1" dirty="0">
              <a:solidFill>
                <a:srgbClr val="002060"/>
              </a:solidFill>
              <a:latin typeface="Century Gothic" panose="020B0502020202020204" pitchFamily="34" charset="0"/>
            </a:endParaRPr>
          </a:p>
        </p:txBody>
      </p:sp>
      <mc:AlternateContent xmlns:mc="http://schemas.openxmlformats.org/markup-compatibility/2006">
        <mc:Choice xmlns="" xmlns:am3d="http://schemas.microsoft.com/office/drawing/2017/model3d" Requires="am3d">
          <p:graphicFrame>
            <p:nvGraphicFramePr>
              <p:cNvPr id="10" name="3D Model 9" descr="Light Gray Exclamation point">
                <a:extLst>
                  <a:ext uri="{FF2B5EF4-FFF2-40B4-BE49-F238E27FC236}">
                    <a16:creationId xmlns:a16="http://schemas.microsoft.com/office/drawing/2014/main" id="{CF01D454-3687-4076-B0AD-E569F92B0132}"/>
                  </a:ext>
                </a:extLst>
              </p:cNvPr>
              <p:cNvGraphicFramePr>
                <a:graphicFrameLocks noChangeAspect="1"/>
              </p:cNvGraphicFramePr>
              <p:nvPr>
                <p:extLst>
                  <p:ext uri="{D42A27DB-BD31-4B8C-83A1-F6EECF244321}">
                    <p14:modId xmlns:p14="http://schemas.microsoft.com/office/powerpoint/2010/main" val="3813651584"/>
                  </p:ext>
                </p:extLst>
              </p:nvPr>
            </p:nvGraphicFramePr>
            <p:xfrm>
              <a:off x="0" y="1117766"/>
              <a:ext cx="1893179" cy="5269849"/>
            </p:xfrm>
            <a:graphic>
              <a:graphicData uri="http://schemas.microsoft.com/office/drawing/2017/model3d">
                <am3d:model3d r:embed="rId3">
                  <am3d:spPr>
                    <a:xfrm>
                      <a:off x="0" y="0"/>
                      <a:ext cx="1893179" cy="5269849"/>
                    </a:xfrm>
                    <a:prstGeom prst="rect">
                      <a:avLst/>
                    </a:prstGeom>
                  </am3d:spPr>
                  <am3d:camera>
                    <am3d:pos x="0" y="0" z="49434193"/>
                    <am3d:up dx="0" dy="36000000" dz="0"/>
                    <am3d:lookAt x="0" y="0" z="0"/>
                    <am3d:perspective fov="2700000"/>
                  </am3d:camera>
                  <am3d:trans>
                    <am3d:meterPerModelUnit n="3455117" d="1000000"/>
                    <am3d:preTrans dx="10169" dy="-18000000" dz="-1014"/>
                    <am3d:scale>
                      <am3d:sx n="1000000" d="1000000"/>
                      <am3d:sy n="1000000" d="1000000"/>
                      <am3d:sz n="1000000" d="1000000"/>
                    </am3d:scale>
                    <am3d:rot ax="8700000" ay="-1800000" az="-9600000"/>
                    <am3d:postTrans dx="0" dy="0" dz="0"/>
                  </am3d:trans>
                  <am3d:attrSrcUrl r:id="rId4"/>
                  <am3d:raster rName="Office3DRenderer" rVer="16.0.8326">
                    <am3d:blip r:embed="rId5"/>
                  </am3d:raster>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Light Gray Exclamation point">
                <a:extLst>
                  <a:ext uri="{FF2B5EF4-FFF2-40B4-BE49-F238E27FC236}">
                    <a16:creationId xmlns:a16="http://schemas.microsoft.com/office/drawing/2014/main" id="{CF01D454-3687-4076-B0AD-E569F92B0132}"/>
                  </a:ext>
                </a:extLst>
              </p:cNvPr>
              <p:cNvPicPr>
                <a:picLocks noGrp="1" noRot="1" noChangeAspect="1" noMove="1" noResize="1" noEditPoints="1" noAdjustHandles="1" noChangeArrowheads="1" noChangeShapeType="1" noCrop="1"/>
              </p:cNvPicPr>
              <p:nvPr/>
            </p:nvPicPr>
            <p:blipFill>
              <a:blip r:embed="rId6"/>
              <a:stretch>
                <a:fillRect/>
              </a:stretch>
            </p:blipFill>
            <p:spPr>
              <a:xfrm>
                <a:off x="0" y="1117766"/>
                <a:ext cx="1893179" cy="5269849"/>
              </a:xfrm>
              <a:prstGeom prst="rect">
                <a:avLst/>
              </a:prstGeom>
            </p:spPr>
          </p:pic>
        </mc:Fallback>
      </mc:AlternateContent>
      <p:pic>
        <p:nvPicPr>
          <p:cNvPr id="12" name="Picture 11">
            <a:hlinkClick r:id="rId7" action="ppaction://hlinksldjump"/>
            <a:extLst>
              <a:ext uri="{FF2B5EF4-FFF2-40B4-BE49-F238E27FC236}">
                <a16:creationId xmlns:a16="http://schemas.microsoft.com/office/drawing/2014/main" id="{3A816D1E-56A1-430A-BF30-8FB16810FB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8" name="Graphic 7" descr="Circle with right arrow">
            <a:hlinkClick r:id="" action="ppaction://hlinkshowjump?jump=nextslide"/>
            <a:extLst>
              <a:ext uri="{FF2B5EF4-FFF2-40B4-BE49-F238E27FC236}">
                <a16:creationId xmlns:a16="http://schemas.microsoft.com/office/drawing/2014/main" id="{DA3EB254-D15D-FDD6-827F-BA65B428399A}"/>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0800000">
            <a:off x="11764536" y="6436692"/>
            <a:ext cx="368614" cy="373431"/>
          </a:xfrm>
          <a:prstGeom prst="rect">
            <a:avLst/>
          </a:prstGeom>
        </p:spPr>
      </p:pic>
    </p:spTree>
    <p:extLst>
      <p:ext uri="{BB962C8B-B14F-4D97-AF65-F5344CB8AC3E}">
        <p14:creationId xmlns:p14="http://schemas.microsoft.com/office/powerpoint/2010/main" val="264169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subTitle" idx="1"/>
          </p:nvPr>
        </p:nvSpPr>
        <p:spPr bwMode="auto">
          <a:xfrm>
            <a:off x="1764205" y="992805"/>
            <a:ext cx="9902640" cy="4498848"/>
          </a:xfrm>
          <a:noFill/>
          <a:ln w="9525">
            <a:noFill/>
            <a:miter lim="800000"/>
            <a:headEnd/>
            <a:tailEn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noAutofit/>
          </a:bodyPr>
          <a:lstStyle/>
          <a:p>
            <a:pPr marL="342900" indent="-342900" algn="just">
              <a:lnSpc>
                <a:spcPct val="100000"/>
              </a:lnSpc>
              <a:spcBef>
                <a:spcPts val="0"/>
              </a:spcBef>
              <a:buFont typeface="Arial" panose="020B0604020202020204" pitchFamily="34" charset="0"/>
              <a:buChar char="•"/>
              <a:defRPr/>
            </a:pPr>
            <a:r>
              <a:rPr lang="en-GB" altLang="en-US" sz="2800" dirty="0">
                <a:solidFill>
                  <a:srgbClr val="002060"/>
                </a:solidFill>
                <a:latin typeface="Century Gothic" panose="020B0502020202020204" pitchFamily="34" charset="0"/>
              </a:rPr>
              <a:t>The Child Protection Co-ordinator will confirm with the person the child disclosed to and the child, how that person will remain in the process and where possible how they can continue to support the child or young person.</a:t>
            </a:r>
          </a:p>
          <a:p>
            <a:pPr marL="342900" indent="-342900" algn="just">
              <a:lnSpc>
                <a:spcPct val="100000"/>
              </a:lnSpc>
              <a:spcBef>
                <a:spcPts val="0"/>
              </a:spcBef>
              <a:buFont typeface="Arial" panose="020B0604020202020204" pitchFamily="34" charset="0"/>
              <a:buChar char="•"/>
              <a:defRPr/>
            </a:pPr>
            <a:r>
              <a:rPr lang="en-GB" altLang="en-US" sz="2800" dirty="0">
                <a:solidFill>
                  <a:srgbClr val="002060"/>
                </a:solidFill>
                <a:latin typeface="Century Gothic" panose="020B0502020202020204" pitchFamily="34" charset="0"/>
              </a:rPr>
              <a:t>Standard Child Protection and Safeguarding processes will be followed in line with Standard Circular L3.</a:t>
            </a:r>
          </a:p>
          <a:p>
            <a:pPr>
              <a:lnSpc>
                <a:spcPct val="100000"/>
              </a:lnSpc>
              <a:spcBef>
                <a:spcPts val="0"/>
              </a:spcBef>
              <a:defRPr/>
            </a:pPr>
            <a:endParaRPr lang="en-GB" altLang="en-US" sz="2800" b="1" dirty="0">
              <a:solidFill>
                <a:srgbClr val="FF0000"/>
              </a:solidFill>
              <a:latin typeface="Century Gothic" panose="020B0502020202020204" pitchFamily="34" charset="0"/>
            </a:endParaRPr>
          </a:p>
          <a:p>
            <a:pPr>
              <a:lnSpc>
                <a:spcPct val="100000"/>
              </a:lnSpc>
              <a:spcBef>
                <a:spcPts val="0"/>
              </a:spcBef>
              <a:defRPr/>
            </a:pPr>
            <a:r>
              <a:rPr lang="en-GB" altLang="en-US" sz="2800" b="1" dirty="0">
                <a:solidFill>
                  <a:srgbClr val="FF0000"/>
                </a:solidFill>
                <a:latin typeface="Century Gothic" panose="020B0502020202020204" pitchFamily="34" charset="0"/>
              </a:rPr>
              <a:t>Please refer to flow chart on your staff noticeboard</a:t>
            </a:r>
          </a:p>
          <a:p>
            <a:pPr>
              <a:lnSpc>
                <a:spcPct val="100000"/>
              </a:lnSpc>
              <a:spcBef>
                <a:spcPts val="0"/>
              </a:spcBef>
              <a:defRPr/>
            </a:pPr>
            <a:endParaRPr lang="en-GB" altLang="en-US" sz="2800" b="1" dirty="0">
              <a:solidFill>
                <a:srgbClr val="FF0000"/>
              </a:solidFill>
              <a:latin typeface="Century Gothic" panose="020B0502020202020204" pitchFamily="34" charset="0"/>
            </a:endParaRPr>
          </a:p>
          <a:p>
            <a:pPr>
              <a:lnSpc>
                <a:spcPct val="100000"/>
              </a:lnSpc>
              <a:spcBef>
                <a:spcPts val="0"/>
              </a:spcBef>
              <a:defRPr/>
            </a:pPr>
            <a:r>
              <a:rPr lang="en-GB" altLang="en-US" sz="2800" b="1" dirty="0">
                <a:solidFill>
                  <a:srgbClr val="FF0000"/>
                </a:solidFill>
                <a:latin typeface="Century Gothic" panose="020B0502020202020204" pitchFamily="34" charset="0"/>
              </a:rPr>
              <a:t>At all times, the safety and wellbeing of the young person will remain the priority</a:t>
            </a:r>
            <a:r>
              <a:rPr lang="en-GB" altLang="en-US" sz="2800" dirty="0">
                <a:latin typeface="Century Gothic" panose="020B0502020202020204" pitchFamily="34" charset="0"/>
              </a:rPr>
              <a:t>.</a:t>
            </a:r>
          </a:p>
          <a:p>
            <a:pPr>
              <a:lnSpc>
                <a:spcPct val="100000"/>
              </a:lnSpc>
              <a:spcBef>
                <a:spcPts val="0"/>
              </a:spcBef>
              <a:defRPr/>
            </a:pPr>
            <a:endParaRPr lang="en-GB" altLang="en-US" dirty="0"/>
          </a:p>
          <a:p>
            <a:pPr marL="342900" indent="-342900" algn="l">
              <a:lnSpc>
                <a:spcPct val="100000"/>
              </a:lnSpc>
              <a:spcBef>
                <a:spcPts val="0"/>
              </a:spcBef>
              <a:buFont typeface="Arial" panose="020B0604020202020204" pitchFamily="34" charset="0"/>
              <a:buChar char="•"/>
              <a:defRPr/>
            </a:pPr>
            <a:endParaRPr lang="en-GB" altLang="en-US" dirty="0"/>
          </a:p>
          <a:p>
            <a:pPr algn="l">
              <a:lnSpc>
                <a:spcPct val="100000"/>
              </a:lnSpc>
              <a:spcBef>
                <a:spcPts val="0"/>
              </a:spcBef>
              <a:defRPr/>
            </a:pPr>
            <a:r>
              <a:rPr lang="en-GB" altLang="en-US" dirty="0"/>
              <a:t>    </a:t>
            </a:r>
            <a:endParaRPr lang="en-GB" altLang="en-US" sz="2000" b="1" i="1" dirty="0"/>
          </a:p>
          <a:p>
            <a:pPr>
              <a:lnSpc>
                <a:spcPct val="100000"/>
              </a:lnSpc>
              <a:spcBef>
                <a:spcPts val="0"/>
              </a:spcBef>
              <a:defRPr/>
            </a:pPr>
            <a:endParaRPr lang="en-GB" altLang="en-US" sz="2000" b="1" i="1" dirty="0"/>
          </a:p>
        </p:txBody>
      </p:sp>
      <p:sp>
        <p:nvSpPr>
          <p:cNvPr id="11" name="Rectangle 2">
            <a:extLst>
              <a:ext uri="{FF2B5EF4-FFF2-40B4-BE49-F238E27FC236}">
                <a16:creationId xmlns:a16="http://schemas.microsoft.com/office/drawing/2014/main" id="{6EB9CF94-EFD1-41BF-8882-8E026123BD7A}"/>
              </a:ext>
            </a:extLst>
          </p:cNvPr>
          <p:cNvSpPr txBox="1">
            <a:spLocks noChangeArrowheads="1"/>
          </p:cNvSpPr>
          <p:nvPr/>
        </p:nvSpPr>
        <p:spPr bwMode="auto">
          <a:xfrm>
            <a:off x="716873" y="343517"/>
            <a:ext cx="10758253" cy="6492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altLang="en-US" sz="4000" b="1" dirty="0">
                <a:solidFill>
                  <a:srgbClr val="002060"/>
                </a:solidFill>
                <a:latin typeface="Century Gothic" panose="020B0502020202020204" pitchFamily="34" charset="0"/>
              </a:rPr>
              <a:t>Immediate Concerns - Suicidal Ideation </a:t>
            </a:r>
            <a:endParaRPr lang="en-US" altLang="en-US" sz="4000" b="1" dirty="0">
              <a:solidFill>
                <a:srgbClr val="002060"/>
              </a:solidFill>
              <a:latin typeface="Century Gothic" panose="020B0502020202020204" pitchFamily="34" charset="0"/>
            </a:endParaRPr>
          </a:p>
        </p:txBody>
      </p:sp>
      <mc:AlternateContent xmlns:mc="http://schemas.openxmlformats.org/markup-compatibility/2006">
        <mc:Choice xmlns="" xmlns:am3d="http://schemas.microsoft.com/office/drawing/2017/model3d" Requires="am3d">
          <p:graphicFrame>
            <p:nvGraphicFramePr>
              <p:cNvPr id="10" name="3D Model 9" descr="Light Gray Exclamation point">
                <a:extLst>
                  <a:ext uri="{FF2B5EF4-FFF2-40B4-BE49-F238E27FC236}">
                    <a16:creationId xmlns:a16="http://schemas.microsoft.com/office/drawing/2014/main" id="{CF01D454-3687-4076-B0AD-E569F92B0132}"/>
                  </a:ext>
                </a:extLst>
              </p:cNvPr>
              <p:cNvGraphicFramePr>
                <a:graphicFrameLocks noChangeAspect="1"/>
              </p:cNvGraphicFramePr>
              <p:nvPr/>
            </p:nvGraphicFramePr>
            <p:xfrm>
              <a:off x="0" y="1117766"/>
              <a:ext cx="1893179" cy="5269849"/>
            </p:xfrm>
            <a:graphic>
              <a:graphicData uri="http://schemas.microsoft.com/office/drawing/2017/model3d">
                <am3d:model3d r:embed="rId3">
                  <am3d:spPr>
                    <a:xfrm>
                      <a:off x="0" y="0"/>
                      <a:ext cx="1893179" cy="5269849"/>
                    </a:xfrm>
                    <a:prstGeom prst="rect">
                      <a:avLst/>
                    </a:prstGeom>
                  </am3d:spPr>
                  <am3d:camera>
                    <am3d:pos x="0" y="0" z="49434193"/>
                    <am3d:up dx="0" dy="36000000" dz="0"/>
                    <am3d:lookAt x="0" y="0" z="0"/>
                    <am3d:perspective fov="2700000"/>
                  </am3d:camera>
                  <am3d:trans>
                    <am3d:meterPerModelUnit n="3455117" d="1000000"/>
                    <am3d:preTrans dx="10169" dy="-18000000" dz="-1014"/>
                    <am3d:scale>
                      <am3d:sx n="1000000" d="1000000"/>
                      <am3d:sy n="1000000" d="1000000"/>
                      <am3d:sz n="1000000" d="1000000"/>
                    </am3d:scale>
                    <am3d:rot ax="8700000" ay="-1800000" az="-9600000"/>
                    <am3d:postTrans dx="0" dy="0" dz="0"/>
                  </am3d:trans>
                  <am3d:attrSrcUrl r:id="rId4"/>
                  <am3d:raster rName="Office3DRenderer" rVer="16.0.8326">
                    <am3d:blip r:embed="rId5"/>
                  </am3d:raster>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Light Gray Exclamation point">
                <a:extLst>
                  <a:ext uri="{FF2B5EF4-FFF2-40B4-BE49-F238E27FC236}">
                    <a16:creationId xmlns:a16="http://schemas.microsoft.com/office/drawing/2014/main" id="{CF01D454-3687-4076-B0AD-E569F92B0132}"/>
                  </a:ext>
                </a:extLst>
              </p:cNvPr>
              <p:cNvPicPr>
                <a:picLocks noGrp="1" noRot="1" noChangeAspect="1" noMove="1" noResize="1" noEditPoints="1" noAdjustHandles="1" noChangeArrowheads="1" noChangeShapeType="1" noCrop="1"/>
              </p:cNvPicPr>
              <p:nvPr/>
            </p:nvPicPr>
            <p:blipFill>
              <a:blip r:embed="rId6"/>
              <a:stretch>
                <a:fillRect/>
              </a:stretch>
            </p:blipFill>
            <p:spPr>
              <a:xfrm>
                <a:off x="0" y="1117766"/>
                <a:ext cx="1893179" cy="5269849"/>
              </a:xfrm>
              <a:prstGeom prst="rect">
                <a:avLst/>
              </a:prstGeom>
            </p:spPr>
          </p:pic>
        </mc:Fallback>
      </mc:AlternateContent>
      <p:pic>
        <p:nvPicPr>
          <p:cNvPr id="13" name="Picture 12">
            <a:hlinkClick r:id="rId7" action="ppaction://hlinksldjump"/>
            <a:extLst>
              <a:ext uri="{FF2B5EF4-FFF2-40B4-BE49-F238E27FC236}">
                <a16:creationId xmlns:a16="http://schemas.microsoft.com/office/drawing/2014/main" id="{3AB4813B-1E25-8DF4-365C-02202F9FCD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4" name="Graphic 13" descr="Circle with right arrow">
            <a:hlinkClick r:id="" action="ppaction://hlinkshowjump?jump=nextslide"/>
            <a:extLst>
              <a:ext uri="{FF2B5EF4-FFF2-40B4-BE49-F238E27FC236}">
                <a16:creationId xmlns:a16="http://schemas.microsoft.com/office/drawing/2014/main" id="{333FA747-DCF7-992F-4F0D-48C0DE212666}"/>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0800000">
            <a:off x="11764536" y="6436692"/>
            <a:ext cx="368614" cy="373431"/>
          </a:xfrm>
          <a:prstGeom prst="rect">
            <a:avLst/>
          </a:prstGeom>
        </p:spPr>
      </p:pic>
      <p:pic>
        <p:nvPicPr>
          <p:cNvPr id="15" name="Graphic 14" descr="Circle with right arrow">
            <a:hlinkClick r:id="" action="ppaction://hlinkshowjump?jump=previousslide"/>
            <a:extLst>
              <a:ext uri="{FF2B5EF4-FFF2-40B4-BE49-F238E27FC236}">
                <a16:creationId xmlns:a16="http://schemas.microsoft.com/office/drawing/2014/main" id="{8E2E520F-D8A1-3559-00FB-9AD6A1CAF666}"/>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1126058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C695F-3560-4581-86CA-5A5949575F23}"/>
              </a:ext>
            </a:extLst>
          </p:cNvPr>
          <p:cNvSpPr>
            <a:spLocks noGrp="1"/>
          </p:cNvSpPr>
          <p:nvPr>
            <p:ph type="title"/>
          </p:nvPr>
        </p:nvSpPr>
        <p:spPr>
          <a:xfrm>
            <a:off x="765429" y="243204"/>
            <a:ext cx="10515600" cy="1325563"/>
          </a:xfrm>
        </p:spPr>
        <p:txBody>
          <a:bodyPr/>
          <a:lstStyle/>
          <a:p>
            <a:r>
              <a:rPr lang="en-GB" b="1" dirty="0">
                <a:solidFill>
                  <a:srgbClr val="002060"/>
                </a:solidFill>
                <a:latin typeface="Century Gothic" panose="020B0502020202020204" pitchFamily="34" charset="0"/>
              </a:rPr>
              <a:t>Suicide Prevention Safety Planning and Risk Assessment Flowchart</a:t>
            </a:r>
          </a:p>
        </p:txBody>
      </p:sp>
      <p:sp>
        <p:nvSpPr>
          <p:cNvPr id="3" name="TextBox 2">
            <a:extLst>
              <a:ext uri="{FF2B5EF4-FFF2-40B4-BE49-F238E27FC236}">
                <a16:creationId xmlns:a16="http://schemas.microsoft.com/office/drawing/2014/main" id="{4897DF6B-BEA7-4134-869D-B3C1088F8D38}"/>
              </a:ext>
            </a:extLst>
          </p:cNvPr>
          <p:cNvSpPr txBox="1"/>
          <p:nvPr/>
        </p:nvSpPr>
        <p:spPr>
          <a:xfrm>
            <a:off x="568336" y="1519065"/>
            <a:ext cx="5945480" cy="4524315"/>
          </a:xfrm>
          <a:prstGeom prst="rect">
            <a:avLst/>
          </a:prstGeom>
          <a:noFill/>
        </p:spPr>
        <p:txBody>
          <a:bodyPr wrap="square" rtlCol="0">
            <a:spAutoFit/>
          </a:bodyPr>
          <a:lstStyle/>
          <a:p>
            <a:pPr marL="285750" indent="-285750" algn="just">
              <a:buFont typeface="Arial" panose="020B0604020202020204" pitchFamily="34" charset="0"/>
              <a:buChar char="•"/>
            </a:pPr>
            <a:r>
              <a:rPr lang="en-GB" dirty="0">
                <a:solidFill>
                  <a:srgbClr val="002060"/>
                </a:solidFill>
                <a:latin typeface="Century Gothic" panose="020B0502020202020204" pitchFamily="34" charset="0"/>
              </a:rPr>
              <a:t>Whilst any concerns relating to </a:t>
            </a:r>
            <a:r>
              <a:rPr lang="en-GB" b="1" dirty="0">
                <a:solidFill>
                  <a:srgbClr val="002060"/>
                </a:solidFill>
                <a:latin typeface="Century Gothic" panose="020B0502020202020204" pitchFamily="34" charset="0"/>
              </a:rPr>
              <a:t>Suicide Prevention</a:t>
            </a:r>
            <a:r>
              <a:rPr lang="en-GB" dirty="0">
                <a:solidFill>
                  <a:srgbClr val="002060"/>
                </a:solidFill>
                <a:latin typeface="Century Gothic" panose="020B0502020202020204" pitchFamily="34" charset="0"/>
              </a:rPr>
              <a:t> should be reported to the Child Protection Co-ordinator and Head of Establishment immediately and the agreed CP processes followed, if the member of staff who the child or young person discloses to feels confident and comfortable, they should ask the child or young person if they have a plan to complete suicide. Following this the member of staff should refer to the CP Co-ordinator as above who will work with young person, partners, to assess risk and create a safety plan.</a:t>
            </a:r>
          </a:p>
          <a:p>
            <a:pPr marL="285750" indent="-285750" algn="just">
              <a:buFont typeface="Arial" panose="020B0604020202020204" pitchFamily="34" charset="0"/>
              <a:buChar char="•"/>
            </a:pPr>
            <a:r>
              <a:rPr lang="en-GB" dirty="0">
                <a:solidFill>
                  <a:srgbClr val="002060"/>
                </a:solidFill>
                <a:latin typeface="Century Gothic" panose="020B0502020202020204" pitchFamily="34" charset="0"/>
              </a:rPr>
              <a:t>If at any point the staff member is concerned a child or young person is in </a:t>
            </a:r>
            <a:r>
              <a:rPr lang="en-GB" b="1" dirty="0">
                <a:solidFill>
                  <a:srgbClr val="FF0000"/>
                </a:solidFill>
                <a:latin typeface="Century Gothic" panose="020B0502020202020204" pitchFamily="34" charset="0"/>
              </a:rPr>
              <a:t>imminent danger</a:t>
            </a:r>
            <a:r>
              <a:rPr lang="en-GB" dirty="0">
                <a:solidFill>
                  <a:srgbClr val="002060"/>
                </a:solidFill>
                <a:latin typeface="Century Gothic" panose="020B0502020202020204" pitchFamily="34" charset="0"/>
              </a:rPr>
              <a:t>, contact </a:t>
            </a:r>
            <a:r>
              <a:rPr lang="en-GB" b="1" dirty="0">
                <a:solidFill>
                  <a:srgbClr val="FF0000"/>
                </a:solidFill>
                <a:latin typeface="Century Gothic" panose="020B0502020202020204" pitchFamily="34" charset="0"/>
              </a:rPr>
              <a:t>Emergency Services on 999</a:t>
            </a:r>
          </a:p>
          <a:p>
            <a:pPr marL="285750" indent="-285750">
              <a:buFont typeface="Arial" panose="020B0604020202020204" pitchFamily="34" charset="0"/>
              <a:buChar char="•"/>
            </a:pPr>
            <a:endParaRPr lang="en-GB" dirty="0"/>
          </a:p>
        </p:txBody>
      </p:sp>
      <p:pic>
        <p:nvPicPr>
          <p:cNvPr id="15" name="Content Placeholder 14" descr="A close up of a device&#10;&#10;Description automatically generated">
            <a:extLst>
              <a:ext uri="{FF2B5EF4-FFF2-40B4-BE49-F238E27FC236}">
                <a16:creationId xmlns:a16="http://schemas.microsoft.com/office/drawing/2014/main" id="{CEEDEDAF-43E6-45F8-B2F9-961DC74ED10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359063" y="1716261"/>
            <a:ext cx="3311191" cy="4682952"/>
          </a:xfrm>
          <a:ln>
            <a:solidFill>
              <a:schemeClr val="accent1"/>
            </a:solidFill>
          </a:ln>
        </p:spPr>
      </p:pic>
      <p:pic>
        <p:nvPicPr>
          <p:cNvPr id="10" name="Picture 9">
            <a:hlinkClick r:id="rId4" action="ppaction://hlinksldjump"/>
            <a:extLst>
              <a:ext uri="{FF2B5EF4-FFF2-40B4-BE49-F238E27FC236}">
                <a16:creationId xmlns:a16="http://schemas.microsoft.com/office/drawing/2014/main" id="{55E88E81-522C-242A-5C42-531715DD74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1" name="Graphic 10" descr="Circle with right arrow">
            <a:hlinkClick r:id="" action="ppaction://hlinkshowjump?jump=nextslide"/>
            <a:extLst>
              <a:ext uri="{FF2B5EF4-FFF2-40B4-BE49-F238E27FC236}">
                <a16:creationId xmlns:a16="http://schemas.microsoft.com/office/drawing/2014/main" id="{A0EB7C3A-87E3-F49E-8634-C26E1AA2F03F}"/>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10800000">
            <a:off x="11764536" y="6436692"/>
            <a:ext cx="368614" cy="373431"/>
          </a:xfrm>
          <a:prstGeom prst="rect">
            <a:avLst/>
          </a:prstGeom>
        </p:spPr>
      </p:pic>
      <p:pic>
        <p:nvPicPr>
          <p:cNvPr id="13" name="Graphic 12" descr="Circle with right arrow">
            <a:hlinkClick r:id="" action="ppaction://hlinkshowjump?jump=previousslide"/>
            <a:extLst>
              <a:ext uri="{FF2B5EF4-FFF2-40B4-BE49-F238E27FC236}">
                <a16:creationId xmlns:a16="http://schemas.microsoft.com/office/drawing/2014/main" id="{3FC584AA-C54B-F422-84B3-8DA95B6F7AF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2591837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052554-3C15-4A3F-95EF-A9FD1D6D7B26}"/>
              </a:ext>
            </a:extLst>
          </p:cNvPr>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427492" y="2296846"/>
            <a:ext cx="4443822" cy="3309294"/>
          </a:xfrm>
          <a:prstGeom prst="rect">
            <a:avLst/>
          </a:prstGeom>
          <a:noFill/>
          <a:ln>
            <a:noFill/>
          </a:ln>
        </p:spPr>
      </p:pic>
      <p:pic>
        <p:nvPicPr>
          <p:cNvPr id="5" name="Picture 4">
            <a:extLst>
              <a:ext uri="{FF2B5EF4-FFF2-40B4-BE49-F238E27FC236}">
                <a16:creationId xmlns:a16="http://schemas.microsoft.com/office/drawing/2014/main" id="{7FDD090F-6A8D-4B35-800C-E56B15807F93}"/>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6096000" y="169953"/>
            <a:ext cx="5731510" cy="1732280"/>
          </a:xfrm>
          <a:prstGeom prst="rect">
            <a:avLst/>
          </a:prstGeom>
          <a:noFill/>
          <a:ln>
            <a:noFill/>
          </a:ln>
        </p:spPr>
      </p:pic>
      <p:pic>
        <p:nvPicPr>
          <p:cNvPr id="7" name="Picture 6">
            <a:extLst>
              <a:ext uri="{FF2B5EF4-FFF2-40B4-BE49-F238E27FC236}">
                <a16:creationId xmlns:a16="http://schemas.microsoft.com/office/drawing/2014/main" id="{EA3FCD35-0332-49DF-83F0-30958FCB87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954" y="387668"/>
            <a:ext cx="3472581" cy="1363662"/>
          </a:xfrm>
          <a:prstGeom prst="rect">
            <a:avLst/>
          </a:prstGeom>
        </p:spPr>
      </p:pic>
      <p:pic>
        <p:nvPicPr>
          <p:cNvPr id="3" name="Picture 2">
            <a:extLst>
              <a:ext uri="{FF2B5EF4-FFF2-40B4-BE49-F238E27FC236}">
                <a16:creationId xmlns:a16="http://schemas.microsoft.com/office/drawing/2014/main" id="{67522584-A46B-426A-AEC7-ECC0BED655B6}"/>
              </a:ext>
            </a:extLst>
          </p:cNvPr>
          <p:cNvPicPr>
            <a:picLocks noChangeAspect="1"/>
          </p:cNvPicPr>
          <p:nvPr/>
        </p:nvPicPr>
        <p:blipFill>
          <a:blip r:embed="rId8"/>
          <a:stretch>
            <a:fillRect/>
          </a:stretch>
        </p:blipFill>
        <p:spPr>
          <a:xfrm>
            <a:off x="5318305" y="2274341"/>
            <a:ext cx="6276975" cy="4181475"/>
          </a:xfrm>
          <a:prstGeom prst="rect">
            <a:avLst/>
          </a:prstGeom>
        </p:spPr>
      </p:pic>
    </p:spTree>
    <p:extLst>
      <p:ext uri="{BB962C8B-B14F-4D97-AF65-F5344CB8AC3E}">
        <p14:creationId xmlns:p14="http://schemas.microsoft.com/office/powerpoint/2010/main" val="142952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C695F-3560-4581-86CA-5A5949575F23}"/>
              </a:ext>
            </a:extLst>
          </p:cNvPr>
          <p:cNvSpPr>
            <a:spLocks noGrp="1"/>
          </p:cNvSpPr>
          <p:nvPr>
            <p:ph type="title"/>
          </p:nvPr>
        </p:nvSpPr>
        <p:spPr>
          <a:xfrm>
            <a:off x="765429" y="243204"/>
            <a:ext cx="10515600" cy="1325563"/>
          </a:xfrm>
        </p:spPr>
        <p:txBody>
          <a:bodyPr/>
          <a:lstStyle/>
          <a:p>
            <a:pPr algn="ctr"/>
            <a:r>
              <a:rPr lang="en-GB" b="1" dirty="0">
                <a:solidFill>
                  <a:srgbClr val="002060"/>
                </a:solidFill>
                <a:latin typeface="Century Gothic" panose="020B0502020202020204" pitchFamily="34" charset="0"/>
              </a:rPr>
              <a:t>Suicide Prevention – Conversation Guidance</a:t>
            </a:r>
          </a:p>
        </p:txBody>
      </p:sp>
      <p:sp>
        <p:nvSpPr>
          <p:cNvPr id="22" name="TextBox 21">
            <a:extLst>
              <a:ext uri="{FF2B5EF4-FFF2-40B4-BE49-F238E27FC236}">
                <a16:creationId xmlns:a16="http://schemas.microsoft.com/office/drawing/2014/main" id="{60919A3C-2930-4F3B-BEBC-D6840BFD01D0}"/>
              </a:ext>
            </a:extLst>
          </p:cNvPr>
          <p:cNvSpPr txBox="1"/>
          <p:nvPr/>
        </p:nvSpPr>
        <p:spPr>
          <a:xfrm>
            <a:off x="762257" y="1387540"/>
            <a:ext cx="10315859" cy="4401205"/>
          </a:xfrm>
          <a:prstGeom prst="rect">
            <a:avLst/>
          </a:prstGeom>
          <a:noFill/>
        </p:spPr>
        <p:txBody>
          <a:bodyPr wrap="square" rtlCol="0">
            <a:spAutoFit/>
          </a:bodyPr>
          <a:lstStyle/>
          <a:p>
            <a:pPr algn="just"/>
            <a:r>
              <a:rPr lang="en-GB" sz="2600" b="1" dirty="0">
                <a:solidFill>
                  <a:srgbClr val="002060"/>
                </a:solidFill>
                <a:latin typeface="Century Gothic" panose="020B0502020202020204" pitchFamily="34" charset="0"/>
              </a:rPr>
              <a:t>North Ayrshire Council </a:t>
            </a:r>
            <a:r>
              <a:rPr lang="en-GB" sz="2600" dirty="0">
                <a:solidFill>
                  <a:srgbClr val="002060"/>
                </a:solidFill>
                <a:latin typeface="Century Gothic" panose="020B0502020202020204" pitchFamily="34" charset="0"/>
              </a:rPr>
              <a:t>has revised their processes for informing the Named Person following a child or young person’s attendance at </a:t>
            </a:r>
            <a:r>
              <a:rPr lang="en-GB" sz="2600" b="1" dirty="0">
                <a:solidFill>
                  <a:srgbClr val="FF0000"/>
                </a:solidFill>
                <a:latin typeface="Century Gothic" panose="020B0502020202020204" pitchFamily="34" charset="0"/>
              </a:rPr>
              <a:t>Emergency Department with suicidal intent or attempt</a:t>
            </a:r>
            <a:r>
              <a:rPr lang="en-GB" sz="2600" dirty="0">
                <a:solidFill>
                  <a:srgbClr val="002060"/>
                </a:solidFill>
                <a:latin typeface="Century Gothic" panose="020B0502020202020204" pitchFamily="34" charset="0"/>
              </a:rPr>
              <a:t>. The </a:t>
            </a:r>
            <a:r>
              <a:rPr lang="en-GB" sz="2600" b="1" dirty="0">
                <a:solidFill>
                  <a:srgbClr val="002060"/>
                </a:solidFill>
                <a:latin typeface="Century Gothic" panose="020B0502020202020204" pitchFamily="34" charset="0"/>
              </a:rPr>
              <a:t>Named Person Service </a:t>
            </a:r>
            <a:r>
              <a:rPr lang="en-GB" sz="2600" dirty="0">
                <a:solidFill>
                  <a:srgbClr val="002060"/>
                </a:solidFill>
                <a:latin typeface="Century Gothic" panose="020B0502020202020204" pitchFamily="34" charset="0"/>
              </a:rPr>
              <a:t>will notify education establishments in the event of an attendance and the child or young person will have the opportunity to meet with a member of staff from Service Access and CAMHS.</a:t>
            </a:r>
          </a:p>
          <a:p>
            <a:pPr algn="just"/>
            <a:endParaRPr lang="en-GB" sz="2000" dirty="0">
              <a:solidFill>
                <a:srgbClr val="002060"/>
              </a:solidFill>
              <a:latin typeface="Century Gothic" panose="020B0502020202020204" pitchFamily="34" charset="0"/>
            </a:endParaRPr>
          </a:p>
          <a:p>
            <a:pPr algn="just"/>
            <a:r>
              <a:rPr lang="en-GB" sz="26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Conversation Guidance has been produced to assist education staff to support pupils. This can be accessed through the Suicide Prevention </a:t>
            </a:r>
            <a:r>
              <a:rPr lang="en-GB" sz="26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T</a:t>
            </a:r>
            <a:r>
              <a:rPr lang="en-GB" sz="26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ab on the </a:t>
            </a:r>
            <a:r>
              <a:rPr lang="en-GB" sz="26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hlinkClick r:id="rId3"/>
              </a:rPr>
              <a:t>Glow blog</a:t>
            </a:r>
            <a:r>
              <a:rPr lang="en-GB" sz="26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600" dirty="0">
              <a:solidFill>
                <a:srgbClr val="002060"/>
              </a:solidFill>
              <a:latin typeface="Century Gothic" panose="020B0502020202020204" pitchFamily="34" charset="0"/>
            </a:endParaRPr>
          </a:p>
        </p:txBody>
      </p:sp>
      <p:sp>
        <p:nvSpPr>
          <p:cNvPr id="28" name="Rectangle 20">
            <a:extLst>
              <a:ext uri="{FF2B5EF4-FFF2-40B4-BE49-F238E27FC236}">
                <a16:creationId xmlns:a16="http://schemas.microsoft.com/office/drawing/2014/main" id="{8B08CC4B-BDBF-4946-88A7-EDD218BB9A0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30" name="Rectangle 22">
            <a:extLst>
              <a:ext uri="{FF2B5EF4-FFF2-40B4-BE49-F238E27FC236}">
                <a16:creationId xmlns:a16="http://schemas.microsoft.com/office/drawing/2014/main" id="{22715D2F-2FF1-4643-82C3-F8C84DFB23C0}"/>
              </a:ext>
            </a:extLst>
          </p:cNvPr>
          <p:cNvSpPr>
            <a:spLocks noChangeArrowheads="1"/>
          </p:cNvSpPr>
          <p:nvPr/>
        </p:nvSpPr>
        <p:spPr bwMode="auto">
          <a:xfrm>
            <a:off x="137392" y="3252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4" name="Picture 3" descr="Logo, company name&#10;&#10;Description automatically generated">
            <a:extLst>
              <a:ext uri="{FF2B5EF4-FFF2-40B4-BE49-F238E27FC236}">
                <a16:creationId xmlns:a16="http://schemas.microsoft.com/office/drawing/2014/main" id="{99DD6A05-2294-4334-AD13-D479CA5E4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6885" y="5711302"/>
            <a:ext cx="2040849" cy="1146698"/>
          </a:xfrm>
          <a:prstGeom prst="rect">
            <a:avLst/>
          </a:prstGeom>
        </p:spPr>
      </p:pic>
      <p:pic>
        <p:nvPicPr>
          <p:cNvPr id="13" name="Picture 12">
            <a:hlinkClick r:id="rId5" action="ppaction://hlinksldjump"/>
            <a:extLst>
              <a:ext uri="{FF2B5EF4-FFF2-40B4-BE49-F238E27FC236}">
                <a16:creationId xmlns:a16="http://schemas.microsoft.com/office/drawing/2014/main" id="{4EC9B5E0-6322-004C-2C86-405CA0BF5B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4" name="Graphic 13" descr="Circle with right arrow">
            <a:hlinkClick r:id="" action="ppaction://hlinkshowjump?jump=nextslide"/>
            <a:extLst>
              <a:ext uri="{FF2B5EF4-FFF2-40B4-BE49-F238E27FC236}">
                <a16:creationId xmlns:a16="http://schemas.microsoft.com/office/drawing/2014/main" id="{6C30DDC0-F5AD-872C-12A3-81226467449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10800000">
            <a:off x="11764536" y="6447843"/>
            <a:ext cx="368614" cy="373431"/>
          </a:xfrm>
          <a:prstGeom prst="rect">
            <a:avLst/>
          </a:prstGeom>
        </p:spPr>
      </p:pic>
      <p:pic>
        <p:nvPicPr>
          <p:cNvPr id="15" name="Graphic 14" descr="Circle with right arrow">
            <a:hlinkClick r:id="" action="ppaction://hlinkshowjump?jump=previousslide"/>
            <a:extLst>
              <a:ext uri="{FF2B5EF4-FFF2-40B4-BE49-F238E27FC236}">
                <a16:creationId xmlns:a16="http://schemas.microsoft.com/office/drawing/2014/main" id="{863F5A54-8FC2-9688-D2CC-DD37B8F8EC7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2194482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C695F-3560-4581-86CA-5A5949575F23}"/>
              </a:ext>
            </a:extLst>
          </p:cNvPr>
          <p:cNvSpPr>
            <a:spLocks noGrp="1"/>
          </p:cNvSpPr>
          <p:nvPr>
            <p:ph type="title"/>
          </p:nvPr>
        </p:nvSpPr>
        <p:spPr>
          <a:xfrm>
            <a:off x="805185" y="123935"/>
            <a:ext cx="10515600" cy="1325563"/>
          </a:xfrm>
        </p:spPr>
        <p:txBody>
          <a:bodyPr/>
          <a:lstStyle/>
          <a:p>
            <a:pPr algn="ctr"/>
            <a:r>
              <a:rPr lang="en-GB" b="1" dirty="0">
                <a:solidFill>
                  <a:srgbClr val="002060"/>
                </a:solidFill>
                <a:latin typeface="Century Gothic" panose="020B0502020202020204" pitchFamily="34" charset="0"/>
              </a:rPr>
              <a:t>Suicide Prevention – Self Harm</a:t>
            </a:r>
          </a:p>
        </p:txBody>
      </p:sp>
      <p:sp>
        <p:nvSpPr>
          <p:cNvPr id="6" name="TextBox 5">
            <a:extLst>
              <a:ext uri="{FF2B5EF4-FFF2-40B4-BE49-F238E27FC236}">
                <a16:creationId xmlns:a16="http://schemas.microsoft.com/office/drawing/2014/main" id="{E9A2A5A8-72AC-442D-803D-1B334435F5E7}"/>
              </a:ext>
            </a:extLst>
          </p:cNvPr>
          <p:cNvSpPr txBox="1"/>
          <p:nvPr/>
        </p:nvSpPr>
        <p:spPr>
          <a:xfrm>
            <a:off x="682301" y="1185973"/>
            <a:ext cx="10933920" cy="5909310"/>
          </a:xfrm>
          <a:prstGeom prst="rect">
            <a:avLst/>
          </a:prstGeom>
          <a:noFill/>
        </p:spPr>
        <p:txBody>
          <a:bodyPr wrap="square" rtlCol="0">
            <a:spAutoFit/>
          </a:bodyPr>
          <a:lstStyle/>
          <a:p>
            <a:pPr algn="just"/>
            <a:r>
              <a:rPr lang="en-GB" sz="2600" b="1" dirty="0">
                <a:solidFill>
                  <a:srgbClr val="002060"/>
                </a:solidFill>
                <a:latin typeface="Century Gothic" panose="020B0502020202020204" pitchFamily="34" charset="0"/>
              </a:rPr>
              <a:t>Self Harm </a:t>
            </a:r>
            <a:r>
              <a:rPr lang="en-GB" sz="2600" dirty="0">
                <a:solidFill>
                  <a:srgbClr val="002060"/>
                </a:solidFill>
                <a:latin typeface="Century Gothic" panose="020B0502020202020204" pitchFamily="34" charset="0"/>
              </a:rPr>
              <a:t>refers to self-poisoning or self-injury, irrespective of the apparent purpose of the act. Self-harm is generally a way of coping with overwhelming emotional distress.</a:t>
            </a:r>
          </a:p>
          <a:p>
            <a:pPr algn="just"/>
            <a:endParaRPr lang="en-GB" sz="2000" dirty="0">
              <a:solidFill>
                <a:srgbClr val="002060"/>
              </a:solidFill>
              <a:latin typeface="Century Gothic" panose="020B0502020202020204" pitchFamily="34" charset="0"/>
            </a:endParaRPr>
          </a:p>
          <a:p>
            <a:pPr algn="just"/>
            <a:r>
              <a:rPr lang="en-GB" sz="2600" b="1" dirty="0">
                <a:solidFill>
                  <a:srgbClr val="FF0000"/>
                </a:solidFill>
                <a:latin typeface="Century Gothic" panose="020B0502020202020204" pitchFamily="34" charset="0"/>
              </a:rPr>
              <a:t>If there are concerns that abuse or neglect are associated with self-harm, Child Protection processes should be followed.</a:t>
            </a:r>
          </a:p>
          <a:p>
            <a:pPr algn="just"/>
            <a:endParaRPr lang="en-GB" sz="2000" dirty="0">
              <a:solidFill>
                <a:srgbClr val="002060"/>
              </a:solidFill>
              <a:latin typeface="Century Gothic" panose="020B0502020202020204" pitchFamily="34" charset="0"/>
            </a:endParaRPr>
          </a:p>
          <a:p>
            <a:pPr algn="just"/>
            <a:r>
              <a:rPr lang="en-GB" sz="2600" dirty="0">
                <a:solidFill>
                  <a:srgbClr val="002060"/>
                </a:solidFill>
                <a:latin typeface="Century Gothic" panose="020B0502020202020204" pitchFamily="34" charset="0"/>
              </a:rPr>
              <a:t>If a child or young person discloses self-harm or you suspect self-harm, then your school nurse or the local Penumbra self-harm service can provide support.</a:t>
            </a:r>
          </a:p>
          <a:p>
            <a:pPr algn="ctr"/>
            <a:endParaRPr lang="en-GB" sz="1600" b="1" dirty="0">
              <a:solidFill>
                <a:srgbClr val="0070C0"/>
              </a:solidFill>
              <a:latin typeface="Century Gothic" panose="020B0502020202020204" pitchFamily="34" charset="0"/>
            </a:endParaRPr>
          </a:p>
          <a:p>
            <a:pPr algn="ctr"/>
            <a:r>
              <a:rPr lang="en-GB" sz="2600" b="1" dirty="0">
                <a:solidFill>
                  <a:srgbClr val="0070C0"/>
                </a:solidFill>
                <a:latin typeface="Century Gothic" panose="020B0502020202020204" pitchFamily="34" charset="0"/>
              </a:rPr>
              <a:t>North Ayrshire Self Harm Project – Penumbra – </a:t>
            </a:r>
            <a:r>
              <a:rPr lang="en-GB" sz="2600" dirty="0">
                <a:latin typeface="Century Gothic" panose="020B0502020202020204" pitchFamily="34" charset="0"/>
                <a:hlinkClick r:id="rId3"/>
              </a:rPr>
              <a:t>http://www.penumbra.org.uk/service-locations/west-area-services/ayrshire/self-harm-services/</a:t>
            </a:r>
            <a:endParaRPr lang="en-GB" sz="2600" dirty="0">
              <a:latin typeface="Century Gothic" panose="020B0502020202020204" pitchFamily="34" charset="0"/>
            </a:endParaRPr>
          </a:p>
          <a:p>
            <a:pPr algn="just"/>
            <a:endParaRPr lang="en-GB" sz="2600" dirty="0">
              <a:latin typeface="Century Gothic" panose="020B0502020202020204" pitchFamily="34" charset="0"/>
            </a:endParaRPr>
          </a:p>
        </p:txBody>
      </p:sp>
      <p:pic>
        <p:nvPicPr>
          <p:cNvPr id="10" name="Picture 9">
            <a:hlinkClick r:id="rId4" action="ppaction://hlinksldjump"/>
            <a:extLst>
              <a:ext uri="{FF2B5EF4-FFF2-40B4-BE49-F238E27FC236}">
                <a16:creationId xmlns:a16="http://schemas.microsoft.com/office/drawing/2014/main" id="{AFBDF766-A57F-00AD-B77A-0D62EB9072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1" name="Graphic 10" descr="Circle with right arrow">
            <a:hlinkClick r:id="" action="ppaction://hlinkshowjump?jump=nextslide"/>
            <a:extLst>
              <a:ext uri="{FF2B5EF4-FFF2-40B4-BE49-F238E27FC236}">
                <a16:creationId xmlns:a16="http://schemas.microsoft.com/office/drawing/2014/main" id="{32685EAD-CA07-427C-E165-BF40178BD79B}"/>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10800000">
            <a:off x="11764536" y="6436692"/>
            <a:ext cx="368614" cy="373431"/>
          </a:xfrm>
          <a:prstGeom prst="rect">
            <a:avLst/>
          </a:prstGeom>
        </p:spPr>
      </p:pic>
      <p:pic>
        <p:nvPicPr>
          <p:cNvPr id="13" name="Graphic 12" descr="Circle with right arrow">
            <a:hlinkClick r:id="" action="ppaction://hlinkshowjump?jump=previousslide"/>
            <a:extLst>
              <a:ext uri="{FF2B5EF4-FFF2-40B4-BE49-F238E27FC236}">
                <a16:creationId xmlns:a16="http://schemas.microsoft.com/office/drawing/2014/main" id="{00D107C8-90F4-AA90-944B-408FDFC58BEE}"/>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2602327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C695F-3560-4581-86CA-5A5949575F23}"/>
              </a:ext>
            </a:extLst>
          </p:cNvPr>
          <p:cNvSpPr>
            <a:spLocks noGrp="1"/>
          </p:cNvSpPr>
          <p:nvPr>
            <p:ph type="title"/>
          </p:nvPr>
        </p:nvSpPr>
        <p:spPr>
          <a:xfrm>
            <a:off x="765429" y="243204"/>
            <a:ext cx="10515600" cy="1325563"/>
          </a:xfrm>
        </p:spPr>
        <p:txBody>
          <a:bodyPr/>
          <a:lstStyle/>
          <a:p>
            <a:pPr algn="ctr"/>
            <a:r>
              <a:rPr lang="en-GB" b="1" dirty="0">
                <a:solidFill>
                  <a:srgbClr val="002060"/>
                </a:solidFill>
                <a:latin typeface="Century Gothic" panose="020B0502020202020204" pitchFamily="34" charset="0"/>
              </a:rPr>
              <a:t>Youth Suicide Prevention Taskforce</a:t>
            </a:r>
          </a:p>
        </p:txBody>
      </p:sp>
      <p:sp>
        <p:nvSpPr>
          <p:cNvPr id="6" name="TextBox 5">
            <a:extLst>
              <a:ext uri="{FF2B5EF4-FFF2-40B4-BE49-F238E27FC236}">
                <a16:creationId xmlns:a16="http://schemas.microsoft.com/office/drawing/2014/main" id="{E9A2A5A8-72AC-442D-803D-1B334435F5E7}"/>
              </a:ext>
            </a:extLst>
          </p:cNvPr>
          <p:cNvSpPr txBox="1"/>
          <p:nvPr/>
        </p:nvSpPr>
        <p:spPr>
          <a:xfrm>
            <a:off x="765429" y="1411604"/>
            <a:ext cx="10933920" cy="4493538"/>
          </a:xfrm>
          <a:prstGeom prst="rect">
            <a:avLst/>
          </a:prstGeom>
          <a:noFill/>
        </p:spPr>
        <p:txBody>
          <a:bodyPr wrap="square" rtlCol="0">
            <a:spAutoFit/>
          </a:bodyPr>
          <a:lstStyle/>
          <a:p>
            <a:pPr algn="just"/>
            <a:r>
              <a:rPr lang="en-GB" sz="26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The </a:t>
            </a:r>
            <a:r>
              <a:rPr lang="en-GB" sz="2600" b="1" dirty="0">
                <a:solidFill>
                  <a:srgbClr val="002060"/>
                </a:solidFill>
                <a:effectLst/>
                <a:latin typeface="Century Gothic" panose="020B0502020202020204" pitchFamily="34" charset="0"/>
                <a:ea typeface="Calibri" panose="020F0502020204030204" pitchFamily="34" charset="0"/>
              </a:rPr>
              <a:t>Young People’s Suicide Taskforce </a:t>
            </a:r>
            <a:r>
              <a:rPr lang="en-GB" sz="26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is a multi-agency group, including education, who meet monthly, they focus on suicide prevention activities, bereavement support and actions in the event of a youth suicide. </a:t>
            </a:r>
          </a:p>
          <a:p>
            <a:pPr algn="just"/>
            <a:endParaRPr lang="en-GB" sz="26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r>
              <a:rPr lang="en-GB" sz="26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Please click on the link below for a short, narrated presentation on the work of the group - </a:t>
            </a:r>
            <a:r>
              <a:rPr lang="en-GB" sz="2600" b="1" dirty="0">
                <a:solidFill>
                  <a:srgbClr val="0070C0"/>
                </a:solidFill>
                <a:effectLst/>
                <a:latin typeface="Century Gothic" panose="020B0502020202020204" pitchFamily="34" charset="0"/>
                <a:ea typeface="Calibri" panose="020F0502020204030204" pitchFamily="34" charset="0"/>
                <a:cs typeface="Times New Roman" panose="02020603050405020304" pitchFamily="18" charset="0"/>
                <a:hlinkClick r:id="rId3">
                  <a:extLst>
                    <a:ext uri="{A12FA001-AC4F-418D-AE19-62706E023703}">
                      <ahyp:hlinkClr xmlns="" xmlns:ahyp="http://schemas.microsoft.com/office/drawing/2018/hyperlinkcolor" val="tx"/>
                    </a:ext>
                  </a:extLst>
                </a:hlinkClick>
              </a:rPr>
              <a:t>here</a:t>
            </a:r>
            <a:endParaRPr lang="en-GB" sz="2600" b="1" dirty="0">
              <a:solidFill>
                <a:srgbClr val="0070C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endParaRPr lang="en-GB" sz="26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r>
              <a:rPr lang="en-GB" sz="26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Alternatively it can be found in the Suicide Prevention tab on the MHWB glow Education Staff </a:t>
            </a:r>
            <a:r>
              <a:rPr lang="en-GB" sz="2600" b="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hlinkClick r:id="rId4"/>
              </a:rPr>
              <a:t>Glow blog</a:t>
            </a:r>
            <a:endParaRPr lang="en-GB" sz="2600" b="1" dirty="0">
              <a:solidFill>
                <a:srgbClr val="002060"/>
              </a:solidFill>
              <a:latin typeface="Century Gothic" panose="020B0502020202020204" pitchFamily="34" charset="0"/>
            </a:endParaRPr>
          </a:p>
          <a:p>
            <a:pPr algn="just"/>
            <a:endParaRPr lang="en-GB" sz="2600" dirty="0">
              <a:latin typeface="Century Gothic" panose="020B0502020202020204" pitchFamily="34" charset="0"/>
            </a:endParaRPr>
          </a:p>
        </p:txBody>
      </p:sp>
      <p:pic>
        <p:nvPicPr>
          <p:cNvPr id="8" name="Picture 7">
            <a:hlinkClick r:id="rId5" action="ppaction://hlinksldjump"/>
            <a:extLst>
              <a:ext uri="{FF2B5EF4-FFF2-40B4-BE49-F238E27FC236}">
                <a16:creationId xmlns:a16="http://schemas.microsoft.com/office/drawing/2014/main" id="{647F5710-4CB9-D4ED-D490-303C6AF4EC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0" name="Graphic 9" descr="Circle with right arrow">
            <a:hlinkClick r:id="" action="ppaction://hlinkshowjump?jump=previousslide"/>
            <a:extLst>
              <a:ext uri="{FF2B5EF4-FFF2-40B4-BE49-F238E27FC236}">
                <a16:creationId xmlns:a16="http://schemas.microsoft.com/office/drawing/2014/main" id="{C7C36CC8-B3BE-B950-6B6D-3CB09A195C8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1846947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C695F-3560-4581-86CA-5A5949575F23}"/>
              </a:ext>
            </a:extLst>
          </p:cNvPr>
          <p:cNvSpPr>
            <a:spLocks noGrp="1"/>
          </p:cNvSpPr>
          <p:nvPr>
            <p:ph type="title"/>
          </p:nvPr>
        </p:nvSpPr>
        <p:spPr>
          <a:xfrm>
            <a:off x="765429" y="243205"/>
            <a:ext cx="10515600" cy="991830"/>
          </a:xfrm>
        </p:spPr>
        <p:txBody>
          <a:bodyPr/>
          <a:lstStyle/>
          <a:p>
            <a:r>
              <a:rPr lang="en-GB" b="1" dirty="0">
                <a:solidFill>
                  <a:schemeClr val="accent1">
                    <a:lumMod val="50000"/>
                  </a:schemeClr>
                </a:solidFill>
                <a:latin typeface="Century Gothic" panose="020B0502020202020204" pitchFamily="34" charset="0"/>
              </a:rPr>
              <a:t>Mental Health and Wellbeing</a:t>
            </a:r>
            <a:endParaRPr lang="en-GB" b="1" dirty="0">
              <a:solidFill>
                <a:srgbClr val="002060"/>
              </a:solidFill>
              <a:latin typeface="Century Gothic" panose="020B0502020202020204" pitchFamily="34" charset="0"/>
            </a:endParaRPr>
          </a:p>
        </p:txBody>
      </p:sp>
      <p:sp>
        <p:nvSpPr>
          <p:cNvPr id="6" name="TextBox 5">
            <a:extLst>
              <a:ext uri="{FF2B5EF4-FFF2-40B4-BE49-F238E27FC236}">
                <a16:creationId xmlns:a16="http://schemas.microsoft.com/office/drawing/2014/main" id="{E9A2A5A8-72AC-442D-803D-1B334435F5E7}"/>
              </a:ext>
            </a:extLst>
          </p:cNvPr>
          <p:cNvSpPr txBox="1"/>
          <p:nvPr/>
        </p:nvSpPr>
        <p:spPr>
          <a:xfrm>
            <a:off x="765429" y="1235035"/>
            <a:ext cx="10933920" cy="5139869"/>
          </a:xfrm>
          <a:prstGeom prst="rect">
            <a:avLst/>
          </a:prstGeom>
          <a:noFill/>
        </p:spPr>
        <p:txBody>
          <a:bodyPr wrap="square" rtlCol="0">
            <a:spAutoFit/>
          </a:bodyPr>
          <a:lstStyle/>
          <a:p>
            <a:r>
              <a:rPr lang="en-GB" sz="24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All staff should be aware the impact societal factors can have on children and young people’s mental health and wellbeing. These include but are not limited to:</a:t>
            </a:r>
          </a:p>
          <a:p>
            <a:pPr marL="342900" indent="-342900">
              <a:buFont typeface="Arial" panose="020B0604020202020204" pitchFamily="34" charset="0"/>
              <a:buChar char="•"/>
            </a:pPr>
            <a:r>
              <a:rPr lang="en-GB" sz="24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Poverty</a:t>
            </a:r>
          </a:p>
          <a:p>
            <a:pPr marL="342900" lvl="0" indent="-342900">
              <a:buFont typeface="Arial" panose="020B0604020202020204" pitchFamily="34" charset="0"/>
              <a:buChar char="•"/>
            </a:pPr>
            <a:r>
              <a:rPr lang="en-GB" sz="24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Poor parental/family wellbeing</a:t>
            </a:r>
          </a:p>
          <a:p>
            <a:pPr marL="342900" lvl="0" indent="-342900">
              <a:buFont typeface="Arial" panose="020B0604020202020204" pitchFamily="34" charset="0"/>
              <a:buChar char="•"/>
            </a:pPr>
            <a:r>
              <a:rPr lang="en-GB" sz="24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Geographical/social isolation</a:t>
            </a:r>
          </a:p>
          <a:p>
            <a:pPr marL="342900" lvl="0" indent="-342900">
              <a:buFont typeface="Arial" panose="020B0604020202020204" pitchFamily="34" charset="0"/>
              <a:buChar char="•"/>
            </a:pPr>
            <a:r>
              <a:rPr lang="en-GB" sz="24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Self and familial use of drugs and alcohol</a:t>
            </a:r>
          </a:p>
          <a:p>
            <a:pPr marL="342900" lvl="0" indent="-342900">
              <a:buFont typeface="Arial" panose="020B0604020202020204" pitchFamily="34" charset="0"/>
              <a:buChar char="•"/>
            </a:pPr>
            <a:r>
              <a:rPr lang="en-GB" sz="24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Gender based Violence</a:t>
            </a:r>
          </a:p>
          <a:p>
            <a:pPr marL="342900" lvl="0" indent="-342900">
              <a:buFont typeface="Arial" panose="020B0604020202020204" pitchFamily="34" charset="0"/>
              <a:buChar char="•"/>
            </a:pPr>
            <a:r>
              <a:rPr lang="en-GB" sz="24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Child protection procedures can increase anxiety in children and young people therefore support and approach are crucial</a:t>
            </a:r>
          </a:p>
          <a:p>
            <a:endParaRPr lang="en-GB" sz="2200" b="1" dirty="0">
              <a:solidFill>
                <a:schemeClr val="accent1">
                  <a:lumMod val="50000"/>
                </a:schemeClr>
              </a:solidFill>
              <a:latin typeface="Century Gothic" panose="020B0502020202020204" pitchFamily="34" charset="0"/>
            </a:endParaRPr>
          </a:p>
          <a:p>
            <a:pPr algn="ctr"/>
            <a:r>
              <a:rPr lang="en-GB" sz="2300" b="1" dirty="0">
                <a:solidFill>
                  <a:schemeClr val="accent1">
                    <a:lumMod val="50000"/>
                  </a:schemeClr>
                </a:solidFill>
                <a:latin typeface="Century Gothic" panose="020B0502020202020204" pitchFamily="34" charset="0"/>
              </a:rPr>
              <a:t>Where adults are vulnerable, consideration should be given to making a referral to the Adult Protection Team - see Slide 54 – for guidance</a:t>
            </a:r>
          </a:p>
          <a:p>
            <a:pPr marL="0" indent="0">
              <a:buNone/>
            </a:pPr>
            <a:endParaRPr lang="en-GB" sz="2000" dirty="0">
              <a:solidFill>
                <a:schemeClr val="accent1">
                  <a:lumMod val="50000"/>
                </a:schemeClr>
              </a:solidFill>
              <a:latin typeface="Century Gothic" panose="020B0502020202020204" pitchFamily="34" charset="0"/>
            </a:endParaRPr>
          </a:p>
        </p:txBody>
      </p:sp>
      <p:pic>
        <p:nvPicPr>
          <p:cNvPr id="7" name="Picture 6">
            <a:hlinkClick r:id="rId3" action="ppaction://hlinksldjump"/>
            <a:extLst>
              <a:ext uri="{FF2B5EF4-FFF2-40B4-BE49-F238E27FC236}">
                <a16:creationId xmlns:a16="http://schemas.microsoft.com/office/drawing/2014/main" id="{E6DC5A5B-D1E9-CF39-685A-EDCC244AFE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9" name="Graphic 8" descr="Circle with right arrow">
            <a:hlinkClick r:id="" action="ppaction://hlinkshowjump?jump=nextslide"/>
            <a:extLst>
              <a:ext uri="{FF2B5EF4-FFF2-40B4-BE49-F238E27FC236}">
                <a16:creationId xmlns:a16="http://schemas.microsoft.com/office/drawing/2014/main" id="{A1B36299-04F3-B091-F66A-0BEFB98C1FD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0800000">
            <a:off x="11764536" y="6436692"/>
            <a:ext cx="368614" cy="373431"/>
          </a:xfrm>
          <a:prstGeom prst="rect">
            <a:avLst/>
          </a:prstGeom>
        </p:spPr>
      </p:pic>
    </p:spTree>
    <p:extLst>
      <p:ext uri="{BB962C8B-B14F-4D97-AF65-F5344CB8AC3E}">
        <p14:creationId xmlns:p14="http://schemas.microsoft.com/office/powerpoint/2010/main" val="1193247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C695F-3560-4581-86CA-5A5949575F23}"/>
              </a:ext>
            </a:extLst>
          </p:cNvPr>
          <p:cNvSpPr>
            <a:spLocks noGrp="1"/>
          </p:cNvSpPr>
          <p:nvPr>
            <p:ph type="title"/>
          </p:nvPr>
        </p:nvSpPr>
        <p:spPr>
          <a:xfrm>
            <a:off x="765429" y="243204"/>
            <a:ext cx="10515600" cy="1325563"/>
          </a:xfrm>
        </p:spPr>
        <p:txBody>
          <a:bodyPr/>
          <a:lstStyle/>
          <a:p>
            <a:r>
              <a:rPr lang="en-GB" b="1" dirty="0">
                <a:solidFill>
                  <a:schemeClr val="accent1">
                    <a:lumMod val="50000"/>
                  </a:schemeClr>
                </a:solidFill>
                <a:latin typeface="Century Gothic" panose="020B0502020202020204" pitchFamily="34" charset="0"/>
              </a:rPr>
              <a:t>Mental Health and Wellbeing</a:t>
            </a:r>
            <a:endParaRPr lang="en-GB" b="1" dirty="0">
              <a:solidFill>
                <a:srgbClr val="002060"/>
              </a:solidFill>
              <a:latin typeface="Century Gothic" panose="020B0502020202020204" pitchFamily="34" charset="0"/>
            </a:endParaRPr>
          </a:p>
        </p:txBody>
      </p:sp>
      <p:sp>
        <p:nvSpPr>
          <p:cNvPr id="6" name="TextBox 5">
            <a:extLst>
              <a:ext uri="{FF2B5EF4-FFF2-40B4-BE49-F238E27FC236}">
                <a16:creationId xmlns:a16="http://schemas.microsoft.com/office/drawing/2014/main" id="{E9A2A5A8-72AC-442D-803D-1B334435F5E7}"/>
              </a:ext>
            </a:extLst>
          </p:cNvPr>
          <p:cNvSpPr txBox="1"/>
          <p:nvPr/>
        </p:nvSpPr>
        <p:spPr>
          <a:xfrm>
            <a:off x="765429" y="1411604"/>
            <a:ext cx="10933920" cy="3985706"/>
          </a:xfrm>
          <a:prstGeom prst="rect">
            <a:avLst/>
          </a:prstGeom>
          <a:noFill/>
        </p:spPr>
        <p:txBody>
          <a:bodyPr wrap="square" rtlCol="0">
            <a:spAutoFit/>
          </a:bodyPr>
          <a:lstStyle/>
          <a:p>
            <a:pPr marL="0" indent="0">
              <a:buNone/>
            </a:pPr>
            <a:r>
              <a:rPr lang="en-GB" sz="2300" b="1" dirty="0">
                <a:solidFill>
                  <a:schemeClr val="accent1">
                    <a:lumMod val="50000"/>
                  </a:schemeClr>
                </a:solidFill>
                <a:latin typeface="Century Gothic" panose="020B0502020202020204" pitchFamily="34" charset="0"/>
              </a:rPr>
              <a:t>Children and young people experiencing mental health problems</a:t>
            </a:r>
          </a:p>
          <a:p>
            <a:pPr marL="342900" indent="-342900" algn="just">
              <a:buFont typeface="Arial" panose="020B0604020202020204" pitchFamily="34" charset="0"/>
              <a:buChar char="•"/>
            </a:pPr>
            <a:r>
              <a:rPr lang="en-GB" sz="2300" dirty="0">
                <a:solidFill>
                  <a:schemeClr val="accent1">
                    <a:lumMod val="50000"/>
                  </a:schemeClr>
                </a:solidFill>
                <a:latin typeface="Century Gothic" panose="020B0502020202020204" pitchFamily="34" charset="0"/>
              </a:rPr>
              <a:t>Children can experience a range of mental health illnesses but most will recover from this and experience good wellbeing. When required, service and support is vital; local training and policy should raise awareness about such issues.</a:t>
            </a:r>
          </a:p>
          <a:p>
            <a:pPr marL="342900" indent="-342900" algn="just">
              <a:buFont typeface="Arial" panose="020B0604020202020204" pitchFamily="34" charset="0"/>
              <a:buChar char="•"/>
            </a:pPr>
            <a:r>
              <a:rPr lang="en-GB" sz="2300" dirty="0">
                <a:solidFill>
                  <a:schemeClr val="accent1">
                    <a:lumMod val="50000"/>
                  </a:schemeClr>
                </a:solidFill>
                <a:latin typeface="Century Gothic" panose="020B0502020202020204" pitchFamily="34" charset="0"/>
              </a:rPr>
              <a:t>Contributory factors to poor mental health  include  neglect; domestic abuse; substance misuse; bereavement; bullying; discrimination; poverty; caring responsibilities etc.</a:t>
            </a:r>
          </a:p>
          <a:p>
            <a:pPr marL="342900" indent="-342900" algn="just">
              <a:buFont typeface="Arial" panose="020B0604020202020204" pitchFamily="34" charset="0"/>
              <a:buChar char="•"/>
            </a:pPr>
            <a:r>
              <a:rPr lang="en-GB" sz="2300" dirty="0">
                <a:solidFill>
                  <a:schemeClr val="accent1">
                    <a:lumMod val="50000"/>
                  </a:schemeClr>
                </a:solidFill>
                <a:latin typeface="Century Gothic" panose="020B0502020202020204" pitchFamily="34" charset="0"/>
              </a:rPr>
              <a:t>Children and young people experiencing poor mental health may be a risk to themselves and others. Support and intervention are key in preventing this.</a:t>
            </a:r>
          </a:p>
        </p:txBody>
      </p:sp>
      <p:pic>
        <p:nvPicPr>
          <p:cNvPr id="9" name="Picture 8">
            <a:hlinkClick r:id="rId3"/>
            <a:extLst>
              <a:ext uri="{FF2B5EF4-FFF2-40B4-BE49-F238E27FC236}">
                <a16:creationId xmlns:a16="http://schemas.microsoft.com/office/drawing/2014/main" id="{FE9D31DE-47E7-45E2-A200-E9DCC960AE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8431" y="5254379"/>
            <a:ext cx="2029595" cy="1360417"/>
          </a:xfrm>
          <a:prstGeom prst="rect">
            <a:avLst/>
          </a:prstGeom>
        </p:spPr>
      </p:pic>
      <p:pic>
        <p:nvPicPr>
          <p:cNvPr id="11" name="Picture 10">
            <a:hlinkClick r:id="rId5" action="ppaction://hlinksldjump"/>
            <a:extLst>
              <a:ext uri="{FF2B5EF4-FFF2-40B4-BE49-F238E27FC236}">
                <a16:creationId xmlns:a16="http://schemas.microsoft.com/office/drawing/2014/main" id="{D9257969-334D-C328-1578-8FD406BDCD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3" name="Graphic 12" descr="Circle with right arrow">
            <a:hlinkClick r:id="" action="ppaction://hlinkshowjump?jump=nextslide"/>
            <a:extLst>
              <a:ext uri="{FF2B5EF4-FFF2-40B4-BE49-F238E27FC236}">
                <a16:creationId xmlns:a16="http://schemas.microsoft.com/office/drawing/2014/main" id="{08CFAB05-3B87-9698-2A4D-032BC1CD62C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10800000">
            <a:off x="11764536" y="6436692"/>
            <a:ext cx="368614" cy="373431"/>
          </a:xfrm>
          <a:prstGeom prst="rect">
            <a:avLst/>
          </a:prstGeom>
        </p:spPr>
      </p:pic>
      <p:pic>
        <p:nvPicPr>
          <p:cNvPr id="14" name="Graphic 13" descr="Circle with right arrow">
            <a:hlinkClick r:id="" action="ppaction://hlinkshowjump?jump=previousslide"/>
            <a:extLst>
              <a:ext uri="{FF2B5EF4-FFF2-40B4-BE49-F238E27FC236}">
                <a16:creationId xmlns:a16="http://schemas.microsoft.com/office/drawing/2014/main" id="{27EAAA35-8F58-2754-1DFC-8BC68EC28207}"/>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4263509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C695F-3560-4581-86CA-5A5949575F23}"/>
              </a:ext>
            </a:extLst>
          </p:cNvPr>
          <p:cNvSpPr>
            <a:spLocks noGrp="1"/>
          </p:cNvSpPr>
          <p:nvPr>
            <p:ph type="title"/>
          </p:nvPr>
        </p:nvSpPr>
        <p:spPr>
          <a:xfrm>
            <a:off x="765429" y="243204"/>
            <a:ext cx="10515600" cy="1325563"/>
          </a:xfrm>
        </p:spPr>
        <p:txBody>
          <a:bodyPr/>
          <a:lstStyle/>
          <a:p>
            <a:r>
              <a:rPr lang="en-GB" b="1" dirty="0">
                <a:solidFill>
                  <a:schemeClr val="accent1">
                    <a:lumMod val="50000"/>
                  </a:schemeClr>
                </a:solidFill>
                <a:latin typeface="Century Gothic" panose="020B0502020202020204" pitchFamily="34" charset="0"/>
              </a:rPr>
              <a:t>Mental Health and Wellbeing</a:t>
            </a:r>
            <a:endParaRPr lang="en-GB" b="1" dirty="0">
              <a:solidFill>
                <a:srgbClr val="002060"/>
              </a:solidFill>
              <a:latin typeface="Century Gothic" panose="020B0502020202020204" pitchFamily="34" charset="0"/>
            </a:endParaRPr>
          </a:p>
        </p:txBody>
      </p:sp>
      <p:sp>
        <p:nvSpPr>
          <p:cNvPr id="6" name="TextBox 5">
            <a:extLst>
              <a:ext uri="{FF2B5EF4-FFF2-40B4-BE49-F238E27FC236}">
                <a16:creationId xmlns:a16="http://schemas.microsoft.com/office/drawing/2014/main" id="{E9A2A5A8-72AC-442D-803D-1B334435F5E7}"/>
              </a:ext>
            </a:extLst>
          </p:cNvPr>
          <p:cNvSpPr txBox="1"/>
          <p:nvPr/>
        </p:nvSpPr>
        <p:spPr>
          <a:xfrm>
            <a:off x="765429" y="1411604"/>
            <a:ext cx="10933920" cy="5570756"/>
          </a:xfrm>
          <a:prstGeom prst="rect">
            <a:avLst/>
          </a:prstGeom>
          <a:noFill/>
        </p:spPr>
        <p:txBody>
          <a:bodyPr wrap="square" rtlCol="0">
            <a:spAutoFit/>
          </a:bodyPr>
          <a:lstStyle/>
          <a:p>
            <a:pPr marL="0" indent="0">
              <a:buNone/>
            </a:pPr>
            <a:r>
              <a:rPr lang="en-GB" sz="2300" b="1" dirty="0">
                <a:solidFill>
                  <a:schemeClr val="accent1">
                    <a:lumMod val="50000"/>
                  </a:schemeClr>
                </a:solidFill>
                <a:latin typeface="Century Gothic" panose="020B0502020202020204" pitchFamily="34" charset="0"/>
              </a:rPr>
              <a:t>Children and young people experiencing mental health problems</a:t>
            </a:r>
          </a:p>
          <a:p>
            <a:pPr marL="342900" indent="-342900" algn="just">
              <a:buFont typeface="Arial" panose="020B0604020202020204" pitchFamily="34" charset="0"/>
              <a:buChar char="•"/>
            </a:pPr>
            <a:r>
              <a:rPr lang="en-GB" sz="2300" dirty="0">
                <a:solidFill>
                  <a:schemeClr val="accent1">
                    <a:lumMod val="50000"/>
                  </a:schemeClr>
                </a:solidFill>
                <a:latin typeface="Century Gothic" panose="020B0502020202020204" pitchFamily="34" charset="0"/>
              </a:rPr>
              <a:t>GIRFEC approach should be utilised in supporting mental wellbeing; services made available when required and those with a duty of care should be able to signpost to support.</a:t>
            </a:r>
          </a:p>
          <a:p>
            <a:pPr marL="342900" indent="-342900" algn="just">
              <a:buFont typeface="Arial" panose="020B0604020202020204" pitchFamily="34" charset="0"/>
              <a:buChar char="•"/>
            </a:pPr>
            <a:r>
              <a:rPr lang="en-GB" sz="2300" dirty="0">
                <a:solidFill>
                  <a:schemeClr val="accent1">
                    <a:lumMod val="50000"/>
                  </a:schemeClr>
                </a:solidFill>
                <a:latin typeface="Century Gothic" panose="020B0502020202020204" pitchFamily="34" charset="0"/>
              </a:rPr>
              <a:t>CP practitioners should be trauma informed and intervene at the earliest opportunity. Collaboration and a multi-agency approach should take place when a child is at significant risk of harm.</a:t>
            </a:r>
          </a:p>
          <a:p>
            <a:pPr marL="342900" indent="-342900" algn="just">
              <a:buFont typeface="Arial" panose="020B0604020202020204" pitchFamily="34" charset="0"/>
              <a:buChar char="•"/>
            </a:pPr>
            <a:r>
              <a:rPr lang="en-GB" sz="2300" dirty="0">
                <a:solidFill>
                  <a:schemeClr val="accent1">
                    <a:lumMod val="50000"/>
                  </a:schemeClr>
                </a:solidFill>
                <a:latin typeface="Century Gothic" panose="020B0502020202020204" pitchFamily="34" charset="0"/>
              </a:rPr>
              <a:t>Impact of transitions should be considered: school; Care Experienced; criminal justice processes; LGBTQ+; phases of recovery.</a:t>
            </a:r>
          </a:p>
          <a:p>
            <a:pPr marL="342900" indent="-342900" algn="just">
              <a:buFont typeface="Arial" panose="020B0604020202020204" pitchFamily="34" charset="0"/>
              <a:buChar char="•"/>
            </a:pPr>
            <a:r>
              <a:rPr lang="en-GB" sz="2300" dirty="0">
                <a:solidFill>
                  <a:schemeClr val="accent1">
                    <a:lumMod val="50000"/>
                  </a:schemeClr>
                </a:solidFill>
                <a:latin typeface="Century Gothic" panose="020B0502020202020204" pitchFamily="34" charset="0"/>
              </a:rPr>
              <a:t>Those who experience childhood trauma may parent children early and experience poor mental health in adulthood.</a:t>
            </a:r>
          </a:p>
          <a:p>
            <a:pPr marL="342900" indent="-342900" algn="just">
              <a:buFont typeface="Arial" panose="020B0604020202020204" pitchFamily="34" charset="0"/>
              <a:buChar char="•"/>
            </a:pPr>
            <a:r>
              <a:rPr lang="en-GB" sz="2300" dirty="0">
                <a:solidFill>
                  <a:schemeClr val="accent1">
                    <a:lumMod val="50000"/>
                  </a:schemeClr>
                </a:solidFill>
                <a:latin typeface="Century Gothic" panose="020B0502020202020204" pitchFamily="34" charset="0"/>
              </a:rPr>
              <a:t>Unaccompanied asylum seeking children may be at risk of poor mental health.</a:t>
            </a:r>
          </a:p>
          <a:p>
            <a:pPr marL="342900" indent="-342900" algn="just">
              <a:buFont typeface="Arial" panose="020B0604020202020204" pitchFamily="34" charset="0"/>
              <a:buChar char="•"/>
            </a:pPr>
            <a:r>
              <a:rPr lang="en-GB" sz="2300" dirty="0">
                <a:solidFill>
                  <a:schemeClr val="accent1">
                    <a:lumMod val="50000"/>
                  </a:schemeClr>
                </a:solidFill>
                <a:latin typeface="Century Gothic" panose="020B0502020202020204" pitchFamily="34" charset="0"/>
              </a:rPr>
              <a:t>Third sector and community support is critical.</a:t>
            </a:r>
          </a:p>
          <a:p>
            <a:pPr marL="342900" indent="-342900" algn="just">
              <a:buFont typeface="Arial" panose="020B0604020202020204" pitchFamily="34" charset="0"/>
              <a:buChar char="•"/>
            </a:pPr>
            <a:endParaRPr lang="en-GB" sz="2200" dirty="0">
              <a:solidFill>
                <a:schemeClr val="accent1">
                  <a:lumMod val="50000"/>
                </a:schemeClr>
              </a:solidFill>
              <a:latin typeface="Century Gothic" panose="020B0502020202020204" pitchFamily="34" charset="0"/>
            </a:endParaRPr>
          </a:p>
        </p:txBody>
      </p:sp>
      <p:pic>
        <p:nvPicPr>
          <p:cNvPr id="7" name="Picture 6">
            <a:hlinkClick r:id="rId3" action="ppaction://hlinksldjump"/>
            <a:extLst>
              <a:ext uri="{FF2B5EF4-FFF2-40B4-BE49-F238E27FC236}">
                <a16:creationId xmlns:a16="http://schemas.microsoft.com/office/drawing/2014/main" id="{EF13B1B3-1091-3BA4-80FC-6F65B4FDB0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spTree>
    <p:extLst>
      <p:ext uri="{BB962C8B-B14F-4D97-AF65-F5344CB8AC3E}">
        <p14:creationId xmlns:p14="http://schemas.microsoft.com/office/powerpoint/2010/main" val="2346383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0305" y="123251"/>
            <a:ext cx="11187953" cy="646331"/>
          </a:xfrm>
          <a:prstGeom prst="rect">
            <a:avLst/>
          </a:prstGeom>
        </p:spPr>
        <p:txBody>
          <a:bodyPr wrap="square">
            <a:spAutoFit/>
          </a:bodyPr>
          <a:lstStyle/>
          <a:p>
            <a:pPr algn="ctr">
              <a:buFont typeface="Arial" panose="020B0604020202020204" pitchFamily="34" charset="0"/>
              <a:buNone/>
            </a:pPr>
            <a:r>
              <a:rPr lang="en-GB" altLang="en-US" sz="3600" b="1" dirty="0">
                <a:solidFill>
                  <a:srgbClr val="002060"/>
                </a:solidFill>
                <a:latin typeface="Century Gothic" panose="020B0502020202020204" pitchFamily="34" charset="0"/>
                <a:ea typeface="ＭＳ Ｐゴシック" panose="020B0600070205080204" pitchFamily="34" charset="-128"/>
              </a:rPr>
              <a:t>National Guidance for Child Protection 2021           </a:t>
            </a:r>
          </a:p>
        </p:txBody>
      </p:sp>
      <p:sp>
        <p:nvSpPr>
          <p:cNvPr id="4" name="Rectangle 3"/>
          <p:cNvSpPr/>
          <p:nvPr/>
        </p:nvSpPr>
        <p:spPr>
          <a:xfrm>
            <a:off x="516466" y="769582"/>
            <a:ext cx="9474440" cy="6247864"/>
          </a:xfrm>
          <a:prstGeom prst="rect">
            <a:avLst/>
          </a:prstGeom>
        </p:spPr>
        <p:txBody>
          <a:bodyPr wrap="square">
            <a:spAutoFit/>
          </a:bodyPr>
          <a:lstStyle/>
          <a:p>
            <a:pPr algn="just"/>
            <a:endParaRPr lang="en-GB" sz="2000" dirty="0"/>
          </a:p>
          <a:p>
            <a:pPr algn="just"/>
            <a:r>
              <a:rPr lang="en-GB" sz="2000" b="1" dirty="0">
                <a:solidFill>
                  <a:srgbClr val="002060"/>
                </a:solidFill>
                <a:latin typeface="Century Gothic" panose="020B0502020202020204" pitchFamily="34" charset="0"/>
              </a:rPr>
              <a:t>Child protection’ means protecting a child from child abuse or neglect. Abuse or neglect need not have taken place; it is sufficient for a risk assessment to have identified a </a:t>
            </a:r>
            <a:r>
              <a:rPr lang="en-GB" sz="2000" b="1" i="1" dirty="0">
                <a:solidFill>
                  <a:srgbClr val="002060"/>
                </a:solidFill>
                <a:latin typeface="Century Gothic" panose="020B0502020202020204" pitchFamily="34" charset="0"/>
              </a:rPr>
              <a:t>likelihood </a:t>
            </a:r>
            <a:r>
              <a:rPr lang="en-GB" sz="2000" b="1" dirty="0">
                <a:solidFill>
                  <a:srgbClr val="002060"/>
                </a:solidFill>
                <a:latin typeface="Century Gothic" panose="020B0502020202020204" pitchFamily="34" charset="0"/>
              </a:rPr>
              <a:t>or </a:t>
            </a:r>
            <a:r>
              <a:rPr lang="en-GB" sz="2000" b="1" i="1" dirty="0">
                <a:solidFill>
                  <a:srgbClr val="002060"/>
                </a:solidFill>
                <a:latin typeface="Century Gothic" panose="020B0502020202020204" pitchFamily="34" charset="0"/>
              </a:rPr>
              <a:t>risk </a:t>
            </a:r>
            <a:r>
              <a:rPr lang="en-GB" sz="2000" b="1" dirty="0">
                <a:solidFill>
                  <a:srgbClr val="002060"/>
                </a:solidFill>
                <a:latin typeface="Century Gothic" panose="020B0502020202020204" pitchFamily="34" charset="0"/>
              </a:rPr>
              <a:t>of significant harm from abuse or neglect in order for the family to receive support from services to prevent abuse or neglect. </a:t>
            </a:r>
          </a:p>
          <a:p>
            <a:pPr algn="just"/>
            <a:endParaRPr lang="en-GB" sz="2000" b="1" dirty="0">
              <a:solidFill>
                <a:srgbClr val="002060"/>
              </a:solidFill>
              <a:latin typeface="Century Gothic" panose="020B0502020202020204" pitchFamily="34" charset="0"/>
            </a:endParaRPr>
          </a:p>
          <a:p>
            <a:pPr algn="just"/>
            <a:endParaRPr lang="en-GB" sz="2000" b="1" dirty="0">
              <a:solidFill>
                <a:srgbClr val="002060"/>
              </a:solidFill>
              <a:latin typeface="Century Gothic" panose="020B0502020202020204" pitchFamily="34" charset="0"/>
            </a:endParaRPr>
          </a:p>
          <a:p>
            <a:pPr algn="just"/>
            <a:r>
              <a:rPr lang="en-GB" sz="2000" dirty="0">
                <a:solidFill>
                  <a:srgbClr val="002060"/>
                </a:solidFill>
                <a:latin typeface="Century Gothic" panose="020B0502020202020204" pitchFamily="34" charset="0"/>
              </a:rPr>
              <a:t>Child protection is closely linked to the risk of ‘significant harm’. ‘Significant Harm’ is a complex matter and subject to professional judgement based on a </a:t>
            </a:r>
            <a:r>
              <a:rPr lang="en-GB" sz="2000" b="1" dirty="0">
                <a:solidFill>
                  <a:srgbClr val="002060"/>
                </a:solidFill>
                <a:latin typeface="Century Gothic" panose="020B0502020202020204" pitchFamily="34" charset="0"/>
              </a:rPr>
              <a:t>multi-agency assessment </a:t>
            </a:r>
            <a:r>
              <a:rPr lang="en-GB" sz="2000" dirty="0">
                <a:solidFill>
                  <a:srgbClr val="002060"/>
                </a:solidFill>
                <a:latin typeface="Century Gothic" panose="020B0502020202020204" pitchFamily="34" charset="0"/>
              </a:rPr>
              <a:t>of the circumstances of the child and their family. Where there are concerns about</a:t>
            </a:r>
            <a:r>
              <a:rPr lang="en-GB" sz="2000" dirty="0">
                <a:latin typeface="Century Gothic" panose="020B0502020202020204" pitchFamily="34" charset="0"/>
              </a:rPr>
              <a:t> </a:t>
            </a:r>
            <a:r>
              <a:rPr lang="en-GB" sz="2000" b="1" dirty="0">
                <a:solidFill>
                  <a:srgbClr val="FF0000"/>
                </a:solidFill>
                <a:latin typeface="Century Gothic" panose="020B0502020202020204" pitchFamily="34" charset="0"/>
              </a:rPr>
              <a:t>harm, abuse </a:t>
            </a:r>
            <a:r>
              <a:rPr lang="en-GB" sz="2000" b="1" dirty="0">
                <a:solidFill>
                  <a:srgbClr val="002060"/>
                </a:solidFill>
                <a:latin typeface="Century Gothic" panose="020B0502020202020204" pitchFamily="34" charset="0"/>
              </a:rPr>
              <a:t>or</a:t>
            </a:r>
            <a:r>
              <a:rPr lang="en-GB" sz="2000" b="1" dirty="0">
                <a:latin typeface="Century Gothic" panose="020B0502020202020204" pitchFamily="34" charset="0"/>
              </a:rPr>
              <a:t> </a:t>
            </a:r>
            <a:r>
              <a:rPr lang="en-GB" sz="2000" b="1" dirty="0">
                <a:solidFill>
                  <a:srgbClr val="FF0000"/>
                </a:solidFill>
                <a:latin typeface="Century Gothic" panose="020B0502020202020204" pitchFamily="34" charset="0"/>
              </a:rPr>
              <a:t>neglect</a:t>
            </a:r>
            <a:r>
              <a:rPr lang="en-GB" sz="2000" dirty="0">
                <a:latin typeface="Century Gothic" panose="020B0502020202020204" pitchFamily="34" charset="0"/>
              </a:rPr>
              <a:t>, </a:t>
            </a:r>
            <a:r>
              <a:rPr lang="en-GB" sz="2000" dirty="0">
                <a:solidFill>
                  <a:srgbClr val="002060"/>
                </a:solidFill>
                <a:latin typeface="Century Gothic" panose="020B0502020202020204" pitchFamily="34" charset="0"/>
              </a:rPr>
              <a:t>these must be </a:t>
            </a:r>
            <a:r>
              <a:rPr lang="en-GB" sz="2000" b="1" dirty="0">
                <a:solidFill>
                  <a:srgbClr val="002060"/>
                </a:solidFill>
                <a:latin typeface="Century Gothic" panose="020B0502020202020204" pitchFamily="34" charset="0"/>
              </a:rPr>
              <a:t>shared</a:t>
            </a:r>
            <a:r>
              <a:rPr lang="en-GB" sz="2000" dirty="0">
                <a:solidFill>
                  <a:srgbClr val="002060"/>
                </a:solidFill>
                <a:latin typeface="Century Gothic" panose="020B0502020202020204" pitchFamily="34" charset="0"/>
              </a:rPr>
              <a:t> with the relevant agencies so that </a:t>
            </a:r>
            <a:r>
              <a:rPr lang="en-GB" sz="2000" b="1" dirty="0">
                <a:solidFill>
                  <a:srgbClr val="002060"/>
                </a:solidFill>
                <a:latin typeface="Century Gothic" panose="020B0502020202020204" pitchFamily="34" charset="0"/>
              </a:rPr>
              <a:t>they can decide together whether the harm is, or is likely to be, significant. </a:t>
            </a:r>
          </a:p>
          <a:p>
            <a:endParaRPr lang="en-GB" sz="2000" dirty="0">
              <a:latin typeface="Century Gothic" panose="020B0502020202020204" pitchFamily="34" charset="0"/>
            </a:endParaRPr>
          </a:p>
          <a:p>
            <a:endParaRPr lang="en-GB" sz="2000" dirty="0">
              <a:latin typeface="Century Gothic" panose="020B0502020202020204" pitchFamily="34" charset="0"/>
            </a:endParaRPr>
          </a:p>
          <a:p>
            <a:r>
              <a:rPr lang="en-GB" sz="2000" b="1" dirty="0">
                <a:solidFill>
                  <a:srgbClr val="FF0000"/>
                </a:solidFill>
                <a:latin typeface="Century Gothic" panose="020B0502020202020204" pitchFamily="34" charset="0"/>
              </a:rPr>
              <a:t>Standard processes (L3) should be followed for all CP and Welfare/ Safeguarding concerns.</a:t>
            </a:r>
          </a:p>
          <a:p>
            <a:endParaRPr lang="en-GB" sz="2000" dirty="0">
              <a:latin typeface="Calibri" panose="020F0502020204030204" pitchFamily="34" charset="0"/>
            </a:endParaRPr>
          </a:p>
          <a:p>
            <a:pPr algn="just"/>
            <a:endParaRPr lang="en-GB" sz="2000" dirty="0"/>
          </a:p>
        </p:txBody>
      </p:sp>
      <p:sp>
        <p:nvSpPr>
          <p:cNvPr id="5" name="TextBox 4"/>
          <p:cNvSpPr txBox="1"/>
          <p:nvPr/>
        </p:nvSpPr>
        <p:spPr>
          <a:xfrm>
            <a:off x="10164322" y="5331238"/>
            <a:ext cx="1839258" cy="215444"/>
          </a:xfrm>
          <a:prstGeom prst="rect">
            <a:avLst/>
          </a:prstGeom>
          <a:noFill/>
        </p:spPr>
        <p:txBody>
          <a:bodyPr wrap="square" rtlCol="0">
            <a:spAutoFit/>
          </a:bodyPr>
          <a:lstStyle/>
          <a:p>
            <a:r>
              <a:rPr lang="en-GB" sz="800" dirty="0"/>
              <a:t>Click on the image for link to document</a:t>
            </a:r>
          </a:p>
        </p:txBody>
      </p:sp>
      <p:pic>
        <p:nvPicPr>
          <p:cNvPr id="11" name="Picture 10">
            <a:hlinkClick r:id="rId3" action="ppaction://hlinksldjump"/>
            <a:extLst>
              <a:ext uri="{FF2B5EF4-FFF2-40B4-BE49-F238E27FC236}">
                <a16:creationId xmlns:a16="http://schemas.microsoft.com/office/drawing/2014/main" id="{EF936E00-3AD1-4ACD-94F4-8B10598EB4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9778" y="6159423"/>
            <a:ext cx="534919" cy="517107"/>
          </a:xfrm>
          <a:prstGeom prst="rect">
            <a:avLst/>
          </a:prstGeom>
        </p:spPr>
      </p:pic>
      <p:pic>
        <p:nvPicPr>
          <p:cNvPr id="9" name="Picture 8" descr="A picture containing text, businesscard&#10;&#10;Description automatically generated">
            <a:hlinkClick r:id="rId5"/>
            <a:extLst>
              <a:ext uri="{FF2B5EF4-FFF2-40B4-BE49-F238E27FC236}">
                <a16:creationId xmlns:a16="http://schemas.microsoft.com/office/drawing/2014/main" id="{1168C710-2F45-4499-98A5-CD8E7CCDDD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05967" y="2078003"/>
            <a:ext cx="1968876" cy="2784281"/>
          </a:xfrm>
          <a:prstGeom prst="rect">
            <a:avLst/>
          </a:prstGeom>
          <a:ln>
            <a:solidFill>
              <a:schemeClr val="accent1"/>
            </a:solidFill>
          </a:ln>
        </p:spPr>
      </p:pic>
      <p:pic>
        <p:nvPicPr>
          <p:cNvPr id="12" name="Picture 11" descr="A picture containing graphical user interface&#10;&#10;Description automatically generated">
            <a:extLst>
              <a:ext uri="{FF2B5EF4-FFF2-40B4-BE49-F238E27FC236}">
                <a16:creationId xmlns:a16="http://schemas.microsoft.com/office/drawing/2014/main" id="{E5353EAA-7DEF-483A-8A25-AFB67FC423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2410" y="1257301"/>
            <a:ext cx="1771876" cy="653049"/>
          </a:xfrm>
          <a:prstGeom prst="rect">
            <a:avLst/>
          </a:prstGeom>
        </p:spPr>
      </p:pic>
      <p:pic>
        <p:nvPicPr>
          <p:cNvPr id="10" name="Graphic 9" descr="Circle with right arrow">
            <a:hlinkClick r:id="" action="ppaction://hlinkshowjump?jump=nextslide"/>
            <a:extLst>
              <a:ext uri="{FF2B5EF4-FFF2-40B4-BE49-F238E27FC236}">
                <a16:creationId xmlns:a16="http://schemas.microsoft.com/office/drawing/2014/main" id="{FF12D6FE-83E3-7F78-943F-77C04C35397B}"/>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10800000">
            <a:off x="11764536" y="6436692"/>
            <a:ext cx="368614" cy="373431"/>
          </a:xfrm>
          <a:prstGeom prst="rect">
            <a:avLst/>
          </a:prstGeom>
        </p:spPr>
      </p:pic>
      <p:sp>
        <p:nvSpPr>
          <p:cNvPr id="13" name="5-Point Star 41">
            <a:extLst>
              <a:ext uri="{FF2B5EF4-FFF2-40B4-BE49-F238E27FC236}">
                <a16:creationId xmlns:a16="http://schemas.microsoft.com/office/drawing/2014/main" id="{63CAFD7D-D5EC-EF9B-9052-7ACEE7B52112}"/>
              </a:ext>
            </a:extLst>
          </p:cNvPr>
          <p:cNvSpPr/>
          <p:nvPr/>
        </p:nvSpPr>
        <p:spPr>
          <a:xfrm>
            <a:off x="11527584" y="191697"/>
            <a:ext cx="359615" cy="3101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92123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309" y="1063680"/>
            <a:ext cx="11313787" cy="6001643"/>
          </a:xfrm>
          <a:prstGeom prst="rect">
            <a:avLst/>
          </a:prstGeom>
        </p:spPr>
        <p:txBody>
          <a:bodyPr wrap="square">
            <a:spAutoFit/>
          </a:bodyPr>
          <a:lstStyle/>
          <a:p>
            <a:pPr algn="just"/>
            <a:r>
              <a:rPr lang="en-GB" sz="2400" dirty="0">
                <a:solidFill>
                  <a:srgbClr val="002060"/>
                </a:solidFill>
                <a:latin typeface="Century Gothic" panose="020B0502020202020204" pitchFamily="34" charset="0"/>
              </a:rPr>
              <a:t>Procedures and guidance cannot in themselves protect children; </a:t>
            </a:r>
            <a:r>
              <a:rPr lang="en-GB" sz="2400" b="1" dirty="0">
                <a:solidFill>
                  <a:srgbClr val="002060"/>
                </a:solidFill>
                <a:latin typeface="Century Gothic" panose="020B0502020202020204" pitchFamily="34" charset="0"/>
              </a:rPr>
              <a:t>a competent, skilled and confident workforce, together with a vigilant public, can</a:t>
            </a:r>
            <a:r>
              <a:rPr lang="en-GB" sz="2400" dirty="0">
                <a:solidFill>
                  <a:srgbClr val="002060"/>
                </a:solidFill>
                <a:latin typeface="Century Gothic" panose="020B0502020202020204" pitchFamily="34" charset="0"/>
              </a:rPr>
              <a:t>. </a:t>
            </a:r>
          </a:p>
          <a:p>
            <a:pPr algn="just"/>
            <a:endParaRPr lang="en-GB" sz="2400" dirty="0">
              <a:solidFill>
                <a:srgbClr val="002060"/>
              </a:solidFill>
              <a:latin typeface="Century Gothic" panose="020B0502020202020204" pitchFamily="34" charset="0"/>
            </a:endParaRPr>
          </a:p>
          <a:p>
            <a:pPr algn="just"/>
            <a:r>
              <a:rPr lang="en-GB" sz="2400" dirty="0">
                <a:solidFill>
                  <a:srgbClr val="002060"/>
                </a:solidFill>
                <a:latin typeface="Century Gothic" panose="020B0502020202020204" pitchFamily="34" charset="0"/>
              </a:rPr>
              <a:t>Child protection is a complex system requiring the interaction of services, the public, children and families. </a:t>
            </a:r>
          </a:p>
          <a:p>
            <a:pPr algn="just"/>
            <a:endParaRPr lang="en-GB" sz="2400" dirty="0">
              <a:solidFill>
                <a:srgbClr val="002060"/>
              </a:solidFill>
              <a:latin typeface="Century Gothic" panose="020B0502020202020204" pitchFamily="34" charset="0"/>
            </a:endParaRPr>
          </a:p>
          <a:p>
            <a:pPr algn="just"/>
            <a:r>
              <a:rPr lang="en-GB" sz="2400" dirty="0">
                <a:solidFill>
                  <a:srgbClr val="002060"/>
                </a:solidFill>
                <a:latin typeface="Century Gothic" panose="020B0502020202020204" pitchFamily="34" charset="0"/>
              </a:rPr>
              <a:t>For the system to work effectively, it is essential that everyone understands the contribution they can make and how those contributions work together to provide the best outcomes for children. </a:t>
            </a:r>
          </a:p>
          <a:p>
            <a:pPr algn="just"/>
            <a:endParaRPr lang="en-GB" sz="2400" dirty="0">
              <a:latin typeface="Century Gothic" panose="020B0502020202020204" pitchFamily="34" charset="0"/>
            </a:endParaRPr>
          </a:p>
          <a:p>
            <a:pPr algn="just"/>
            <a:r>
              <a:rPr lang="en-GB" sz="2400" b="1" dirty="0">
                <a:solidFill>
                  <a:srgbClr val="FF0000"/>
                </a:solidFill>
                <a:latin typeface="Century Gothic" panose="020B0502020202020204" pitchFamily="34" charset="0"/>
              </a:rPr>
              <a:t>Everyone working with children needs to appreciate the important role they can play, by remaining vigilant and providing robust support for child protection and safeguarding.</a:t>
            </a:r>
          </a:p>
          <a:p>
            <a:pPr algn="just"/>
            <a:endParaRPr lang="en-GB" sz="2400" dirty="0"/>
          </a:p>
          <a:p>
            <a:pPr algn="just"/>
            <a:endParaRPr lang="en-GB" sz="2400" dirty="0"/>
          </a:p>
        </p:txBody>
      </p:sp>
      <p:sp>
        <p:nvSpPr>
          <p:cNvPr id="7" name="Rectangle 6"/>
          <p:cNvSpPr/>
          <p:nvPr/>
        </p:nvSpPr>
        <p:spPr>
          <a:xfrm>
            <a:off x="978660" y="248468"/>
            <a:ext cx="10302369" cy="646331"/>
          </a:xfrm>
          <a:prstGeom prst="rect">
            <a:avLst/>
          </a:prstGeom>
        </p:spPr>
        <p:txBody>
          <a:bodyPr wrap="square">
            <a:spAutoFit/>
          </a:bodyPr>
          <a:lstStyle/>
          <a:p>
            <a:pPr algn="ctr">
              <a:buFont typeface="Arial" panose="020B0604020202020204" pitchFamily="34" charset="0"/>
              <a:buNone/>
            </a:pPr>
            <a:r>
              <a:rPr lang="en-GB" altLang="en-US" sz="3600" b="1" dirty="0">
                <a:solidFill>
                  <a:srgbClr val="002060"/>
                </a:solidFill>
                <a:latin typeface="Century Gothic" panose="020B0502020202020204" pitchFamily="34" charset="0"/>
                <a:ea typeface="ＭＳ Ｐゴシック" panose="020B0600070205080204" pitchFamily="34" charset="-128"/>
              </a:rPr>
              <a:t>National Guidance for Child Protection 2021</a:t>
            </a:r>
            <a:r>
              <a:rPr lang="en-GB" altLang="en-US" sz="3600" b="1" dirty="0">
                <a:solidFill>
                  <a:srgbClr val="E12809"/>
                </a:solidFill>
                <a:ea typeface="ＭＳ Ｐゴシック" panose="020B0600070205080204" pitchFamily="34" charset="-128"/>
              </a:rPr>
              <a:t>   </a:t>
            </a:r>
          </a:p>
        </p:txBody>
      </p:sp>
      <p:pic>
        <p:nvPicPr>
          <p:cNvPr id="8" name="Picture 7">
            <a:hlinkClick r:id="rId3" action="ppaction://hlinksldjump"/>
            <a:extLst>
              <a:ext uri="{FF2B5EF4-FFF2-40B4-BE49-F238E27FC236}">
                <a16:creationId xmlns:a16="http://schemas.microsoft.com/office/drawing/2014/main" id="{B24ACE1E-5718-40B7-9FF3-64A5A0924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2905" y="6206924"/>
            <a:ext cx="534919" cy="517107"/>
          </a:xfrm>
          <a:prstGeom prst="rect">
            <a:avLst/>
          </a:prstGeom>
        </p:spPr>
      </p:pic>
      <p:pic>
        <p:nvPicPr>
          <p:cNvPr id="10" name="Graphic 9" descr="Circle with right arrow">
            <a:hlinkClick r:id="" action="ppaction://hlinkshowjump?jump=previousslide"/>
            <a:extLst>
              <a:ext uri="{FF2B5EF4-FFF2-40B4-BE49-F238E27FC236}">
                <a16:creationId xmlns:a16="http://schemas.microsoft.com/office/drawing/2014/main" id="{1990F7E9-3592-DB43-A3BF-910E166AC24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3639" y="6442364"/>
            <a:ext cx="368614" cy="373431"/>
          </a:xfrm>
          <a:prstGeom prst="rect">
            <a:avLst/>
          </a:prstGeom>
        </p:spPr>
      </p:pic>
      <p:sp>
        <p:nvSpPr>
          <p:cNvPr id="11" name="5-Point Star 41">
            <a:extLst>
              <a:ext uri="{FF2B5EF4-FFF2-40B4-BE49-F238E27FC236}">
                <a16:creationId xmlns:a16="http://schemas.microsoft.com/office/drawing/2014/main" id="{ED533DD6-6C40-BDC2-BC1E-01FEE2F0C551}"/>
              </a:ext>
            </a:extLst>
          </p:cNvPr>
          <p:cNvSpPr/>
          <p:nvPr/>
        </p:nvSpPr>
        <p:spPr>
          <a:xfrm>
            <a:off x="11527584" y="191697"/>
            <a:ext cx="359615" cy="3101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7423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bwMode="auto">
          <a:xfrm>
            <a:off x="55758" y="516776"/>
            <a:ext cx="11220225" cy="6492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p>
            <a:r>
              <a:rPr lang="en-GB" sz="4000" b="1" dirty="0">
                <a:solidFill>
                  <a:srgbClr val="002060"/>
                </a:solidFill>
                <a:latin typeface="Century Gothic" panose="020B0502020202020204" pitchFamily="34" charset="0"/>
              </a:rPr>
              <a:t>What is Significant Harm in Child Protection?     </a:t>
            </a:r>
            <a:r>
              <a:rPr lang="en-GB" sz="4400" b="1" dirty="0"/>
              <a:t/>
            </a:r>
            <a:br>
              <a:rPr lang="en-GB" sz="4400" b="1" dirty="0"/>
            </a:br>
            <a:endParaRPr lang="en-US" altLang="en-US" sz="4400" b="1" dirty="0">
              <a:solidFill>
                <a:srgbClr val="002060"/>
              </a:solidFill>
              <a:latin typeface="+mn-lt"/>
            </a:endParaRPr>
          </a:p>
        </p:txBody>
      </p:sp>
      <p:sp>
        <p:nvSpPr>
          <p:cNvPr id="11267" name="Rectangle 3"/>
          <p:cNvSpPr>
            <a:spLocks noGrp="1" noChangeArrowheads="1"/>
          </p:cNvSpPr>
          <p:nvPr>
            <p:ph type="subTitle" idx="1"/>
          </p:nvPr>
        </p:nvSpPr>
        <p:spPr bwMode="auto">
          <a:xfrm>
            <a:off x="4458994" y="847953"/>
            <a:ext cx="6964179" cy="4513959"/>
          </a:xfrm>
          <a:noFill/>
          <a:ln w="9525">
            <a:noFill/>
            <a:miter lim="800000"/>
            <a:headEnd/>
            <a:tailEn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noAutofit/>
          </a:bodyPr>
          <a:lstStyle/>
          <a:p>
            <a:pPr algn="just"/>
            <a:r>
              <a:rPr lang="en-GB" sz="2000" dirty="0">
                <a:solidFill>
                  <a:srgbClr val="002060"/>
                </a:solidFill>
                <a:effectLst/>
                <a:latin typeface="Century Gothic" panose="020B0502020202020204" pitchFamily="34" charset="0"/>
                <a:ea typeface="Times New Roman" panose="02020603050405020304" pitchFamily="18" charset="0"/>
              </a:rPr>
              <a:t>Significant harm can result from a specific incident, a series of incidents or an accumulation of concerns or events over a period of time that interrupt, change or damage a child's physical and psychological development.</a:t>
            </a:r>
            <a:endParaRPr lang="en-GB" sz="2000" dirty="0">
              <a:solidFill>
                <a:srgbClr val="002060"/>
              </a:solidFill>
              <a:effectLst/>
              <a:latin typeface="Century Gothic" panose="020B0502020202020204" pitchFamily="34" charset="0"/>
              <a:ea typeface="Calibri" panose="020F0502020204030204" pitchFamily="34" charset="0"/>
            </a:endParaRPr>
          </a:p>
          <a:p>
            <a:pPr algn="just">
              <a:lnSpc>
                <a:spcPct val="100000"/>
              </a:lnSpc>
              <a:spcBef>
                <a:spcPts val="0"/>
              </a:spcBef>
            </a:pPr>
            <a:endParaRPr lang="en-GB" sz="2200" dirty="0">
              <a:solidFill>
                <a:srgbClr val="002060"/>
              </a:solidFill>
              <a:latin typeface="Century Gothic" panose="020B0502020202020204" pitchFamily="34" charset="0"/>
            </a:endParaRPr>
          </a:p>
          <a:p>
            <a:pPr algn="just">
              <a:lnSpc>
                <a:spcPct val="100000"/>
              </a:lnSpc>
              <a:spcBef>
                <a:spcPts val="0"/>
              </a:spcBef>
            </a:pPr>
            <a:r>
              <a:rPr lang="en-GB" sz="2200" dirty="0">
                <a:solidFill>
                  <a:srgbClr val="002060"/>
                </a:solidFill>
                <a:latin typeface="Century Gothic" panose="020B0502020202020204" pitchFamily="34" charset="0"/>
              </a:rPr>
              <a:t>It is essential that when considering the presence or likelihood of significant harm that the impact (or potential impact) on the child takes priority. </a:t>
            </a:r>
          </a:p>
          <a:p>
            <a:pPr algn="just">
              <a:lnSpc>
                <a:spcPct val="100000"/>
              </a:lnSpc>
              <a:spcBef>
                <a:spcPts val="0"/>
              </a:spcBef>
            </a:pPr>
            <a:endParaRPr lang="en-GB" sz="2200" dirty="0">
              <a:solidFill>
                <a:srgbClr val="002060"/>
              </a:solidFill>
              <a:latin typeface="Century Gothic" panose="020B0502020202020204" pitchFamily="34" charset="0"/>
            </a:endParaRPr>
          </a:p>
          <a:p>
            <a:pPr algn="just">
              <a:lnSpc>
                <a:spcPct val="100000"/>
              </a:lnSpc>
              <a:spcBef>
                <a:spcPts val="0"/>
              </a:spcBef>
            </a:pPr>
            <a:r>
              <a:rPr lang="en-GB" sz="2200" dirty="0">
                <a:solidFill>
                  <a:srgbClr val="002060"/>
                </a:solidFill>
                <a:latin typeface="Century Gothic" panose="020B0502020202020204" pitchFamily="34" charset="0"/>
              </a:rPr>
              <a:t>Key professionals will take a number of things into account when exercising their professional judgement. </a:t>
            </a:r>
          </a:p>
          <a:p>
            <a:pPr algn="just">
              <a:lnSpc>
                <a:spcPct val="100000"/>
              </a:lnSpc>
              <a:spcBef>
                <a:spcPts val="0"/>
              </a:spcBef>
            </a:pPr>
            <a:endParaRPr lang="en-GB" sz="2200" b="1" dirty="0">
              <a:solidFill>
                <a:srgbClr val="002060"/>
              </a:solidFill>
              <a:latin typeface="Century Gothic" panose="020B0502020202020204" pitchFamily="34" charset="0"/>
            </a:endParaRPr>
          </a:p>
          <a:p>
            <a:pPr algn="just">
              <a:lnSpc>
                <a:spcPct val="100000"/>
              </a:lnSpc>
              <a:spcBef>
                <a:spcPts val="0"/>
              </a:spcBef>
            </a:pPr>
            <a:r>
              <a:rPr lang="en-GB" sz="2200" b="1" dirty="0">
                <a:solidFill>
                  <a:srgbClr val="002060"/>
                </a:solidFill>
                <a:latin typeface="Century Gothic" panose="020B0502020202020204" pitchFamily="34" charset="0"/>
              </a:rPr>
              <a:t>There is no absolute criteria for judging what constitutes significant harm, talking to other agencies and sharing/gathering information will be a priority. </a:t>
            </a:r>
            <a:endParaRPr lang="en-GB" altLang="en-US" sz="2200" b="1" dirty="0">
              <a:solidFill>
                <a:srgbClr val="002060"/>
              </a:solidFill>
              <a:latin typeface="Century Gothic" panose="020B0502020202020204" pitchFamily="34" charset="0"/>
            </a:endParaRPr>
          </a:p>
          <a:p>
            <a:pPr algn="l">
              <a:defRPr/>
            </a:pPr>
            <a:endParaRPr lang="en-GB" altLang="en-US" sz="2200" dirty="0">
              <a:solidFill>
                <a:srgbClr val="FF0000"/>
              </a:solidFill>
              <a:latin typeface="Century Gothic" panose="020B0502020202020204" pitchFamily="34" charset="0"/>
            </a:endParaRPr>
          </a:p>
          <a:p>
            <a:pPr>
              <a:defRPr/>
            </a:pPr>
            <a:r>
              <a:rPr lang="en-GB" sz="3600" dirty="0"/>
              <a:t>  </a:t>
            </a:r>
          </a:p>
        </p:txBody>
      </p:sp>
      <p:pic>
        <p:nvPicPr>
          <p:cNvPr id="5" name="Picture 4" descr="A screenshot of a cell phone&#10;&#10;Description automatically generated">
            <a:extLst>
              <a:ext uri="{FF2B5EF4-FFF2-40B4-BE49-F238E27FC236}">
                <a16:creationId xmlns:a16="http://schemas.microsoft.com/office/drawing/2014/main" id="{F1FCE97F-9053-4892-82AC-DE5D7DE7FF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869" y="971717"/>
            <a:ext cx="3553015" cy="5021451"/>
          </a:xfrm>
          <a:prstGeom prst="rect">
            <a:avLst/>
          </a:prstGeom>
          <a:noFill/>
          <a:ln>
            <a:solidFill>
              <a:schemeClr val="accent1"/>
            </a:solidFill>
          </a:ln>
        </p:spPr>
      </p:pic>
      <p:pic>
        <p:nvPicPr>
          <p:cNvPr id="7" name="Picture 6">
            <a:hlinkClick r:id="rId4" action="ppaction://hlinksldjump"/>
            <a:extLst>
              <a:ext uri="{FF2B5EF4-FFF2-40B4-BE49-F238E27FC236}">
                <a16:creationId xmlns:a16="http://schemas.microsoft.com/office/drawing/2014/main" id="{D058103C-D656-466F-A127-369D9C63E7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2905" y="6206924"/>
            <a:ext cx="534919" cy="517107"/>
          </a:xfrm>
          <a:prstGeom prst="rect">
            <a:avLst/>
          </a:prstGeom>
        </p:spPr>
      </p:pic>
      <p:sp>
        <p:nvSpPr>
          <p:cNvPr id="8" name="5-Point Star 41">
            <a:extLst>
              <a:ext uri="{FF2B5EF4-FFF2-40B4-BE49-F238E27FC236}">
                <a16:creationId xmlns:a16="http://schemas.microsoft.com/office/drawing/2014/main" id="{71022284-1C35-0A19-7BA4-D682A6CEC78C}"/>
              </a:ext>
            </a:extLst>
          </p:cNvPr>
          <p:cNvSpPr/>
          <p:nvPr/>
        </p:nvSpPr>
        <p:spPr>
          <a:xfrm>
            <a:off x="11527584" y="191697"/>
            <a:ext cx="359615" cy="3101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98343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bwMode="auto">
          <a:xfrm>
            <a:off x="199938" y="282195"/>
            <a:ext cx="11730580" cy="6492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p>
            <a:r>
              <a:rPr lang="en-GB" sz="4000" b="1" dirty="0">
                <a:solidFill>
                  <a:srgbClr val="002060"/>
                </a:solidFill>
                <a:latin typeface="Century Gothic" panose="020B0502020202020204" pitchFamily="34" charset="0"/>
              </a:rPr>
              <a:t>Getting it right for every child in North Ayrshire</a:t>
            </a:r>
            <a:endParaRPr lang="en-US" altLang="en-US" sz="4000" b="1" dirty="0">
              <a:solidFill>
                <a:srgbClr val="002060"/>
              </a:solidFill>
              <a:latin typeface="Century Gothic" panose="020B0502020202020204" pitchFamily="34" charset="0"/>
            </a:endParaRPr>
          </a:p>
        </p:txBody>
      </p:sp>
      <p:sp>
        <p:nvSpPr>
          <p:cNvPr id="11267" name="Rectangle 3"/>
          <p:cNvSpPr>
            <a:spLocks noGrp="1" noChangeArrowheads="1"/>
          </p:cNvSpPr>
          <p:nvPr>
            <p:ph type="subTitle" idx="1"/>
          </p:nvPr>
        </p:nvSpPr>
        <p:spPr bwMode="auto">
          <a:xfrm>
            <a:off x="618309" y="1322115"/>
            <a:ext cx="8172614" cy="4313774"/>
          </a:xfrm>
          <a:noFill/>
          <a:ln w="9525">
            <a:noFill/>
            <a:miter lim="800000"/>
            <a:headEnd/>
            <a:tailEn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noAutofit/>
          </a:bodyPr>
          <a:lstStyle/>
          <a:p>
            <a:pPr algn="l">
              <a:defRPr/>
            </a:pPr>
            <a:endParaRPr lang="en-GB" altLang="en-US" dirty="0">
              <a:solidFill>
                <a:srgbClr val="FF0000"/>
              </a:solidFill>
            </a:endParaRPr>
          </a:p>
          <a:p>
            <a:pPr>
              <a:defRPr/>
            </a:pPr>
            <a:r>
              <a:rPr lang="en-GB" sz="3600" dirty="0"/>
              <a:t>  </a:t>
            </a:r>
          </a:p>
        </p:txBody>
      </p:sp>
      <p:sp>
        <p:nvSpPr>
          <p:cNvPr id="5" name="TextBox 4"/>
          <p:cNvSpPr txBox="1"/>
          <p:nvPr/>
        </p:nvSpPr>
        <p:spPr>
          <a:xfrm>
            <a:off x="9359677" y="1101676"/>
            <a:ext cx="2464419" cy="5663089"/>
          </a:xfrm>
          <a:prstGeom prst="rect">
            <a:avLst/>
          </a:prstGeom>
          <a:noFill/>
        </p:spPr>
        <p:txBody>
          <a:bodyPr wrap="square" rtlCol="0">
            <a:spAutoFit/>
          </a:bodyPr>
          <a:lstStyle/>
          <a:p>
            <a:r>
              <a:rPr lang="en-GB" sz="1900" dirty="0">
                <a:solidFill>
                  <a:srgbClr val="002060"/>
                </a:solidFill>
                <a:latin typeface="Century Gothic" panose="020B0502020202020204" pitchFamily="34" charset="0"/>
              </a:rPr>
              <a:t>The </a:t>
            </a:r>
            <a:r>
              <a:rPr lang="en-GB" sz="1900" b="1" dirty="0">
                <a:solidFill>
                  <a:srgbClr val="0070C0"/>
                </a:solidFill>
                <a:latin typeface="Century Gothic" panose="020B0502020202020204" pitchFamily="34" charset="0"/>
              </a:rPr>
              <a:t>Getting it right for every child in North Ayrshire</a:t>
            </a:r>
            <a:r>
              <a:rPr lang="en-GB" sz="1900" b="1" dirty="0">
                <a:latin typeface="Century Gothic" panose="020B0502020202020204" pitchFamily="34" charset="0"/>
              </a:rPr>
              <a:t> </a:t>
            </a:r>
            <a:r>
              <a:rPr lang="en-GB" sz="1900" dirty="0">
                <a:solidFill>
                  <a:srgbClr val="002060"/>
                </a:solidFill>
                <a:latin typeface="Century Gothic" panose="020B0502020202020204" pitchFamily="34" charset="0"/>
              </a:rPr>
              <a:t>Glow tile contains separate areas for </a:t>
            </a:r>
            <a:r>
              <a:rPr lang="en-GB" sz="1900" b="1" dirty="0">
                <a:solidFill>
                  <a:srgbClr val="0070C0"/>
                </a:solidFill>
                <a:latin typeface="Century Gothic" panose="020B0502020202020204" pitchFamily="34" charset="0"/>
              </a:rPr>
              <a:t>Safeguarding and Child Protection, Named Person Service and Wellbeing Assessment and Plans</a:t>
            </a:r>
            <a:r>
              <a:rPr lang="en-GB" sz="1900" b="1" dirty="0">
                <a:latin typeface="Century Gothic" panose="020B0502020202020204" pitchFamily="34" charset="0"/>
              </a:rPr>
              <a:t> </a:t>
            </a:r>
            <a:r>
              <a:rPr lang="en-GB" sz="1900" dirty="0">
                <a:solidFill>
                  <a:srgbClr val="002060"/>
                </a:solidFill>
                <a:latin typeface="Century Gothic" panose="020B0502020202020204" pitchFamily="34" charset="0"/>
              </a:rPr>
              <a:t>and provides links to GIRFEC North Ayrshire and GIRFEC Pan Ayrshire websites</a:t>
            </a:r>
            <a:r>
              <a:rPr lang="en-GB" sz="2000" b="1" dirty="0"/>
              <a:t>	</a:t>
            </a:r>
          </a:p>
          <a:p>
            <a:r>
              <a:rPr lang="en-GB" sz="2000" b="1" dirty="0"/>
              <a:t>	</a:t>
            </a:r>
          </a:p>
          <a:p>
            <a:endParaRPr lang="en-GB" dirty="0"/>
          </a:p>
        </p:txBody>
      </p:sp>
      <p:sp>
        <p:nvSpPr>
          <p:cNvPr id="2" name="TextBox 1">
            <a:extLst>
              <a:ext uri="{FF2B5EF4-FFF2-40B4-BE49-F238E27FC236}">
                <a16:creationId xmlns:a16="http://schemas.microsoft.com/office/drawing/2014/main" id="{66C0269D-DA11-49C9-9DC0-758229F552C5}"/>
              </a:ext>
            </a:extLst>
          </p:cNvPr>
          <p:cNvSpPr txBox="1"/>
          <p:nvPr/>
        </p:nvSpPr>
        <p:spPr>
          <a:xfrm>
            <a:off x="1105786" y="6179697"/>
            <a:ext cx="7946448" cy="584775"/>
          </a:xfrm>
          <a:prstGeom prst="rect">
            <a:avLst/>
          </a:prstGeom>
          <a:noFill/>
        </p:spPr>
        <p:txBody>
          <a:bodyPr wrap="square" rtlCol="0">
            <a:spAutoFit/>
          </a:bodyPr>
          <a:lstStyle/>
          <a:p>
            <a:pPr algn="ctr"/>
            <a:r>
              <a:rPr lang="en-GB" sz="1600" b="1" dirty="0">
                <a:solidFill>
                  <a:srgbClr val="002060"/>
                </a:solidFill>
                <a:latin typeface="Century Gothic" panose="020B0502020202020204" pitchFamily="34" charset="0"/>
              </a:rPr>
              <a:t>All staff should complete the GIRFEC module on the Pan Ayrshire website –http://girfec-ayrshire.co.uk/training/</a:t>
            </a:r>
          </a:p>
        </p:txBody>
      </p:sp>
      <p:pic>
        <p:nvPicPr>
          <p:cNvPr id="11" name="Picture 10">
            <a:hlinkClick r:id="rId3" action="ppaction://hlinksldjump"/>
            <a:extLst>
              <a:ext uri="{FF2B5EF4-FFF2-40B4-BE49-F238E27FC236}">
                <a16:creationId xmlns:a16="http://schemas.microsoft.com/office/drawing/2014/main" id="{790D6A6C-3B7A-408A-96C2-26FCE5E51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3528" y="6254425"/>
            <a:ext cx="534919" cy="517107"/>
          </a:xfrm>
          <a:prstGeom prst="rect">
            <a:avLst/>
          </a:prstGeom>
        </p:spPr>
      </p:pic>
      <p:pic>
        <p:nvPicPr>
          <p:cNvPr id="6" name="Picture 5" descr="Graphical user interface, website&#10;&#10;Description automatically generated">
            <a:extLst>
              <a:ext uri="{FF2B5EF4-FFF2-40B4-BE49-F238E27FC236}">
                <a16:creationId xmlns:a16="http://schemas.microsoft.com/office/drawing/2014/main" id="{8D8A3F6A-D7BD-4718-B029-0B5A6DF08D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061" y="1135639"/>
            <a:ext cx="8711763" cy="4540766"/>
          </a:xfrm>
          <a:prstGeom prst="rect">
            <a:avLst/>
          </a:prstGeom>
        </p:spPr>
      </p:pic>
      <p:pic>
        <p:nvPicPr>
          <p:cNvPr id="12" name="Graphic 11" descr="Circle with right arrow">
            <a:hlinkClick r:id="" action="ppaction://hlinkshowjump?jump=nextslide"/>
            <a:extLst>
              <a:ext uri="{FF2B5EF4-FFF2-40B4-BE49-F238E27FC236}">
                <a16:creationId xmlns:a16="http://schemas.microsoft.com/office/drawing/2014/main" id="{DAA2FD50-0466-81D6-85BD-CA9D569CD423}"/>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10800000">
            <a:off x="11764536" y="6436692"/>
            <a:ext cx="368614" cy="373431"/>
          </a:xfrm>
          <a:prstGeom prst="rect">
            <a:avLst/>
          </a:prstGeom>
        </p:spPr>
      </p:pic>
      <p:sp>
        <p:nvSpPr>
          <p:cNvPr id="13" name="5-Point Star 41">
            <a:extLst>
              <a:ext uri="{FF2B5EF4-FFF2-40B4-BE49-F238E27FC236}">
                <a16:creationId xmlns:a16="http://schemas.microsoft.com/office/drawing/2014/main" id="{8F8438B5-4856-5A28-57F0-1E3AF1818954}"/>
              </a:ext>
            </a:extLst>
          </p:cNvPr>
          <p:cNvSpPr/>
          <p:nvPr/>
        </p:nvSpPr>
        <p:spPr>
          <a:xfrm>
            <a:off x="11527584" y="191697"/>
            <a:ext cx="359615" cy="3101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15302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3FCD35-0332-49DF-83F0-30958FCB8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98" y="300583"/>
            <a:ext cx="2561034" cy="1005703"/>
          </a:xfrm>
          <a:prstGeom prst="rect">
            <a:avLst/>
          </a:prstGeom>
        </p:spPr>
      </p:pic>
      <p:pic>
        <p:nvPicPr>
          <p:cNvPr id="6" name="Picture 5" descr="Text&#10;&#10;Description automatically generated">
            <a:extLst>
              <a:ext uri="{FF2B5EF4-FFF2-40B4-BE49-F238E27FC236}">
                <a16:creationId xmlns:a16="http://schemas.microsoft.com/office/drawing/2014/main" id="{510A3E17-C749-4039-A39C-AA01080089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045" y="1378858"/>
            <a:ext cx="3571743" cy="5050971"/>
          </a:xfrm>
          <a:prstGeom prst="rect">
            <a:avLst/>
          </a:prstGeom>
          <a:ln>
            <a:solidFill>
              <a:schemeClr val="accent1"/>
            </a:solidFill>
          </a:ln>
        </p:spPr>
      </p:pic>
      <p:pic>
        <p:nvPicPr>
          <p:cNvPr id="9" name="Picture 8" descr="Text, letter&#10;&#10;Description automatically generated">
            <a:extLst>
              <a:ext uri="{FF2B5EF4-FFF2-40B4-BE49-F238E27FC236}">
                <a16:creationId xmlns:a16="http://schemas.microsoft.com/office/drawing/2014/main" id="{236BCEE8-D913-4D27-A57E-E5059502D5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8704" y="1306286"/>
            <a:ext cx="3585926" cy="5071028"/>
          </a:xfrm>
          <a:prstGeom prst="rect">
            <a:avLst/>
          </a:prstGeom>
          <a:ln>
            <a:solidFill>
              <a:schemeClr val="accent1"/>
            </a:solidFill>
          </a:ln>
        </p:spPr>
      </p:pic>
      <p:pic>
        <p:nvPicPr>
          <p:cNvPr id="11" name="Picture 10" descr="Text, letter&#10;&#10;Description automatically generated">
            <a:extLst>
              <a:ext uri="{FF2B5EF4-FFF2-40B4-BE49-F238E27FC236}">
                <a16:creationId xmlns:a16="http://schemas.microsoft.com/office/drawing/2014/main" id="{A23B5418-27E2-40A1-BE1E-76BD5630A5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3390" y="1393372"/>
            <a:ext cx="3527868" cy="4988926"/>
          </a:xfrm>
          <a:prstGeom prst="rect">
            <a:avLst/>
          </a:prstGeom>
          <a:ln>
            <a:solidFill>
              <a:schemeClr val="accent1"/>
            </a:solidFill>
          </a:ln>
        </p:spPr>
      </p:pic>
      <p:sp>
        <p:nvSpPr>
          <p:cNvPr id="12" name="TextBox 11">
            <a:extLst>
              <a:ext uri="{FF2B5EF4-FFF2-40B4-BE49-F238E27FC236}">
                <a16:creationId xmlns:a16="http://schemas.microsoft.com/office/drawing/2014/main" id="{5297C66A-0053-40EF-8055-827463AC202B}"/>
              </a:ext>
            </a:extLst>
          </p:cNvPr>
          <p:cNvSpPr txBox="1"/>
          <p:nvPr/>
        </p:nvSpPr>
        <p:spPr>
          <a:xfrm>
            <a:off x="3904343" y="261257"/>
            <a:ext cx="7924800" cy="954107"/>
          </a:xfrm>
          <a:prstGeom prst="rect">
            <a:avLst/>
          </a:prstGeom>
          <a:noFill/>
        </p:spPr>
        <p:txBody>
          <a:bodyPr wrap="square" rtlCol="0">
            <a:spAutoFit/>
          </a:bodyPr>
          <a:lstStyle/>
          <a:p>
            <a:pPr algn="r"/>
            <a:r>
              <a:rPr lang="en-GB" sz="2800" b="1" dirty="0">
                <a:solidFill>
                  <a:srgbClr val="0070C0"/>
                </a:solidFill>
                <a:latin typeface="Century Gothic" panose="020B0502020202020204" pitchFamily="34" charset="0"/>
              </a:rPr>
              <a:t>Role of CP Co-ordinator – National Guidance 2021</a:t>
            </a:r>
          </a:p>
        </p:txBody>
      </p:sp>
    </p:spTree>
    <p:extLst>
      <p:ext uri="{BB962C8B-B14F-4D97-AF65-F5344CB8AC3E}">
        <p14:creationId xmlns:p14="http://schemas.microsoft.com/office/powerpoint/2010/main" val="1702684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9144" y="174050"/>
            <a:ext cx="9919580" cy="634009"/>
          </a:xfrm>
        </p:spPr>
        <p:txBody>
          <a:bodyPr/>
          <a:lstStyle/>
          <a:p>
            <a:r>
              <a:rPr lang="en-GB" sz="3200" b="1" dirty="0">
                <a:solidFill>
                  <a:srgbClr val="002060"/>
                </a:solidFill>
                <a:latin typeface="Century Gothic" panose="020B0502020202020204" pitchFamily="34" charset="0"/>
              </a:rPr>
              <a:t>Wellbeing Concerns </a:t>
            </a:r>
            <a:endParaRPr lang="en-GB" sz="3200" dirty="0">
              <a:solidFill>
                <a:srgbClr val="002060"/>
              </a:solidFill>
              <a:latin typeface="Century Gothic" panose="020B0502020202020204" pitchFamily="34" charset="0"/>
            </a:endParaRPr>
          </a:p>
        </p:txBody>
      </p:sp>
      <p:sp>
        <p:nvSpPr>
          <p:cNvPr id="3" name="Subtitle 2"/>
          <p:cNvSpPr>
            <a:spLocks noGrp="1"/>
          </p:cNvSpPr>
          <p:nvPr>
            <p:ph type="subTitle" idx="1"/>
          </p:nvPr>
        </p:nvSpPr>
        <p:spPr>
          <a:xfrm>
            <a:off x="371882" y="916715"/>
            <a:ext cx="3244679" cy="5634859"/>
          </a:xfrm>
        </p:spPr>
        <p:txBody>
          <a:bodyPr>
            <a:normAutofit fontScale="85000" lnSpcReduction="10000"/>
          </a:bodyPr>
          <a:lstStyle/>
          <a:p>
            <a:pPr algn="l">
              <a:spcBef>
                <a:spcPts val="0"/>
              </a:spcBef>
            </a:pPr>
            <a:r>
              <a:rPr lang="en-GB" sz="2800" b="1" dirty="0">
                <a:solidFill>
                  <a:srgbClr val="00B050"/>
                </a:solidFill>
                <a:latin typeface="Century Gothic" panose="020B0502020202020204" pitchFamily="34" charset="0"/>
              </a:rPr>
              <a:t>Getting it right for every child Pathway </a:t>
            </a:r>
          </a:p>
          <a:p>
            <a:pPr marL="342900" indent="-342900" algn="l">
              <a:spcBef>
                <a:spcPts val="0"/>
              </a:spcBef>
              <a:buFont typeface="Arial" panose="020B0604020202020204" pitchFamily="34" charset="0"/>
              <a:buChar char="•"/>
            </a:pPr>
            <a:endParaRPr lang="en-GB" sz="1400" dirty="0">
              <a:solidFill>
                <a:srgbClr val="002060"/>
              </a:solidFill>
              <a:latin typeface="Century Gothic" panose="020B0502020202020204" pitchFamily="34" charset="0"/>
            </a:endParaRPr>
          </a:p>
          <a:p>
            <a:pPr marL="342900" indent="-342900" algn="l">
              <a:spcBef>
                <a:spcPts val="0"/>
              </a:spcBef>
              <a:buFont typeface="Arial" panose="020B0604020202020204" pitchFamily="34" charset="0"/>
              <a:buChar char="•"/>
            </a:pPr>
            <a:r>
              <a:rPr lang="en-GB" sz="2800" dirty="0">
                <a:solidFill>
                  <a:srgbClr val="002060"/>
                </a:solidFill>
                <a:latin typeface="Century Gothic" panose="020B0502020202020204" pitchFamily="34" charset="0"/>
              </a:rPr>
              <a:t>Named Person 0-5 </a:t>
            </a:r>
          </a:p>
          <a:p>
            <a:pPr marL="342900" indent="-342900" algn="l">
              <a:spcBef>
                <a:spcPts val="0"/>
              </a:spcBef>
              <a:buFont typeface="Arial" panose="020B0604020202020204" pitchFamily="34" charset="0"/>
              <a:buChar char="•"/>
            </a:pPr>
            <a:r>
              <a:rPr lang="en-GB" sz="2800" dirty="0">
                <a:solidFill>
                  <a:srgbClr val="002060"/>
                </a:solidFill>
                <a:latin typeface="Century Gothic" panose="020B0502020202020204" pitchFamily="34" charset="0"/>
              </a:rPr>
              <a:t>Lead Professional </a:t>
            </a:r>
          </a:p>
          <a:p>
            <a:pPr marL="342900" indent="-342900" algn="l">
              <a:spcBef>
                <a:spcPts val="0"/>
              </a:spcBef>
              <a:buFont typeface="Arial" panose="020B0604020202020204" pitchFamily="34" charset="0"/>
              <a:buChar char="•"/>
            </a:pPr>
            <a:r>
              <a:rPr lang="en-GB" sz="2800" dirty="0">
                <a:solidFill>
                  <a:srgbClr val="002060"/>
                </a:solidFill>
                <a:latin typeface="Century Gothic" panose="020B0502020202020204" pitchFamily="34" charset="0"/>
              </a:rPr>
              <a:t>National Practice Model </a:t>
            </a:r>
          </a:p>
          <a:p>
            <a:pPr marL="342900" lvl="0" indent="-342900" algn="l">
              <a:spcBef>
                <a:spcPts val="0"/>
              </a:spcBef>
              <a:buFont typeface="Arial" panose="020B0604020202020204" pitchFamily="34" charset="0"/>
              <a:buChar char="•"/>
            </a:pPr>
            <a:r>
              <a:rPr lang="en-GB" sz="2800" dirty="0">
                <a:solidFill>
                  <a:srgbClr val="002060"/>
                </a:solidFill>
                <a:latin typeface="Century Gothic" panose="020B0502020202020204" pitchFamily="34" charset="0"/>
              </a:rPr>
              <a:t>Holistic Assessment of Need/Staged Intervention </a:t>
            </a:r>
          </a:p>
          <a:p>
            <a:pPr marL="342900" lvl="0" indent="-342900" algn="l">
              <a:spcBef>
                <a:spcPts val="0"/>
              </a:spcBef>
              <a:buFont typeface="Arial" panose="020B0604020202020204" pitchFamily="34" charset="0"/>
              <a:buChar char="•"/>
            </a:pPr>
            <a:r>
              <a:rPr lang="en-GB" sz="2800" dirty="0">
                <a:solidFill>
                  <a:srgbClr val="002060"/>
                </a:solidFill>
                <a:latin typeface="Century Gothic" panose="020B0502020202020204" pitchFamily="34" charset="0"/>
              </a:rPr>
              <a:t>Wellbeing Plan </a:t>
            </a:r>
          </a:p>
          <a:p>
            <a:pPr marL="342900" lvl="0" indent="-342900" algn="l">
              <a:spcBef>
                <a:spcPts val="0"/>
              </a:spcBef>
              <a:buFont typeface="Arial" panose="020B0604020202020204" pitchFamily="34" charset="0"/>
              <a:buChar char="•"/>
            </a:pPr>
            <a:r>
              <a:rPr lang="en-GB" sz="2800" dirty="0">
                <a:solidFill>
                  <a:srgbClr val="002060"/>
                </a:solidFill>
                <a:latin typeface="Century Gothic" panose="020B0502020202020204" pitchFamily="34" charset="0"/>
              </a:rPr>
              <a:t>Multi Agency Discussions (TAC)</a:t>
            </a:r>
          </a:p>
          <a:p>
            <a:pPr lvl="0" algn="l"/>
            <a:endParaRPr lang="en-GB" sz="2800" dirty="0"/>
          </a:p>
          <a:p>
            <a:pPr marL="342900" lvl="0" indent="-342900" algn="l">
              <a:buFont typeface="Arial" panose="020B0604020202020204" pitchFamily="34" charset="0"/>
              <a:buChar char="•"/>
            </a:pPr>
            <a:endParaRPr lang="en-GB" sz="2800" dirty="0"/>
          </a:p>
          <a:p>
            <a:pPr lvl="0" algn="l"/>
            <a:r>
              <a:rPr lang="en-GB" sz="2800" dirty="0"/>
              <a:t>                 </a:t>
            </a:r>
          </a:p>
          <a:p>
            <a:pPr marL="342900" indent="-342900" algn="l">
              <a:buFont typeface="Arial" panose="020B0604020202020204" pitchFamily="34" charset="0"/>
              <a:buChar char="•"/>
            </a:pPr>
            <a:endParaRPr lang="en-GB" dirty="0"/>
          </a:p>
        </p:txBody>
      </p:sp>
      <p:pic>
        <p:nvPicPr>
          <p:cNvPr id="5" name="Picture 4">
            <a:extLst>
              <a:ext uri="{FF2B5EF4-FFF2-40B4-BE49-F238E27FC236}">
                <a16:creationId xmlns:a16="http://schemas.microsoft.com/office/drawing/2014/main" id="{AE1C6185-6AF7-48CA-8EE6-C4AB60E9C5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5359" y="533149"/>
            <a:ext cx="1400025" cy="2135963"/>
          </a:xfrm>
          <a:prstGeom prst="rect">
            <a:avLst/>
          </a:prstGeom>
          <a:ln>
            <a:solidFill>
              <a:schemeClr val="accent1"/>
            </a:solidFill>
          </a:ln>
        </p:spPr>
      </p:pic>
      <p:pic>
        <p:nvPicPr>
          <p:cNvPr id="7" name="Picture 6">
            <a:extLst>
              <a:ext uri="{FF2B5EF4-FFF2-40B4-BE49-F238E27FC236}">
                <a16:creationId xmlns:a16="http://schemas.microsoft.com/office/drawing/2014/main" id="{64B833CC-42E6-43B4-B5FA-A1FFBA50ED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8190" y="916715"/>
            <a:ext cx="5586814" cy="3910414"/>
          </a:xfrm>
          <a:prstGeom prst="rect">
            <a:avLst/>
          </a:prstGeom>
        </p:spPr>
      </p:pic>
      <p:pic>
        <p:nvPicPr>
          <p:cNvPr id="10" name="Picture 9">
            <a:extLst>
              <a:ext uri="{FF2B5EF4-FFF2-40B4-BE49-F238E27FC236}">
                <a16:creationId xmlns:a16="http://schemas.microsoft.com/office/drawing/2014/main" id="{F15E8D03-F834-42B5-B0F7-C1BBEAE750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0328" y="4305872"/>
            <a:ext cx="1450089" cy="2064682"/>
          </a:xfrm>
          <a:prstGeom prst="rect">
            <a:avLst/>
          </a:prstGeom>
          <a:ln>
            <a:solidFill>
              <a:schemeClr val="accent1"/>
            </a:solidFill>
          </a:ln>
        </p:spPr>
      </p:pic>
      <p:sp>
        <p:nvSpPr>
          <p:cNvPr id="11" name="TextBox 10">
            <a:extLst>
              <a:ext uri="{FF2B5EF4-FFF2-40B4-BE49-F238E27FC236}">
                <a16:creationId xmlns:a16="http://schemas.microsoft.com/office/drawing/2014/main" id="{3A55AFC0-DDF4-4DC1-8584-4B09F1CC9C06}"/>
              </a:ext>
            </a:extLst>
          </p:cNvPr>
          <p:cNvSpPr txBox="1"/>
          <p:nvPr/>
        </p:nvSpPr>
        <p:spPr>
          <a:xfrm>
            <a:off x="10030328" y="2887327"/>
            <a:ext cx="2346960" cy="1200329"/>
          </a:xfrm>
          <a:prstGeom prst="rect">
            <a:avLst/>
          </a:prstGeom>
          <a:noFill/>
        </p:spPr>
        <p:txBody>
          <a:bodyPr wrap="square" rtlCol="0">
            <a:spAutoFit/>
          </a:bodyPr>
          <a:lstStyle/>
          <a:p>
            <a:pPr lvl="0"/>
            <a:r>
              <a:rPr lang="en-GB" sz="2400" b="1" dirty="0">
                <a:solidFill>
                  <a:srgbClr val="00B050"/>
                </a:solidFill>
                <a:latin typeface="Century Gothic" panose="020B0502020202020204" pitchFamily="34" charset="0"/>
              </a:rPr>
              <a:t>Early &amp; Effective           Intervention </a:t>
            </a:r>
          </a:p>
        </p:txBody>
      </p:sp>
      <p:sp>
        <p:nvSpPr>
          <p:cNvPr id="4" name="TextBox 3"/>
          <p:cNvSpPr txBox="1"/>
          <p:nvPr/>
        </p:nvSpPr>
        <p:spPr>
          <a:xfrm>
            <a:off x="3748190" y="5008950"/>
            <a:ext cx="5586814" cy="400110"/>
          </a:xfrm>
          <a:prstGeom prst="rect">
            <a:avLst/>
          </a:prstGeom>
          <a:noFill/>
        </p:spPr>
        <p:txBody>
          <a:bodyPr wrap="square" rtlCol="0">
            <a:spAutoFit/>
          </a:bodyPr>
          <a:lstStyle/>
          <a:p>
            <a:pPr algn="ctr"/>
            <a:r>
              <a:rPr lang="en-GB" sz="2000" b="1" dirty="0">
                <a:solidFill>
                  <a:srgbClr val="7030A0"/>
                </a:solidFill>
                <a:latin typeface="Century Gothic" panose="020B0502020202020204" pitchFamily="34" charset="0"/>
              </a:rPr>
              <a:t>Chronologies – SEEMiS and AYRshare</a:t>
            </a:r>
          </a:p>
        </p:txBody>
      </p:sp>
      <p:sp>
        <p:nvSpPr>
          <p:cNvPr id="9" name="TextBox 8"/>
          <p:cNvSpPr txBox="1"/>
          <p:nvPr/>
        </p:nvSpPr>
        <p:spPr>
          <a:xfrm>
            <a:off x="4008513" y="5473811"/>
            <a:ext cx="5629862" cy="1015663"/>
          </a:xfrm>
          <a:prstGeom prst="rect">
            <a:avLst/>
          </a:prstGeom>
          <a:noFill/>
        </p:spPr>
        <p:txBody>
          <a:bodyPr wrap="square" rtlCol="0">
            <a:spAutoFit/>
          </a:bodyPr>
          <a:lstStyle/>
          <a:p>
            <a:pPr algn="ctr"/>
            <a:r>
              <a:rPr lang="en-GB" sz="2000" b="1" dirty="0">
                <a:solidFill>
                  <a:srgbClr val="00B050"/>
                </a:solidFill>
                <a:latin typeface="Century Gothic" panose="020B0502020202020204" pitchFamily="34" charset="0"/>
              </a:rPr>
              <a:t>Named Person </a:t>
            </a:r>
          </a:p>
          <a:p>
            <a:pPr algn="ctr"/>
            <a:r>
              <a:rPr lang="en-GB" sz="2000" dirty="0">
                <a:solidFill>
                  <a:srgbClr val="00B050"/>
                </a:solidFill>
                <a:latin typeface="Century Gothic" panose="020B0502020202020204" pitchFamily="34" charset="0"/>
              </a:rPr>
              <a:t>0-5 – Health Visitor/Family Nurse Practitioner</a:t>
            </a:r>
          </a:p>
          <a:p>
            <a:pPr algn="ctr"/>
            <a:r>
              <a:rPr lang="en-GB" sz="2000" dirty="0">
                <a:solidFill>
                  <a:srgbClr val="00B050"/>
                </a:solidFill>
                <a:latin typeface="Century Gothic" panose="020B0502020202020204" pitchFamily="34" charset="0"/>
              </a:rPr>
              <a:t>5-18 – Head Teacher/PT Pastoral Support</a:t>
            </a:r>
          </a:p>
        </p:txBody>
      </p:sp>
      <p:pic>
        <p:nvPicPr>
          <p:cNvPr id="13" name="Picture 12">
            <a:extLst>
              <a:ext uri="{FF2B5EF4-FFF2-40B4-BE49-F238E27FC236}">
                <a16:creationId xmlns:a16="http://schemas.microsoft.com/office/drawing/2014/main" id="{1A0A3028-D468-45F9-B32F-E11797439B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7212" y="5126363"/>
            <a:ext cx="1685984" cy="1629844"/>
          </a:xfrm>
          <a:prstGeom prst="rect">
            <a:avLst/>
          </a:prstGeom>
        </p:spPr>
      </p:pic>
      <p:pic>
        <p:nvPicPr>
          <p:cNvPr id="16" name="Picture 15">
            <a:hlinkClick r:id="rId7" action="ppaction://hlinksldjump"/>
            <a:extLst>
              <a:ext uri="{FF2B5EF4-FFF2-40B4-BE49-F238E27FC236}">
                <a16:creationId xmlns:a16="http://schemas.microsoft.com/office/drawing/2014/main" id="{4C36078B-3941-4083-A594-18122E5ECE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66037" y="5803163"/>
            <a:ext cx="534919" cy="517107"/>
          </a:xfrm>
          <a:prstGeom prst="rect">
            <a:avLst/>
          </a:prstGeom>
        </p:spPr>
      </p:pic>
      <p:pic>
        <p:nvPicPr>
          <p:cNvPr id="15" name="Graphic 14" descr="Circle with right arrow">
            <a:hlinkClick r:id="" action="ppaction://hlinkshowjump?jump=nextslide"/>
            <a:extLst>
              <a:ext uri="{FF2B5EF4-FFF2-40B4-BE49-F238E27FC236}">
                <a16:creationId xmlns:a16="http://schemas.microsoft.com/office/drawing/2014/main" id="{0F2E9CDC-B51D-D320-9EA1-76F73F749EAF}"/>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10800000">
            <a:off x="11764536" y="6436692"/>
            <a:ext cx="368614" cy="373431"/>
          </a:xfrm>
          <a:prstGeom prst="rect">
            <a:avLst/>
          </a:prstGeom>
        </p:spPr>
      </p:pic>
      <p:pic>
        <p:nvPicPr>
          <p:cNvPr id="17" name="Graphic 16" descr="Circle with right arrow">
            <a:hlinkClick r:id="" action="ppaction://hlinkshowjump?jump=previousslide"/>
            <a:extLst>
              <a:ext uri="{FF2B5EF4-FFF2-40B4-BE49-F238E27FC236}">
                <a16:creationId xmlns:a16="http://schemas.microsoft.com/office/drawing/2014/main" id="{431851AB-0424-B6C2-3B76-08ACB33AF06B}"/>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3639" y="6442364"/>
            <a:ext cx="368614" cy="373431"/>
          </a:xfrm>
          <a:prstGeom prst="rect">
            <a:avLst/>
          </a:prstGeom>
        </p:spPr>
      </p:pic>
      <p:sp>
        <p:nvSpPr>
          <p:cNvPr id="18" name="5-Point Star 41">
            <a:extLst>
              <a:ext uri="{FF2B5EF4-FFF2-40B4-BE49-F238E27FC236}">
                <a16:creationId xmlns:a16="http://schemas.microsoft.com/office/drawing/2014/main" id="{E91F4FA3-BA04-AFAC-AF45-711F2A87E016}"/>
              </a:ext>
            </a:extLst>
          </p:cNvPr>
          <p:cNvSpPr/>
          <p:nvPr/>
        </p:nvSpPr>
        <p:spPr>
          <a:xfrm>
            <a:off x="11527584" y="191697"/>
            <a:ext cx="359615" cy="3101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70719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bwMode="auto">
          <a:xfrm>
            <a:off x="441064" y="237617"/>
            <a:ext cx="11220225" cy="6492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p>
            <a:r>
              <a:rPr lang="en-GB" altLang="en-US" sz="4400" b="1" dirty="0">
                <a:solidFill>
                  <a:srgbClr val="002060"/>
                </a:solidFill>
                <a:latin typeface="Century Gothic" panose="020B0502020202020204" pitchFamily="34" charset="0"/>
              </a:rPr>
              <a:t>Named Person Service</a:t>
            </a:r>
            <a:endParaRPr lang="en-US" altLang="en-US" sz="4400" b="1" dirty="0">
              <a:solidFill>
                <a:srgbClr val="002060"/>
              </a:solidFill>
              <a:latin typeface="Century Gothic" panose="020B0502020202020204" pitchFamily="34" charset="0"/>
            </a:endParaRPr>
          </a:p>
        </p:txBody>
      </p:sp>
      <p:sp>
        <p:nvSpPr>
          <p:cNvPr id="11267" name="Rectangle 3"/>
          <p:cNvSpPr>
            <a:spLocks noGrp="1" noChangeArrowheads="1"/>
          </p:cNvSpPr>
          <p:nvPr>
            <p:ph type="subTitle" idx="1"/>
          </p:nvPr>
        </p:nvSpPr>
        <p:spPr bwMode="auto">
          <a:xfrm>
            <a:off x="347335" y="822821"/>
            <a:ext cx="11497329" cy="1504753"/>
          </a:xfrm>
          <a:noFill/>
          <a:ln w="9525">
            <a:noFill/>
            <a:miter lim="800000"/>
            <a:headEnd/>
            <a:tailEn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noAutofit/>
          </a:bodyPr>
          <a:lstStyle/>
          <a:p>
            <a:pPr algn="just">
              <a:lnSpc>
                <a:spcPct val="100000"/>
              </a:lnSpc>
              <a:spcBef>
                <a:spcPts val="0"/>
              </a:spcBef>
              <a:defRPr/>
            </a:pPr>
            <a:r>
              <a:rPr lang="en-GB" altLang="en-US" sz="2200" dirty="0">
                <a:solidFill>
                  <a:srgbClr val="002060"/>
                </a:solidFill>
                <a:latin typeface="Century Gothic" panose="020B0502020202020204" pitchFamily="34" charset="0"/>
              </a:rPr>
              <a:t>North Ayrshire Named Person Service has produced a </a:t>
            </a:r>
            <a:r>
              <a:rPr lang="en-GB" altLang="en-US" sz="2200" b="1" dirty="0">
                <a:solidFill>
                  <a:srgbClr val="002060"/>
                </a:solidFill>
                <a:latin typeface="Century Gothic" panose="020B0502020202020204" pitchFamily="34" charset="0"/>
              </a:rPr>
              <a:t>Named Person Service – Service Directory for Named Persons and Lead Professionals</a:t>
            </a:r>
            <a:r>
              <a:rPr lang="en-GB" altLang="en-US" sz="2200" dirty="0">
                <a:solidFill>
                  <a:srgbClr val="002060"/>
                </a:solidFill>
                <a:latin typeface="Century Gothic" panose="020B0502020202020204" pitchFamily="34" charset="0"/>
              </a:rPr>
              <a:t>.  The aim of the Directory is to provide NP/LPs with guidance on a variety of services both local and national which can be accessed to support children, young people and families.  </a:t>
            </a:r>
          </a:p>
          <a:p>
            <a:pPr algn="l">
              <a:defRPr/>
            </a:pPr>
            <a:endParaRPr lang="en-GB" altLang="en-US" dirty="0">
              <a:solidFill>
                <a:srgbClr val="FF0000"/>
              </a:solidFill>
            </a:endParaRPr>
          </a:p>
          <a:p>
            <a:pPr algn="l">
              <a:defRPr/>
            </a:pPr>
            <a:endParaRPr lang="en-GB" altLang="en-US" dirty="0">
              <a:solidFill>
                <a:srgbClr val="FF0000"/>
              </a:solidFill>
            </a:endParaRPr>
          </a:p>
          <a:p>
            <a:pPr>
              <a:defRPr/>
            </a:pPr>
            <a:r>
              <a:rPr lang="en-GB" sz="3600" dirty="0"/>
              <a:t>  </a:t>
            </a:r>
          </a:p>
        </p:txBody>
      </p:sp>
      <p:sp>
        <p:nvSpPr>
          <p:cNvPr id="12" name="TextBox 11">
            <a:extLst>
              <a:ext uri="{FF2B5EF4-FFF2-40B4-BE49-F238E27FC236}">
                <a16:creationId xmlns:a16="http://schemas.microsoft.com/office/drawing/2014/main" id="{2AADE3CB-9323-4B0F-BB76-E14B9496CAF1}"/>
              </a:ext>
            </a:extLst>
          </p:cNvPr>
          <p:cNvSpPr txBox="1"/>
          <p:nvPr/>
        </p:nvSpPr>
        <p:spPr>
          <a:xfrm>
            <a:off x="5688805" y="2504980"/>
            <a:ext cx="5069145" cy="4093428"/>
          </a:xfrm>
          <a:prstGeom prst="rect">
            <a:avLst/>
          </a:prstGeom>
          <a:noFill/>
        </p:spPr>
        <p:txBody>
          <a:bodyPr wrap="square" rtlCol="0">
            <a:spAutoFit/>
          </a:bodyPr>
          <a:lstStyle/>
          <a:p>
            <a:pPr algn="just">
              <a:lnSpc>
                <a:spcPct val="100000"/>
              </a:lnSpc>
              <a:spcBef>
                <a:spcPts val="0"/>
              </a:spcBef>
              <a:defRPr/>
            </a:pPr>
            <a:r>
              <a:rPr lang="en-GB" altLang="en-US" sz="2200" dirty="0">
                <a:solidFill>
                  <a:srgbClr val="002060"/>
                </a:solidFill>
                <a:latin typeface="Century Gothic" panose="020B0502020202020204" pitchFamily="34" charset="0"/>
              </a:rPr>
              <a:t>The Service Directory is available online at:</a:t>
            </a:r>
          </a:p>
          <a:p>
            <a:pPr marL="342900" indent="-342900" algn="just">
              <a:lnSpc>
                <a:spcPct val="100000"/>
              </a:lnSpc>
              <a:spcBef>
                <a:spcPts val="0"/>
              </a:spcBef>
              <a:buFont typeface="Arial" panose="020B0604020202020204" pitchFamily="34" charset="0"/>
              <a:buChar char="•"/>
              <a:defRPr/>
            </a:pPr>
            <a:r>
              <a:rPr lang="en-GB" altLang="en-US" sz="2200" b="1" dirty="0">
                <a:solidFill>
                  <a:srgbClr val="002060"/>
                </a:solidFill>
                <a:latin typeface="Century Gothic" panose="020B0502020202020204" pitchFamily="34" charset="0"/>
              </a:rPr>
              <a:t>Glow/GIRFEC – </a:t>
            </a:r>
            <a:r>
              <a:rPr lang="en-GB" altLang="en-US" sz="2200" dirty="0">
                <a:latin typeface="Century Gothic" panose="020B0502020202020204" pitchFamily="34" charset="0"/>
                <a:hlinkClick r:id="rId3"/>
              </a:rPr>
              <a:t>www.rmunify.com/</a:t>
            </a:r>
            <a:endParaRPr lang="en-GB" altLang="en-US" sz="2200" dirty="0">
              <a:latin typeface="Century Gothic" panose="020B0502020202020204" pitchFamily="34" charset="0"/>
            </a:endParaRPr>
          </a:p>
          <a:p>
            <a:pPr algn="just">
              <a:defRPr/>
            </a:pPr>
            <a:r>
              <a:rPr lang="en-GB" sz="2200" dirty="0">
                <a:solidFill>
                  <a:srgbClr val="002060"/>
                </a:solidFill>
                <a:latin typeface="Century Gothic" panose="020B0502020202020204" pitchFamily="34" charset="0"/>
              </a:rPr>
              <a:t>(c</a:t>
            </a:r>
            <a:r>
              <a:rPr lang="en-GB" sz="2200" kern="1200" dirty="0">
                <a:solidFill>
                  <a:srgbClr val="002060"/>
                </a:solidFill>
                <a:effectLst/>
                <a:latin typeface="Century Gothic" panose="020B0502020202020204" pitchFamily="34" charset="0"/>
              </a:rPr>
              <a:t>lick on </a:t>
            </a:r>
            <a:r>
              <a:rPr lang="en-GB" sz="2200" b="1" kern="1200" dirty="0">
                <a:solidFill>
                  <a:srgbClr val="002060"/>
                </a:solidFill>
                <a:effectLst/>
                <a:latin typeface="Century Gothic" panose="020B0502020202020204" pitchFamily="34" charset="0"/>
              </a:rPr>
              <a:t>Named Person Service </a:t>
            </a:r>
            <a:r>
              <a:rPr lang="en-GB" sz="2200" kern="1200" dirty="0">
                <a:solidFill>
                  <a:srgbClr val="002060"/>
                </a:solidFill>
                <a:effectLst/>
                <a:latin typeface="Century Gothic" panose="020B0502020202020204" pitchFamily="34" charset="0"/>
              </a:rPr>
              <a:t>tile – you will find a link to the NPS Directory (middle of screen).  Or you can request a copy by email </a:t>
            </a:r>
            <a:r>
              <a:rPr lang="en-GB" sz="2200" kern="1200" dirty="0">
                <a:solidFill>
                  <a:srgbClr val="002060"/>
                </a:solidFill>
                <a:effectLst/>
                <a:latin typeface="Century Gothic" panose="020B0502020202020204" pitchFamily="34" charset="0"/>
                <a:hlinkClick r:id="rId4"/>
              </a:rPr>
              <a:t>namedpersonservice@north-ayrshire.gov.uk</a:t>
            </a:r>
            <a:endParaRPr lang="en-GB" sz="2200" kern="1200" dirty="0">
              <a:solidFill>
                <a:srgbClr val="002060"/>
              </a:solidFill>
              <a:effectLst/>
              <a:latin typeface="Century Gothic" panose="020B0502020202020204" pitchFamily="34" charset="0"/>
            </a:endParaRPr>
          </a:p>
          <a:p>
            <a:pPr algn="just">
              <a:lnSpc>
                <a:spcPct val="100000"/>
              </a:lnSpc>
              <a:spcBef>
                <a:spcPts val="0"/>
              </a:spcBef>
              <a:defRPr/>
            </a:pPr>
            <a:endParaRPr lang="en-GB" altLang="en-US" sz="2200" dirty="0">
              <a:latin typeface="Century Gothic" panose="020B0502020202020204" pitchFamily="34" charset="0"/>
            </a:endParaRPr>
          </a:p>
          <a:p>
            <a:endParaRPr lang="en-GB" dirty="0"/>
          </a:p>
        </p:txBody>
      </p:sp>
      <p:pic>
        <p:nvPicPr>
          <p:cNvPr id="14" name="Picture 13">
            <a:hlinkClick r:id="rId5" action="ppaction://hlinksldjump"/>
            <a:extLst>
              <a:ext uri="{FF2B5EF4-FFF2-40B4-BE49-F238E27FC236}">
                <a16:creationId xmlns:a16="http://schemas.microsoft.com/office/drawing/2014/main" id="{FD5509A0-F4B9-4B36-AA9D-58155419D2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69154" y="6076295"/>
            <a:ext cx="534919" cy="517107"/>
          </a:xfrm>
          <a:prstGeom prst="rect">
            <a:avLst/>
          </a:prstGeom>
        </p:spPr>
      </p:pic>
      <p:pic>
        <p:nvPicPr>
          <p:cNvPr id="4" name="Picture 3" descr="A picture containing text, businesscard, clipart&#10;&#10;Description automatically generated">
            <a:extLst>
              <a:ext uri="{FF2B5EF4-FFF2-40B4-BE49-F238E27FC236}">
                <a16:creationId xmlns:a16="http://schemas.microsoft.com/office/drawing/2014/main" id="{49A73F2E-3060-461E-9F73-437F0AA00F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0012" y="2363191"/>
            <a:ext cx="3037384" cy="3930732"/>
          </a:xfrm>
          <a:prstGeom prst="rect">
            <a:avLst/>
          </a:prstGeom>
          <a:ln>
            <a:solidFill>
              <a:schemeClr val="accent1"/>
            </a:solidFill>
          </a:ln>
        </p:spPr>
      </p:pic>
      <p:pic>
        <p:nvPicPr>
          <p:cNvPr id="11" name="Graphic 10" descr="Circle with right arrow">
            <a:hlinkClick r:id="" action="ppaction://hlinkshowjump?jump=nextslide"/>
            <a:extLst>
              <a:ext uri="{FF2B5EF4-FFF2-40B4-BE49-F238E27FC236}">
                <a16:creationId xmlns:a16="http://schemas.microsoft.com/office/drawing/2014/main" id="{2B0929FA-5D2E-6B5A-9910-4305BBF58258}"/>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10800000">
            <a:off x="11764536" y="6436692"/>
            <a:ext cx="368614" cy="373431"/>
          </a:xfrm>
          <a:prstGeom prst="rect">
            <a:avLst/>
          </a:prstGeom>
        </p:spPr>
      </p:pic>
      <p:pic>
        <p:nvPicPr>
          <p:cNvPr id="15" name="Graphic 14" descr="Circle with right arrow">
            <a:hlinkClick r:id="" action="ppaction://hlinkshowjump?jump=previousslide"/>
            <a:extLst>
              <a:ext uri="{FF2B5EF4-FFF2-40B4-BE49-F238E27FC236}">
                <a16:creationId xmlns:a16="http://schemas.microsoft.com/office/drawing/2014/main" id="{FC26410A-1D74-E8DC-41EE-6AE757C3622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3639" y="6442364"/>
            <a:ext cx="368614" cy="373431"/>
          </a:xfrm>
          <a:prstGeom prst="rect">
            <a:avLst/>
          </a:prstGeom>
        </p:spPr>
      </p:pic>
      <p:sp>
        <p:nvSpPr>
          <p:cNvPr id="13" name="5-Point Star 41">
            <a:extLst>
              <a:ext uri="{FF2B5EF4-FFF2-40B4-BE49-F238E27FC236}">
                <a16:creationId xmlns:a16="http://schemas.microsoft.com/office/drawing/2014/main" id="{A5F9CCCE-CA0E-F5D7-F38C-EBC411E5AD94}"/>
              </a:ext>
            </a:extLst>
          </p:cNvPr>
          <p:cNvSpPr/>
          <p:nvPr/>
        </p:nvSpPr>
        <p:spPr>
          <a:xfrm>
            <a:off x="11527584" y="191697"/>
            <a:ext cx="359615" cy="3101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02639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2070" y="187632"/>
            <a:ext cx="5687731" cy="823912"/>
          </a:xfrm>
        </p:spPr>
        <p:txBody>
          <a:bodyPr>
            <a:normAutofit fontScale="92500" lnSpcReduction="10000"/>
          </a:bodyPr>
          <a:lstStyle/>
          <a:p>
            <a:r>
              <a:rPr lang="en-GB" sz="3200" dirty="0">
                <a:solidFill>
                  <a:srgbClr val="002060"/>
                </a:solidFill>
                <a:latin typeface="Century Gothic" panose="020B0502020202020204" pitchFamily="34" charset="0"/>
              </a:rPr>
              <a:t>Vulnerable Children and Young People</a:t>
            </a:r>
          </a:p>
        </p:txBody>
      </p:sp>
      <p:sp>
        <p:nvSpPr>
          <p:cNvPr id="4" name="Content Placeholder 3"/>
          <p:cNvSpPr>
            <a:spLocks noGrp="1"/>
          </p:cNvSpPr>
          <p:nvPr>
            <p:ph sz="half" idx="2"/>
          </p:nvPr>
        </p:nvSpPr>
        <p:spPr>
          <a:xfrm>
            <a:off x="400461" y="973161"/>
            <a:ext cx="5771739" cy="2342173"/>
          </a:xfrm>
        </p:spPr>
        <p:txBody>
          <a:bodyPr>
            <a:normAutofit fontScale="92500" lnSpcReduction="10000"/>
          </a:bodyPr>
          <a:lstStyle/>
          <a:p>
            <a:r>
              <a:rPr lang="en-GB" dirty="0">
                <a:solidFill>
                  <a:srgbClr val="002060"/>
                </a:solidFill>
                <a:latin typeface="Century Gothic" panose="020B0502020202020204" pitchFamily="34" charset="0"/>
                <a:ea typeface="Tahoma" panose="020B0604030504040204" pitchFamily="34" charset="0"/>
                <a:cs typeface="Tahoma" panose="020B0604030504040204" pitchFamily="34" charset="0"/>
              </a:rPr>
              <a:t>North Ayrshire Child Protection Committee’s </a:t>
            </a:r>
            <a:r>
              <a:rPr lang="en-GB" b="1" dirty="0">
                <a:latin typeface="Century Gothic" panose="020B0502020202020204" pitchFamily="34" charset="0"/>
                <a:ea typeface="Tahoma" panose="020B0604030504040204" pitchFamily="34" charset="0"/>
                <a:cs typeface="Tahoma" panose="020B0604030504040204" pitchFamily="34" charset="0"/>
              </a:rPr>
              <a:t>Getting It Right for Vulnerable Children and Young People in North Ayrshire </a:t>
            </a:r>
            <a:r>
              <a:rPr lang="en-GB" b="1" dirty="0">
                <a:solidFill>
                  <a:srgbClr val="002060"/>
                </a:solidFill>
                <a:latin typeface="Century Gothic" panose="020B0502020202020204" pitchFamily="34" charset="0"/>
                <a:ea typeface="Tahoma" panose="020B0604030504040204" pitchFamily="34" charset="0"/>
                <a:cs typeface="Tahoma" panose="020B0604030504040204" pitchFamily="34" charset="0"/>
              </a:rPr>
              <a:t>, </a:t>
            </a:r>
            <a:r>
              <a:rPr lang="en-GB" dirty="0">
                <a:solidFill>
                  <a:srgbClr val="002060"/>
                </a:solidFill>
                <a:latin typeface="Century Gothic" panose="020B0502020202020204" pitchFamily="34" charset="0"/>
                <a:ea typeface="Tahoma" panose="020B0604030504040204" pitchFamily="34" charset="0"/>
                <a:cs typeface="Tahoma" panose="020B0604030504040204" pitchFamily="34" charset="0"/>
              </a:rPr>
              <a:t>should be made available to all staff via the Child Protection Co-ordinator and CP noticeboards.</a:t>
            </a:r>
          </a:p>
          <a:p>
            <a:pPr marL="0" indent="0">
              <a:buNone/>
            </a:pPr>
            <a:endParaRPr lang="en-GB" dirty="0"/>
          </a:p>
        </p:txBody>
      </p:sp>
      <p:sp>
        <p:nvSpPr>
          <p:cNvPr id="6" name="Content Placeholder 5"/>
          <p:cNvSpPr>
            <a:spLocks noGrp="1"/>
          </p:cNvSpPr>
          <p:nvPr>
            <p:ph sz="quarter" idx="4"/>
          </p:nvPr>
        </p:nvSpPr>
        <p:spPr>
          <a:xfrm>
            <a:off x="6315215" y="1195715"/>
            <a:ext cx="5183188" cy="5007726"/>
          </a:xfrm>
        </p:spPr>
        <p:txBody>
          <a:bodyPr>
            <a:normAutofit/>
          </a:bodyPr>
          <a:lstStyle/>
          <a:p>
            <a:pPr marL="0" indent="0">
              <a:buNone/>
              <a:defRPr/>
            </a:pPr>
            <a:endParaRPr lang="en-GB" altLang="en-US" sz="2200" dirty="0"/>
          </a:p>
          <a:p>
            <a:endParaRPr lang="en-GB" dirty="0"/>
          </a:p>
        </p:txBody>
      </p:sp>
      <p:pic>
        <p:nvPicPr>
          <p:cNvPr id="10" name="Picture 9">
            <a:hlinkClick r:id="rId3"/>
            <a:extLst>
              <a:ext uri="{FF2B5EF4-FFF2-40B4-BE49-F238E27FC236}">
                <a16:creationId xmlns:a16="http://schemas.microsoft.com/office/drawing/2014/main" id="{B188801E-6E34-4ED7-AFAF-B5EB8BD74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1503" y="3366663"/>
            <a:ext cx="2468863" cy="3491337"/>
          </a:xfrm>
          <a:prstGeom prst="rect">
            <a:avLst/>
          </a:prstGeom>
          <a:ln>
            <a:solidFill>
              <a:schemeClr val="accent1"/>
            </a:solidFill>
          </a:ln>
        </p:spPr>
      </p:pic>
      <p:graphicFrame>
        <p:nvGraphicFramePr>
          <p:cNvPr id="7" name="Table 6">
            <a:extLst>
              <a:ext uri="{FF2B5EF4-FFF2-40B4-BE49-F238E27FC236}">
                <a16:creationId xmlns:a16="http://schemas.microsoft.com/office/drawing/2014/main" id="{8B02E89C-85E6-4B80-B105-AA49218AE1B6}"/>
              </a:ext>
            </a:extLst>
          </p:cNvPr>
          <p:cNvGraphicFramePr>
            <a:graphicFrameLocks noGrp="1"/>
          </p:cNvGraphicFramePr>
          <p:nvPr>
            <p:extLst>
              <p:ext uri="{D42A27DB-BD31-4B8C-83A1-F6EECF244321}">
                <p14:modId xmlns:p14="http://schemas.microsoft.com/office/powerpoint/2010/main" val="3921215598"/>
              </p:ext>
            </p:extLst>
          </p:nvPr>
        </p:nvGraphicFramePr>
        <p:xfrm>
          <a:off x="6205928" y="654559"/>
          <a:ext cx="5175463" cy="3048000"/>
        </p:xfrm>
        <a:graphic>
          <a:graphicData uri="http://schemas.openxmlformats.org/drawingml/2006/table">
            <a:tbl>
              <a:tblPr firstRow="1" bandRow="1"/>
              <a:tblGrid>
                <a:gridCol w="5175463">
                  <a:extLst>
                    <a:ext uri="{9D8B030D-6E8A-4147-A177-3AD203B41FA5}">
                      <a16:colId xmlns:a16="http://schemas.microsoft.com/office/drawing/2014/main" val="183881605"/>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Century Gothic" panose="020B0502020202020204" pitchFamily="34" charset="0"/>
                        </a:rPr>
                        <a:t>EXAMPLES FROM INDEX</a:t>
                      </a:r>
                    </a:p>
                  </a:txBody>
                  <a:tcPr>
                    <a:solidFill>
                      <a:srgbClr val="0070C0"/>
                    </a:solidFill>
                  </a:tcPr>
                </a:tc>
                <a:extLst>
                  <a:ext uri="{0D108BD9-81ED-4DB2-BD59-A6C34878D82A}">
                    <a16:rowId xmlns:a16="http://schemas.microsoft.com/office/drawing/2014/main" val="1923864581"/>
                  </a:ext>
                </a:extLst>
              </a:tr>
              <a:tr h="0">
                <a:tc>
                  <a:txBody>
                    <a:bodyPr/>
                    <a:lstStyle/>
                    <a:p>
                      <a:r>
                        <a:rPr lang="en-GB" sz="1200" b="1" dirty="0">
                          <a:solidFill>
                            <a:schemeClr val="bg1"/>
                          </a:solidFill>
                          <a:latin typeface="Century Gothic" panose="020B0502020202020204" pitchFamily="34" charset="0"/>
                        </a:rPr>
                        <a:t>Section 1 – Primary Guidance</a:t>
                      </a:r>
                    </a:p>
                  </a:txBody>
                  <a:tcPr>
                    <a:solidFill>
                      <a:srgbClr val="0070C0"/>
                    </a:solidFill>
                  </a:tcPr>
                </a:tc>
                <a:extLst>
                  <a:ext uri="{0D108BD9-81ED-4DB2-BD59-A6C34878D82A}">
                    <a16:rowId xmlns:a16="http://schemas.microsoft.com/office/drawing/2014/main" val="1893915642"/>
                  </a:ext>
                </a:extLst>
              </a:tr>
              <a:tr h="0">
                <a:tc>
                  <a:txBody>
                    <a:bodyPr/>
                    <a:lstStyle/>
                    <a:p>
                      <a:r>
                        <a:rPr lang="en-GB" sz="1200" dirty="0">
                          <a:latin typeface="Century Gothic" panose="020B0502020202020204" pitchFamily="34" charset="0"/>
                        </a:rPr>
                        <a:t>Children and young people who run away, or go missing</a:t>
                      </a:r>
                    </a:p>
                  </a:txBody>
                  <a:tcPr/>
                </a:tc>
                <a:extLst>
                  <a:ext uri="{0D108BD9-81ED-4DB2-BD59-A6C34878D82A}">
                    <a16:rowId xmlns:a16="http://schemas.microsoft.com/office/drawing/2014/main" val="850508261"/>
                  </a:ext>
                </a:extLst>
              </a:tr>
              <a:tr h="0">
                <a:tc>
                  <a:txBody>
                    <a:bodyPr/>
                    <a:lstStyle/>
                    <a:p>
                      <a:r>
                        <a:rPr lang="en-GB" sz="1200" dirty="0">
                          <a:latin typeface="Century Gothic" panose="020B0502020202020204" pitchFamily="34" charset="0"/>
                        </a:rPr>
                        <a:t>Children and young people who are trafficked in the UK</a:t>
                      </a:r>
                    </a:p>
                  </a:txBody>
                  <a:tcPr/>
                </a:tc>
                <a:extLst>
                  <a:ext uri="{0D108BD9-81ED-4DB2-BD59-A6C34878D82A}">
                    <a16:rowId xmlns:a16="http://schemas.microsoft.com/office/drawing/2014/main" val="591705184"/>
                  </a:ext>
                </a:extLst>
              </a:tr>
              <a:tr h="0">
                <a:tc>
                  <a:txBody>
                    <a:bodyPr/>
                    <a:lstStyle/>
                    <a:p>
                      <a:r>
                        <a:rPr lang="en-GB" sz="1200" dirty="0">
                          <a:latin typeface="Century Gothic" panose="020B0502020202020204" pitchFamily="34" charset="0"/>
                        </a:rPr>
                        <a:t>Children and young people who parents are in prison</a:t>
                      </a:r>
                    </a:p>
                  </a:txBody>
                  <a:tcPr/>
                </a:tc>
                <a:extLst>
                  <a:ext uri="{0D108BD9-81ED-4DB2-BD59-A6C34878D82A}">
                    <a16:rowId xmlns:a16="http://schemas.microsoft.com/office/drawing/2014/main" val="3156536128"/>
                  </a:ext>
                </a:extLst>
              </a:tr>
              <a:tr h="0">
                <a:tc>
                  <a:txBody>
                    <a:bodyPr/>
                    <a:lstStyle/>
                    <a:p>
                      <a:r>
                        <a:rPr lang="en-GB" sz="1200" b="1" dirty="0">
                          <a:solidFill>
                            <a:schemeClr val="bg1"/>
                          </a:solidFill>
                          <a:latin typeface="Century Gothic" panose="020B0502020202020204" pitchFamily="34" charset="0"/>
                        </a:rPr>
                        <a:t>Section 2 – Brief Guidance and Signposting</a:t>
                      </a:r>
                    </a:p>
                  </a:txBody>
                  <a:tcPr>
                    <a:solidFill>
                      <a:srgbClr val="0070C0"/>
                    </a:solidFill>
                  </a:tcPr>
                </a:tc>
                <a:extLst>
                  <a:ext uri="{0D108BD9-81ED-4DB2-BD59-A6C34878D82A}">
                    <a16:rowId xmlns:a16="http://schemas.microsoft.com/office/drawing/2014/main" val="1629118533"/>
                  </a:ext>
                </a:extLst>
              </a:tr>
              <a:tr h="0">
                <a:tc>
                  <a:txBody>
                    <a:bodyPr/>
                    <a:lstStyle/>
                    <a:p>
                      <a:r>
                        <a:rPr lang="en-GB" sz="1200" dirty="0">
                          <a:latin typeface="Century Gothic" panose="020B0502020202020204" pitchFamily="34" charset="0"/>
                        </a:rPr>
                        <a:t>Children and young people who may be seeking or refuge or asylum</a:t>
                      </a:r>
                    </a:p>
                  </a:txBody>
                  <a:tcPr/>
                </a:tc>
                <a:extLst>
                  <a:ext uri="{0D108BD9-81ED-4DB2-BD59-A6C34878D82A}">
                    <a16:rowId xmlns:a16="http://schemas.microsoft.com/office/drawing/2014/main" val="123677597"/>
                  </a:ext>
                </a:extLst>
              </a:tr>
              <a:tr h="0">
                <a:tc>
                  <a:txBody>
                    <a:bodyPr/>
                    <a:lstStyle/>
                    <a:p>
                      <a:r>
                        <a:rPr lang="en-GB" sz="1200" dirty="0">
                          <a:latin typeface="Century Gothic" panose="020B0502020202020204" pitchFamily="34" charset="0"/>
                        </a:rPr>
                        <a:t>Children and young people who are affected by their own misuse of alcohol and/or drugs</a:t>
                      </a:r>
                    </a:p>
                  </a:txBody>
                  <a:tcPr/>
                </a:tc>
                <a:extLst>
                  <a:ext uri="{0D108BD9-81ED-4DB2-BD59-A6C34878D82A}">
                    <a16:rowId xmlns:a16="http://schemas.microsoft.com/office/drawing/2014/main" val="406038284"/>
                  </a:ext>
                </a:extLst>
              </a:tr>
              <a:tr h="0">
                <a:tc>
                  <a:txBody>
                    <a:bodyPr/>
                    <a:lstStyle/>
                    <a:p>
                      <a:r>
                        <a:rPr lang="en-GB" sz="1200" dirty="0">
                          <a:latin typeface="Century Gothic" panose="020B0502020202020204" pitchFamily="34" charset="0"/>
                        </a:rPr>
                        <a:t>Children and young people who are affected by parental drug and/or alcohol misuse</a:t>
                      </a:r>
                    </a:p>
                  </a:txBody>
                  <a:tcPr/>
                </a:tc>
                <a:extLst>
                  <a:ext uri="{0D108BD9-81ED-4DB2-BD59-A6C34878D82A}">
                    <a16:rowId xmlns:a16="http://schemas.microsoft.com/office/drawing/2014/main" val="3521040244"/>
                  </a:ext>
                </a:extLst>
              </a:tr>
            </a:tbl>
          </a:graphicData>
        </a:graphic>
      </p:graphicFrame>
      <p:pic>
        <p:nvPicPr>
          <p:cNvPr id="14" name="Picture 13">
            <a:hlinkClick r:id="rId5" action="ppaction://hlinksldjump"/>
            <a:extLst>
              <a:ext uri="{FF2B5EF4-FFF2-40B4-BE49-F238E27FC236}">
                <a16:creationId xmlns:a16="http://schemas.microsoft.com/office/drawing/2014/main" id="{24D0A90F-E422-4964-B691-3A42058954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1029" y="6183173"/>
            <a:ext cx="534919" cy="517107"/>
          </a:xfrm>
          <a:prstGeom prst="rect">
            <a:avLst/>
          </a:prstGeom>
        </p:spPr>
      </p:pic>
      <p:pic>
        <p:nvPicPr>
          <p:cNvPr id="13" name="Graphic 12" descr="Circle with right arrow">
            <a:hlinkClick r:id="" action="ppaction://hlinkshowjump?jump=previousslide"/>
            <a:extLst>
              <a:ext uri="{FF2B5EF4-FFF2-40B4-BE49-F238E27FC236}">
                <a16:creationId xmlns:a16="http://schemas.microsoft.com/office/drawing/2014/main" id="{97434F3C-62DA-97E3-8034-8361022D32E4}"/>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3639" y="6442364"/>
            <a:ext cx="368614" cy="373431"/>
          </a:xfrm>
          <a:prstGeom prst="rect">
            <a:avLst/>
          </a:prstGeom>
        </p:spPr>
      </p:pic>
      <p:sp>
        <p:nvSpPr>
          <p:cNvPr id="11" name="5-Point Star 41">
            <a:extLst>
              <a:ext uri="{FF2B5EF4-FFF2-40B4-BE49-F238E27FC236}">
                <a16:creationId xmlns:a16="http://schemas.microsoft.com/office/drawing/2014/main" id="{CB709FFD-9067-CAEA-6BB9-1CC203B7518E}"/>
              </a:ext>
            </a:extLst>
          </p:cNvPr>
          <p:cNvSpPr/>
          <p:nvPr/>
        </p:nvSpPr>
        <p:spPr>
          <a:xfrm>
            <a:off x="11527584" y="191697"/>
            <a:ext cx="359615" cy="3101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48827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401608" y="205259"/>
            <a:ext cx="5157787" cy="519791"/>
          </a:xfrm>
        </p:spPr>
        <p:txBody>
          <a:bodyPr>
            <a:normAutofit fontScale="92500" lnSpcReduction="10000"/>
          </a:bodyPr>
          <a:lstStyle/>
          <a:p>
            <a:r>
              <a:rPr lang="en-GB" sz="3600" dirty="0">
                <a:solidFill>
                  <a:srgbClr val="002060"/>
                </a:solidFill>
                <a:latin typeface="Century Gothic" panose="020B0502020202020204" pitchFamily="34" charset="0"/>
              </a:rPr>
              <a:t>Children with Disabilities</a:t>
            </a:r>
          </a:p>
        </p:txBody>
      </p:sp>
      <p:sp>
        <p:nvSpPr>
          <p:cNvPr id="4" name="Content Placeholder 3"/>
          <p:cNvSpPr>
            <a:spLocks noGrp="1"/>
          </p:cNvSpPr>
          <p:nvPr>
            <p:ph sz="half" idx="2"/>
          </p:nvPr>
        </p:nvSpPr>
        <p:spPr>
          <a:xfrm>
            <a:off x="434910" y="825203"/>
            <a:ext cx="11322177" cy="5207594"/>
          </a:xfrm>
        </p:spPr>
        <p:txBody>
          <a:bodyPr>
            <a:normAutofit/>
          </a:bodyPr>
          <a:lstStyle/>
          <a:p>
            <a:pPr marL="0" indent="0" algn="just">
              <a:lnSpc>
                <a:spcPct val="100000"/>
              </a:lnSpc>
              <a:spcBef>
                <a:spcPts val="0"/>
              </a:spcBef>
              <a:buNone/>
              <a:tabLst>
                <a:tab pos="457200" algn="l"/>
              </a:tabLst>
            </a:pPr>
            <a:r>
              <a:rPr lang="en-GB" sz="25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S</a:t>
            </a:r>
            <a:r>
              <a:rPr lang="en-GB" sz="25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taff should be alert to the </a:t>
            </a:r>
            <a:r>
              <a:rPr lang="en-GB" sz="2500" b="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range of possible Child Protection and Safeguarding issues </a:t>
            </a:r>
            <a:r>
              <a:rPr lang="en-GB" sz="25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and risks associated with this group of vulnerable children and young people.</a:t>
            </a:r>
            <a:endParaRPr lang="en-GB" sz="11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00000"/>
              </a:lnSpc>
              <a:spcBef>
                <a:spcPts val="0"/>
              </a:spcBef>
              <a:tabLst>
                <a:tab pos="457200" algn="l"/>
              </a:tabLst>
            </a:pPr>
            <a:r>
              <a:rPr lang="en-GB" sz="25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Disabled children are children first and foremost and have an equal right to be safe.</a:t>
            </a:r>
          </a:p>
          <a:p>
            <a:pPr algn="just">
              <a:lnSpc>
                <a:spcPct val="100000"/>
              </a:lnSpc>
              <a:spcBef>
                <a:spcPts val="0"/>
              </a:spcBef>
              <a:tabLst>
                <a:tab pos="457200" algn="l"/>
              </a:tabLst>
            </a:pPr>
            <a:r>
              <a:rPr lang="en-GB" sz="25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Children with communication impairments, behavioural disorders, learning disabilities and sensory impairments may be additionally vulnerable to abuse and neglect. </a:t>
            </a:r>
          </a:p>
          <a:p>
            <a:pPr algn="just">
              <a:lnSpc>
                <a:spcPct val="100000"/>
              </a:lnSpc>
              <a:spcBef>
                <a:spcPts val="0"/>
              </a:spcBef>
              <a:tabLst>
                <a:tab pos="457200" algn="l"/>
              </a:tabLst>
            </a:pPr>
            <a:r>
              <a:rPr lang="en-GB" sz="25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Some disabled children require specific assistance and communication support so that they can share their experience and participate. </a:t>
            </a:r>
          </a:p>
          <a:p>
            <a:pPr algn="just">
              <a:lnSpc>
                <a:spcPct val="100000"/>
              </a:lnSpc>
              <a:spcBef>
                <a:spcPts val="0"/>
              </a:spcBef>
              <a:tabLst>
                <a:tab pos="457200" algn="l"/>
              </a:tabLst>
            </a:pPr>
            <a:r>
              <a:rPr lang="en-GB" sz="25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Incidence of abuse of disabled children is likely to be under reported.</a:t>
            </a:r>
          </a:p>
          <a:p>
            <a:pPr marL="0" indent="0">
              <a:buNone/>
            </a:pPr>
            <a:endParaRPr lang="en-GB" dirty="0"/>
          </a:p>
        </p:txBody>
      </p:sp>
      <p:sp>
        <p:nvSpPr>
          <p:cNvPr id="7" name="Rectangle 6"/>
          <p:cNvSpPr/>
          <p:nvPr/>
        </p:nvSpPr>
        <p:spPr>
          <a:xfrm>
            <a:off x="1433217" y="5512848"/>
            <a:ext cx="9616851" cy="400110"/>
          </a:xfrm>
          <a:prstGeom prst="rect">
            <a:avLst/>
          </a:prstGeom>
        </p:spPr>
        <p:txBody>
          <a:bodyPr wrap="square">
            <a:spAutoFit/>
          </a:bodyPr>
          <a:lstStyle/>
          <a:p>
            <a:pPr algn="ctr">
              <a:defRPr/>
            </a:pPr>
            <a:endParaRPr lang="en-GB" altLang="en-US" sz="2000" dirty="0">
              <a:solidFill>
                <a:srgbClr val="002060"/>
              </a:solidFill>
              <a:latin typeface="Century Gothic" panose="020B0502020202020204" pitchFamily="34" charset="0"/>
            </a:endParaRPr>
          </a:p>
        </p:txBody>
      </p:sp>
      <p:pic>
        <p:nvPicPr>
          <p:cNvPr id="9" name="Picture 8" descr="A picture containing clipart&#10;&#10;Description automatically generated">
            <a:extLst>
              <a:ext uri="{FF2B5EF4-FFF2-40B4-BE49-F238E27FC236}">
                <a16:creationId xmlns:a16="http://schemas.microsoft.com/office/drawing/2014/main" id="{58A86DBA-C25A-44AB-8E0A-34F344A50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185" y="5381625"/>
            <a:ext cx="3095625" cy="1476375"/>
          </a:xfrm>
          <a:prstGeom prst="rect">
            <a:avLst/>
          </a:prstGeom>
        </p:spPr>
      </p:pic>
      <p:pic>
        <p:nvPicPr>
          <p:cNvPr id="11" name="Picture 10">
            <a:hlinkClick r:id="rId4" action="ppaction://hlinksldjump"/>
            <a:extLst>
              <a:ext uri="{FF2B5EF4-FFF2-40B4-BE49-F238E27FC236}">
                <a16:creationId xmlns:a16="http://schemas.microsoft.com/office/drawing/2014/main" id="{81BFA04F-331E-BFCA-53D1-926DE511EA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2" name="Graphic 11" descr="Circle with right arrow">
            <a:hlinkClick r:id="" action="ppaction://hlinkshowjump?jump=nextslide"/>
            <a:extLst>
              <a:ext uri="{FF2B5EF4-FFF2-40B4-BE49-F238E27FC236}">
                <a16:creationId xmlns:a16="http://schemas.microsoft.com/office/drawing/2014/main" id="{E583EA4E-F847-0F2E-B6F5-99DC8531F73D}"/>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10800000">
            <a:off x="11764536" y="6436692"/>
            <a:ext cx="368614" cy="373431"/>
          </a:xfrm>
          <a:prstGeom prst="rect">
            <a:avLst/>
          </a:prstGeom>
        </p:spPr>
      </p:pic>
    </p:spTree>
    <p:extLst>
      <p:ext uri="{BB962C8B-B14F-4D97-AF65-F5344CB8AC3E}">
        <p14:creationId xmlns:p14="http://schemas.microsoft.com/office/powerpoint/2010/main" val="1276135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17106" y="277584"/>
            <a:ext cx="5157787" cy="519791"/>
          </a:xfrm>
        </p:spPr>
        <p:txBody>
          <a:bodyPr>
            <a:normAutofit fontScale="92500" lnSpcReduction="10000"/>
          </a:bodyPr>
          <a:lstStyle/>
          <a:p>
            <a:r>
              <a:rPr lang="en-GB" sz="3600" dirty="0">
                <a:solidFill>
                  <a:srgbClr val="002060"/>
                </a:solidFill>
                <a:latin typeface="Century Gothic" panose="020B0502020202020204" pitchFamily="34" charset="0"/>
              </a:rPr>
              <a:t>Children with Disabilities</a:t>
            </a:r>
          </a:p>
        </p:txBody>
      </p:sp>
      <p:sp>
        <p:nvSpPr>
          <p:cNvPr id="4" name="Content Placeholder 3"/>
          <p:cNvSpPr>
            <a:spLocks noGrp="1"/>
          </p:cNvSpPr>
          <p:nvPr>
            <p:ph sz="half" idx="2"/>
          </p:nvPr>
        </p:nvSpPr>
        <p:spPr>
          <a:xfrm>
            <a:off x="479297" y="998334"/>
            <a:ext cx="11322177" cy="5442223"/>
          </a:xfrm>
        </p:spPr>
        <p:txBody>
          <a:bodyPr>
            <a:normAutofit/>
          </a:bodyPr>
          <a:lstStyle/>
          <a:p>
            <a:pPr marL="0" indent="0">
              <a:lnSpc>
                <a:spcPct val="100000"/>
              </a:lnSpc>
              <a:spcBef>
                <a:spcPts val="0"/>
              </a:spcBef>
              <a:buNone/>
            </a:pPr>
            <a:r>
              <a:rPr lang="en-GB" sz="2600" b="1" dirty="0">
                <a:solidFill>
                  <a:srgbClr val="002060"/>
                </a:solidFill>
                <a:latin typeface="Century Gothic" panose="020B0502020202020204" pitchFamily="34" charset="0"/>
              </a:rPr>
              <a:t>Interacting factors:</a:t>
            </a:r>
          </a:p>
          <a:p>
            <a:pPr marL="0" indent="0">
              <a:lnSpc>
                <a:spcPct val="100000"/>
              </a:lnSpc>
              <a:spcBef>
                <a:spcPts val="0"/>
              </a:spcBef>
              <a:buNone/>
              <a:tabLst>
                <a:tab pos="457200" algn="l"/>
              </a:tabLst>
            </a:pPr>
            <a:r>
              <a:rPr lang="en-GB" sz="26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Barriers to effective protection can occur at any stage in support and child protection processes: </a:t>
            </a:r>
          </a:p>
          <a:p>
            <a:pPr marL="342900" lvl="0" indent="-342900">
              <a:lnSpc>
                <a:spcPct val="100000"/>
              </a:lnSpc>
              <a:spcBef>
                <a:spcPts val="0"/>
              </a:spcBef>
              <a:buFont typeface="Arial" panose="020B0604020202020204" pitchFamily="34" charset="0"/>
              <a:buChar char="•"/>
              <a:tabLst>
                <a:tab pos="457200" algn="l"/>
              </a:tabLst>
            </a:pPr>
            <a:r>
              <a:rPr lang="en-GB" sz="26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When nobody listens to the child and those who know the child best</a:t>
            </a:r>
          </a:p>
          <a:p>
            <a:pPr marL="342900" lvl="0" indent="-342900">
              <a:lnSpc>
                <a:spcPct val="100000"/>
              </a:lnSpc>
              <a:spcBef>
                <a:spcPts val="0"/>
              </a:spcBef>
              <a:buFont typeface="Arial" panose="020B0604020202020204" pitchFamily="34" charset="0"/>
              <a:buChar char="•"/>
              <a:tabLst>
                <a:tab pos="457200" algn="l"/>
              </a:tabLst>
            </a:pPr>
            <a:r>
              <a:rPr lang="en-GB" sz="26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If the child’s communications and reactions are not understood</a:t>
            </a:r>
          </a:p>
          <a:p>
            <a:pPr marL="342900" lvl="0" indent="-342900">
              <a:lnSpc>
                <a:spcPct val="100000"/>
              </a:lnSpc>
              <a:spcBef>
                <a:spcPts val="0"/>
              </a:spcBef>
              <a:buFont typeface="Arial" panose="020B0604020202020204" pitchFamily="34" charset="0"/>
              <a:buChar char="•"/>
              <a:tabLst>
                <a:tab pos="457200" algn="l"/>
              </a:tabLst>
            </a:pPr>
            <a:r>
              <a:rPr lang="en-GB" sz="26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When there is a lack of curiosity, competence and confidence in exploring reasons for distress or signs of maltreatment</a:t>
            </a:r>
          </a:p>
          <a:p>
            <a:pPr marL="342900" lvl="0" indent="-342900">
              <a:lnSpc>
                <a:spcPct val="100000"/>
              </a:lnSpc>
              <a:spcBef>
                <a:spcPts val="0"/>
              </a:spcBef>
              <a:buFont typeface="Arial" panose="020B0604020202020204" pitchFamily="34" charset="0"/>
              <a:buChar char="•"/>
              <a:tabLst>
                <a:tab pos="457200" algn="l"/>
              </a:tabLst>
            </a:pPr>
            <a:r>
              <a:rPr lang="en-GB" sz="26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When there is a lack of practitioner awareness of the impact of neglect</a:t>
            </a:r>
          </a:p>
          <a:p>
            <a:pPr marL="342900" lvl="0" indent="-342900">
              <a:lnSpc>
                <a:spcPct val="100000"/>
              </a:lnSpc>
              <a:spcBef>
                <a:spcPts val="0"/>
              </a:spcBef>
              <a:buFont typeface="Arial" panose="020B0604020202020204" pitchFamily="34" charset="0"/>
              <a:buChar char="•"/>
              <a:tabLst>
                <a:tab pos="457200" algn="l"/>
              </a:tabLst>
            </a:pPr>
            <a:r>
              <a:rPr lang="en-GB" sz="26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When there are delays or fragmentation in assessment and sharing of information, or the coordination and planning of assessment and support</a:t>
            </a:r>
          </a:p>
          <a:p>
            <a:pPr marL="0" indent="0">
              <a:buNone/>
            </a:pPr>
            <a:endParaRPr lang="en-GB" dirty="0"/>
          </a:p>
        </p:txBody>
      </p:sp>
      <p:sp>
        <p:nvSpPr>
          <p:cNvPr id="7" name="Rectangle 6"/>
          <p:cNvSpPr/>
          <p:nvPr/>
        </p:nvSpPr>
        <p:spPr>
          <a:xfrm>
            <a:off x="1433217" y="5512848"/>
            <a:ext cx="9616851" cy="400110"/>
          </a:xfrm>
          <a:prstGeom prst="rect">
            <a:avLst/>
          </a:prstGeom>
        </p:spPr>
        <p:txBody>
          <a:bodyPr wrap="square">
            <a:spAutoFit/>
          </a:bodyPr>
          <a:lstStyle/>
          <a:p>
            <a:pPr algn="ctr">
              <a:defRPr/>
            </a:pPr>
            <a:endParaRPr lang="en-GB" altLang="en-US" sz="2000" dirty="0">
              <a:solidFill>
                <a:srgbClr val="002060"/>
              </a:solidFill>
              <a:latin typeface="Century Gothic" panose="020B0502020202020204" pitchFamily="34" charset="0"/>
            </a:endParaRPr>
          </a:p>
        </p:txBody>
      </p:sp>
      <p:pic>
        <p:nvPicPr>
          <p:cNvPr id="10" name="Picture 9">
            <a:hlinkClick r:id="rId3" action="ppaction://hlinksldjump"/>
            <a:extLst>
              <a:ext uri="{FF2B5EF4-FFF2-40B4-BE49-F238E27FC236}">
                <a16:creationId xmlns:a16="http://schemas.microsoft.com/office/drawing/2014/main" id="{6B357642-E86C-F20E-9B12-AC2D283A24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530" y="6206924"/>
            <a:ext cx="534919" cy="517107"/>
          </a:xfrm>
          <a:prstGeom prst="rect">
            <a:avLst/>
          </a:prstGeom>
        </p:spPr>
      </p:pic>
      <p:pic>
        <p:nvPicPr>
          <p:cNvPr id="11" name="Graphic 10" descr="Circle with right arrow">
            <a:hlinkClick r:id="" action="ppaction://hlinkshowjump?jump=previousslide"/>
            <a:extLst>
              <a:ext uri="{FF2B5EF4-FFF2-40B4-BE49-F238E27FC236}">
                <a16:creationId xmlns:a16="http://schemas.microsoft.com/office/drawing/2014/main" id="{A771E015-F210-0AB3-015D-C49EBFD471C7}"/>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1077786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1719245" y="202342"/>
            <a:ext cx="9319815" cy="738562"/>
          </a:xfrm>
        </p:spPr>
        <p:txBody>
          <a:bodyPr>
            <a:normAutofit fontScale="85000" lnSpcReduction="10000"/>
          </a:bodyPr>
          <a:lstStyle/>
          <a:p>
            <a:pPr>
              <a:lnSpc>
                <a:spcPct val="120000"/>
              </a:lnSpc>
              <a:spcBef>
                <a:spcPts val="0"/>
              </a:spcBef>
            </a:pPr>
            <a:r>
              <a:rPr lang="en-GB" altLang="en-US" sz="3600" dirty="0">
                <a:solidFill>
                  <a:srgbClr val="002060"/>
                </a:solidFill>
                <a:latin typeface="Century Gothic" panose="020B0502020202020204" pitchFamily="34" charset="0"/>
              </a:rPr>
              <a:t>Care Experienced Children and Young People</a:t>
            </a:r>
            <a:endParaRPr lang="en-GB" sz="3600" dirty="0">
              <a:solidFill>
                <a:srgbClr val="002060"/>
              </a:solidFill>
              <a:latin typeface="Century Gothic" panose="020B0502020202020204" pitchFamily="34" charset="0"/>
            </a:endParaRPr>
          </a:p>
        </p:txBody>
      </p:sp>
      <p:sp>
        <p:nvSpPr>
          <p:cNvPr id="6" name="Content Placeholder 5"/>
          <p:cNvSpPr>
            <a:spLocks noGrp="1"/>
          </p:cNvSpPr>
          <p:nvPr>
            <p:ph sz="quarter" idx="4"/>
          </p:nvPr>
        </p:nvSpPr>
        <p:spPr>
          <a:xfrm>
            <a:off x="426872" y="1012855"/>
            <a:ext cx="3777868" cy="5333596"/>
          </a:xfrm>
        </p:spPr>
        <p:txBody>
          <a:bodyPr>
            <a:normAutofit fontScale="92500" lnSpcReduction="10000"/>
          </a:bodyPr>
          <a:lstStyle/>
          <a:p>
            <a:pPr marL="0" indent="0">
              <a:lnSpc>
                <a:spcPct val="100000"/>
              </a:lnSpc>
              <a:spcBef>
                <a:spcPts val="0"/>
              </a:spcBef>
              <a:buFontTx/>
              <a:buNone/>
              <a:defRPr/>
            </a:pPr>
            <a:r>
              <a:rPr lang="en-GB" altLang="en-US" sz="2600" b="1" dirty="0">
                <a:solidFill>
                  <a:srgbClr val="002060"/>
                </a:solidFill>
                <a:latin typeface="Century Gothic" panose="020B0502020202020204" pitchFamily="34" charset="0"/>
              </a:rPr>
              <a:t>Increased vulnerability, for example:</a:t>
            </a:r>
            <a:endParaRPr lang="en-GB" altLang="en-US" sz="1200" b="1" dirty="0">
              <a:solidFill>
                <a:srgbClr val="002060"/>
              </a:solidFill>
              <a:latin typeface="Century Gothic" panose="020B0502020202020204" pitchFamily="34" charset="0"/>
            </a:endParaRPr>
          </a:p>
          <a:p>
            <a:pPr>
              <a:lnSpc>
                <a:spcPct val="100000"/>
              </a:lnSpc>
              <a:spcBef>
                <a:spcPts val="0"/>
              </a:spcBef>
              <a:defRPr/>
            </a:pPr>
            <a:r>
              <a:rPr lang="en-GB" altLang="en-US" sz="2200" dirty="0">
                <a:solidFill>
                  <a:srgbClr val="002060"/>
                </a:solidFill>
                <a:latin typeface="Century Gothic" panose="020B0502020202020204" pitchFamily="34" charset="0"/>
              </a:rPr>
              <a:t>Children and Young People looked after away from home may be vulnerable in relation to exploitation and online safety.</a:t>
            </a:r>
            <a:endParaRPr lang="en-GB" altLang="en-US" sz="1200" dirty="0">
              <a:solidFill>
                <a:srgbClr val="002060"/>
              </a:solidFill>
              <a:latin typeface="Century Gothic" panose="020B0502020202020204" pitchFamily="34" charset="0"/>
            </a:endParaRPr>
          </a:p>
          <a:p>
            <a:pPr>
              <a:lnSpc>
                <a:spcPct val="100000"/>
              </a:lnSpc>
              <a:spcBef>
                <a:spcPts val="0"/>
              </a:spcBef>
              <a:defRPr/>
            </a:pPr>
            <a:r>
              <a:rPr lang="en-GB" altLang="en-US" sz="2200" dirty="0">
                <a:solidFill>
                  <a:srgbClr val="002060"/>
                </a:solidFill>
                <a:latin typeface="Century Gothic" panose="020B0502020202020204" pitchFamily="34" charset="0"/>
              </a:rPr>
              <a:t>Care Experienced Children and young people report that at times they may feel unsafe and may be at risk of misusing drugs, alcohol and  self harming </a:t>
            </a:r>
          </a:p>
          <a:p>
            <a:pPr>
              <a:lnSpc>
                <a:spcPct val="100000"/>
              </a:lnSpc>
              <a:spcBef>
                <a:spcPts val="0"/>
              </a:spcBef>
              <a:defRPr/>
            </a:pPr>
            <a:r>
              <a:rPr lang="en-GB" altLang="en-US" sz="2200" dirty="0">
                <a:solidFill>
                  <a:srgbClr val="002060"/>
                </a:solidFill>
                <a:latin typeface="Century Gothic" panose="020B0502020202020204" pitchFamily="34" charset="0"/>
              </a:rPr>
              <a:t>We know through research that most neglect and abuse occurs in the home</a:t>
            </a:r>
          </a:p>
          <a:p>
            <a:pPr>
              <a:lnSpc>
                <a:spcPct val="100000"/>
              </a:lnSpc>
              <a:spcBef>
                <a:spcPts val="0"/>
              </a:spcBef>
              <a:defRPr/>
            </a:pPr>
            <a:endParaRPr lang="en-GB" altLang="en-US" sz="2200" dirty="0"/>
          </a:p>
          <a:p>
            <a:endParaRPr lang="en-GB" dirty="0"/>
          </a:p>
        </p:txBody>
      </p:sp>
      <p:sp>
        <p:nvSpPr>
          <p:cNvPr id="7" name="Rectangle 6"/>
          <p:cNvSpPr/>
          <p:nvPr/>
        </p:nvSpPr>
        <p:spPr>
          <a:xfrm>
            <a:off x="4594822" y="3791906"/>
            <a:ext cx="3316259"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Staff should be alert to the </a:t>
            </a:r>
            <a:r>
              <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range of possible Child Protection and Safeguarding issues</a:t>
            </a:r>
            <a:r>
              <a:rPr kumimoji="0" lang="en-GB" altLang="en-US" sz="2000" b="1" i="0" u="none" strike="noStrike" kern="1200" cap="none" spc="0" normalizeH="0" baseline="0" noProof="0" dirty="0">
                <a:ln>
                  <a:noFill/>
                </a:ln>
                <a:solidFill>
                  <a:srgbClr val="490FB1"/>
                </a:solidFill>
                <a:effectLst/>
                <a:uLnTx/>
                <a:uFillTx/>
                <a:latin typeface="Century Gothic" panose="020B0502020202020204" pitchFamily="34" charset="0"/>
                <a:ea typeface="+mn-ea"/>
                <a:cs typeface="+mn-cs"/>
              </a:rPr>
              <a:t> </a:t>
            </a:r>
            <a:r>
              <a:rPr kumimoji="0" lang="en-GB"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risks associated with this group of vulnerable children and young people.</a:t>
            </a:r>
          </a:p>
        </p:txBody>
      </p:sp>
      <p:pic>
        <p:nvPicPr>
          <p:cNvPr id="3" name="Picture 2" descr="A picture containing text, clipart&#10;&#10;Description automatically generated">
            <a:extLst>
              <a:ext uri="{FF2B5EF4-FFF2-40B4-BE49-F238E27FC236}">
                <a16:creationId xmlns:a16="http://schemas.microsoft.com/office/drawing/2014/main" id="{0FA0540B-2F01-441D-9D70-38361FE70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7397" y="1043852"/>
            <a:ext cx="3076128" cy="1166224"/>
          </a:xfrm>
          <a:prstGeom prst="rect">
            <a:avLst/>
          </a:prstGeom>
        </p:spPr>
      </p:pic>
      <p:sp>
        <p:nvSpPr>
          <p:cNvPr id="4" name="TextBox 3">
            <a:extLst>
              <a:ext uri="{FF2B5EF4-FFF2-40B4-BE49-F238E27FC236}">
                <a16:creationId xmlns:a16="http://schemas.microsoft.com/office/drawing/2014/main" id="{F764C8B7-49B6-4248-B739-51F9080CCF61}"/>
              </a:ext>
            </a:extLst>
          </p:cNvPr>
          <p:cNvSpPr txBox="1"/>
          <p:nvPr/>
        </p:nvSpPr>
        <p:spPr>
          <a:xfrm>
            <a:off x="8200008" y="822151"/>
            <a:ext cx="3594202" cy="64633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Promise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care review heard that Scotland needs to change how it cares for 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Promise supports shifts in policy, practice and culture so Scotland can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#KeepThePromise </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care experienced infants, children, young people, adults and their families - that every child grows up loved, safe and respected, able to realise their full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can education contribute to improved outcomes for care experienced children and young people in North Ayrshire?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701C255E-772A-4C73-9F16-89E46FFBAACD}"/>
              </a:ext>
            </a:extLst>
          </p:cNvPr>
          <p:cNvPicPr>
            <a:picLocks noChangeAspect="1"/>
          </p:cNvPicPr>
          <p:nvPr/>
        </p:nvPicPr>
        <p:blipFill>
          <a:blip r:embed="rId4"/>
          <a:stretch>
            <a:fillRect/>
          </a:stretch>
        </p:blipFill>
        <p:spPr>
          <a:xfrm>
            <a:off x="4313228" y="2282026"/>
            <a:ext cx="3779848" cy="1335140"/>
          </a:xfrm>
          <a:prstGeom prst="rect">
            <a:avLst/>
          </a:prstGeom>
        </p:spPr>
      </p:pic>
      <p:pic>
        <p:nvPicPr>
          <p:cNvPr id="9" name="Picture 8">
            <a:hlinkClick r:id="rId5" action="ppaction://hlinksldjump"/>
            <a:extLst>
              <a:ext uri="{FF2B5EF4-FFF2-40B4-BE49-F238E27FC236}">
                <a16:creationId xmlns:a16="http://schemas.microsoft.com/office/drawing/2014/main" id="{5E720E3C-C7A8-4073-AA57-039DF19B87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1029" y="5993168"/>
            <a:ext cx="558601" cy="540000"/>
          </a:xfrm>
          <a:prstGeom prst="rect">
            <a:avLst/>
          </a:prstGeom>
        </p:spPr>
      </p:pic>
    </p:spTree>
    <p:extLst>
      <p:ext uri="{BB962C8B-B14F-4D97-AF65-F5344CB8AC3E}">
        <p14:creationId xmlns:p14="http://schemas.microsoft.com/office/powerpoint/2010/main" val="806177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9855" y="3627393"/>
            <a:ext cx="3111714" cy="311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38200" y="238357"/>
            <a:ext cx="10515600" cy="712258"/>
          </a:xfrm>
        </p:spPr>
        <p:txBody>
          <a:bodyPr/>
          <a:lstStyle/>
          <a:p>
            <a:pPr algn="ctr"/>
            <a:r>
              <a:rPr lang="en-GB" b="1" dirty="0">
                <a:solidFill>
                  <a:srgbClr val="002060"/>
                </a:solidFill>
                <a:latin typeface="Century Gothic" panose="020B0502020202020204" pitchFamily="34" charset="0"/>
              </a:rPr>
              <a:t>Minimising Risk</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9604" y="986391"/>
            <a:ext cx="5604196" cy="3896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741055" y="4919008"/>
            <a:ext cx="5249852" cy="1938992"/>
          </a:xfrm>
          <a:prstGeom prst="rect">
            <a:avLst/>
          </a:prstGeom>
        </p:spPr>
        <p:txBody>
          <a:bodyPr wrap="square">
            <a:spAutoFit/>
          </a:bodyPr>
          <a:lstStyle/>
          <a:p>
            <a:r>
              <a:rPr lang="en-GB" sz="2400" dirty="0">
                <a:solidFill>
                  <a:srgbClr val="002060"/>
                </a:solidFill>
                <a:latin typeface="Century Gothic" panose="020B0502020202020204" pitchFamily="34" charset="0"/>
              </a:rPr>
              <a:t>The </a:t>
            </a:r>
            <a:r>
              <a:rPr lang="en-GB" sz="2400" b="1" dirty="0">
                <a:solidFill>
                  <a:srgbClr val="002060"/>
                </a:solidFill>
                <a:latin typeface="Century Gothic" panose="020B0502020202020204" pitchFamily="34" charset="0"/>
              </a:rPr>
              <a:t>My World Triangle  </a:t>
            </a:r>
            <a:r>
              <a:rPr lang="en-GB" sz="2400" dirty="0">
                <a:solidFill>
                  <a:srgbClr val="002060"/>
                </a:solidFill>
                <a:latin typeface="Century Gothic" panose="020B0502020202020204" pitchFamily="34" charset="0"/>
              </a:rPr>
              <a:t>and the </a:t>
            </a:r>
            <a:r>
              <a:rPr lang="en-GB" sz="2400" b="1" dirty="0">
                <a:solidFill>
                  <a:srgbClr val="002060"/>
                </a:solidFill>
                <a:latin typeface="Century Gothic" panose="020B0502020202020204" pitchFamily="34" charset="0"/>
              </a:rPr>
              <a:t>Wellbeing Indicators </a:t>
            </a:r>
            <a:r>
              <a:rPr lang="en-GB" sz="2400" dirty="0">
                <a:solidFill>
                  <a:srgbClr val="002060"/>
                </a:solidFill>
                <a:latin typeface="Century Gothic" panose="020B0502020202020204" pitchFamily="34" charset="0"/>
              </a:rPr>
              <a:t>serve as a starting point for considering what risks and vulnerabilities might be present in a child’s life.</a:t>
            </a:r>
          </a:p>
        </p:txBody>
      </p:sp>
      <p:sp>
        <p:nvSpPr>
          <p:cNvPr id="7" name="Rectangle 6"/>
          <p:cNvSpPr/>
          <p:nvPr/>
        </p:nvSpPr>
        <p:spPr>
          <a:xfrm>
            <a:off x="277799" y="987332"/>
            <a:ext cx="5173134" cy="5632311"/>
          </a:xfrm>
          <a:prstGeom prst="rect">
            <a:avLst/>
          </a:prstGeom>
        </p:spPr>
        <p:txBody>
          <a:bodyPr wrap="square">
            <a:spAutoFit/>
          </a:bodyPr>
          <a:lstStyle/>
          <a:p>
            <a:pPr algn="just"/>
            <a:r>
              <a:rPr lang="en-GB" sz="2400" dirty="0">
                <a:solidFill>
                  <a:srgbClr val="002060"/>
                </a:solidFill>
                <a:latin typeface="Century Gothic" panose="020B0502020202020204" pitchFamily="34" charset="0"/>
              </a:rPr>
              <a:t>The National Practice Model and  </a:t>
            </a:r>
            <a:r>
              <a:rPr lang="en-GB" sz="2400" b="1" dirty="0">
                <a:solidFill>
                  <a:srgbClr val="002060"/>
                </a:solidFill>
                <a:latin typeface="Century Gothic" panose="020B0502020202020204" pitchFamily="34" charset="0"/>
              </a:rPr>
              <a:t>Wellbeing Indicators </a:t>
            </a:r>
            <a:r>
              <a:rPr lang="en-GB" sz="2400" dirty="0">
                <a:solidFill>
                  <a:srgbClr val="002060"/>
                </a:solidFill>
                <a:latin typeface="Century Gothic" panose="020B0502020202020204" pitchFamily="34" charset="0"/>
              </a:rPr>
              <a:t>provide the broad framework for identifying a child or young person’s needs. </a:t>
            </a:r>
          </a:p>
          <a:p>
            <a:pPr algn="just"/>
            <a:r>
              <a:rPr lang="en-GB" sz="2400" dirty="0">
                <a:solidFill>
                  <a:srgbClr val="002060"/>
                </a:solidFill>
                <a:latin typeface="Century Gothic" panose="020B0502020202020204" pitchFamily="34" charset="0"/>
              </a:rPr>
              <a:t>They do so under eight headings, which should form the basis for planning around the child: </a:t>
            </a:r>
          </a:p>
          <a:p>
            <a:r>
              <a:rPr lang="en-GB" sz="2400" b="1" dirty="0">
                <a:solidFill>
                  <a:srgbClr val="002060"/>
                </a:solidFill>
                <a:latin typeface="Century Gothic" panose="020B0502020202020204" pitchFamily="34" charset="0"/>
              </a:rPr>
              <a:t>S</a:t>
            </a:r>
            <a:r>
              <a:rPr lang="en-GB" sz="2400" dirty="0">
                <a:solidFill>
                  <a:srgbClr val="002060"/>
                </a:solidFill>
                <a:latin typeface="Century Gothic" panose="020B0502020202020204" pitchFamily="34" charset="0"/>
              </a:rPr>
              <a:t>afe</a:t>
            </a:r>
          </a:p>
          <a:p>
            <a:r>
              <a:rPr lang="en-GB" sz="2400" b="1" dirty="0">
                <a:solidFill>
                  <a:srgbClr val="002060"/>
                </a:solidFill>
                <a:latin typeface="Century Gothic" panose="020B0502020202020204" pitchFamily="34" charset="0"/>
              </a:rPr>
              <a:t>H</a:t>
            </a:r>
            <a:r>
              <a:rPr lang="en-GB" sz="2400" dirty="0">
                <a:solidFill>
                  <a:srgbClr val="002060"/>
                </a:solidFill>
                <a:latin typeface="Century Gothic" panose="020B0502020202020204" pitchFamily="34" charset="0"/>
              </a:rPr>
              <a:t>ealthy</a:t>
            </a:r>
          </a:p>
          <a:p>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chieving</a:t>
            </a:r>
          </a:p>
          <a:p>
            <a:r>
              <a:rPr lang="en-GB" sz="2400" b="1" dirty="0">
                <a:solidFill>
                  <a:srgbClr val="002060"/>
                </a:solidFill>
                <a:latin typeface="Century Gothic" panose="020B0502020202020204" pitchFamily="34" charset="0"/>
              </a:rPr>
              <a:t>N</a:t>
            </a:r>
            <a:r>
              <a:rPr lang="en-GB" sz="2400" dirty="0">
                <a:solidFill>
                  <a:srgbClr val="002060"/>
                </a:solidFill>
                <a:latin typeface="Century Gothic" panose="020B0502020202020204" pitchFamily="34" charset="0"/>
              </a:rPr>
              <a:t>urtured</a:t>
            </a:r>
          </a:p>
          <a:p>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ctive</a:t>
            </a:r>
          </a:p>
          <a:p>
            <a:r>
              <a:rPr lang="en-GB" sz="2400" b="1" dirty="0">
                <a:solidFill>
                  <a:srgbClr val="002060"/>
                </a:solidFill>
                <a:latin typeface="Century Gothic" panose="020B0502020202020204" pitchFamily="34" charset="0"/>
              </a:rPr>
              <a:t>R</a:t>
            </a:r>
            <a:r>
              <a:rPr lang="en-GB" sz="2400" dirty="0">
                <a:solidFill>
                  <a:srgbClr val="002060"/>
                </a:solidFill>
                <a:latin typeface="Century Gothic" panose="020B0502020202020204" pitchFamily="34" charset="0"/>
              </a:rPr>
              <a:t>espected</a:t>
            </a:r>
          </a:p>
          <a:p>
            <a:r>
              <a:rPr lang="en-GB" sz="2400" b="1" dirty="0">
                <a:solidFill>
                  <a:srgbClr val="002060"/>
                </a:solidFill>
                <a:latin typeface="Century Gothic" panose="020B0502020202020204" pitchFamily="34" charset="0"/>
              </a:rPr>
              <a:t>R</a:t>
            </a:r>
            <a:r>
              <a:rPr lang="en-GB" sz="2400" dirty="0">
                <a:solidFill>
                  <a:srgbClr val="002060"/>
                </a:solidFill>
                <a:latin typeface="Century Gothic" panose="020B0502020202020204" pitchFamily="34" charset="0"/>
              </a:rPr>
              <a:t>esponsible</a:t>
            </a:r>
          </a:p>
          <a:p>
            <a:r>
              <a:rPr lang="en-GB" sz="2400" b="1" dirty="0">
                <a:solidFill>
                  <a:srgbClr val="002060"/>
                </a:solidFill>
                <a:latin typeface="Century Gothic" panose="020B0502020202020204" pitchFamily="34" charset="0"/>
              </a:rPr>
              <a:t>I</a:t>
            </a:r>
            <a:r>
              <a:rPr lang="en-GB" sz="2400" dirty="0">
                <a:solidFill>
                  <a:srgbClr val="002060"/>
                </a:solidFill>
                <a:latin typeface="Century Gothic" panose="020B0502020202020204" pitchFamily="34" charset="0"/>
              </a:rPr>
              <a:t>ncluded</a:t>
            </a:r>
          </a:p>
        </p:txBody>
      </p:sp>
      <p:pic>
        <p:nvPicPr>
          <p:cNvPr id="10" name="Picture 9">
            <a:hlinkClick r:id="rId5" action="ppaction://hlinksldjump"/>
            <a:extLst>
              <a:ext uri="{FF2B5EF4-FFF2-40B4-BE49-F238E27FC236}">
                <a16:creationId xmlns:a16="http://schemas.microsoft.com/office/drawing/2014/main" id="{CC4CBB3E-B16E-4E9E-867E-309F6F49A2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69155" y="6052545"/>
            <a:ext cx="534919" cy="517107"/>
          </a:xfrm>
          <a:prstGeom prst="rect">
            <a:avLst/>
          </a:prstGeom>
        </p:spPr>
      </p:pic>
      <p:pic>
        <p:nvPicPr>
          <p:cNvPr id="11" name="Graphic 10" descr="Circle with right arrow">
            <a:hlinkClick r:id="" action="ppaction://hlinkshowjump?jump=nextslide"/>
            <a:extLst>
              <a:ext uri="{FF2B5EF4-FFF2-40B4-BE49-F238E27FC236}">
                <a16:creationId xmlns:a16="http://schemas.microsoft.com/office/drawing/2014/main" id="{AEB5C40C-8D99-DDC6-658D-C307D3C16840}"/>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10800000">
            <a:off x="11764536" y="6436692"/>
            <a:ext cx="368614" cy="373431"/>
          </a:xfrm>
          <a:prstGeom prst="rect">
            <a:avLst/>
          </a:prstGeom>
        </p:spPr>
      </p:pic>
      <p:sp>
        <p:nvSpPr>
          <p:cNvPr id="12" name="5-Point Star 41">
            <a:extLst>
              <a:ext uri="{FF2B5EF4-FFF2-40B4-BE49-F238E27FC236}">
                <a16:creationId xmlns:a16="http://schemas.microsoft.com/office/drawing/2014/main" id="{86316414-21B7-EE67-CB3F-D04FB0441912}"/>
              </a:ext>
            </a:extLst>
          </p:cNvPr>
          <p:cNvSpPr/>
          <p:nvPr/>
        </p:nvSpPr>
        <p:spPr>
          <a:xfrm>
            <a:off x="11527584" y="191697"/>
            <a:ext cx="359615" cy="3101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0326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0305" y="123251"/>
            <a:ext cx="11187953" cy="646331"/>
          </a:xfrm>
          <a:prstGeom prst="rect">
            <a:avLst/>
          </a:prstGeom>
        </p:spPr>
        <p:txBody>
          <a:bodyPr wrap="square">
            <a:spAutoFit/>
          </a:bodyPr>
          <a:lstStyle/>
          <a:p>
            <a:pPr algn="ctr">
              <a:buFont typeface="Arial" panose="020B0604020202020204" pitchFamily="34" charset="0"/>
              <a:buNone/>
            </a:pPr>
            <a:r>
              <a:rPr lang="en-GB" altLang="en-US" sz="3600" b="1" dirty="0">
                <a:solidFill>
                  <a:srgbClr val="002060"/>
                </a:solidFill>
                <a:latin typeface="Century Gothic" panose="020B0502020202020204" pitchFamily="34" charset="0"/>
                <a:ea typeface="ＭＳ Ｐゴシック" panose="020B0600070205080204" pitchFamily="34" charset="-128"/>
              </a:rPr>
              <a:t>National Risk Framework</a:t>
            </a:r>
          </a:p>
        </p:txBody>
      </p:sp>
      <p:sp>
        <p:nvSpPr>
          <p:cNvPr id="4" name="Rectangle 3"/>
          <p:cNvSpPr/>
          <p:nvPr/>
        </p:nvSpPr>
        <p:spPr>
          <a:xfrm>
            <a:off x="516466" y="769582"/>
            <a:ext cx="9474440" cy="707886"/>
          </a:xfrm>
          <a:prstGeom prst="rect">
            <a:avLst/>
          </a:prstGeom>
        </p:spPr>
        <p:txBody>
          <a:bodyPr wrap="square">
            <a:spAutoFit/>
          </a:bodyPr>
          <a:lstStyle/>
          <a:p>
            <a:endParaRPr lang="en-GB" sz="2000" dirty="0">
              <a:latin typeface="Calibri" panose="020F0502020204030204" pitchFamily="34" charset="0"/>
            </a:endParaRPr>
          </a:p>
          <a:p>
            <a:pPr algn="just"/>
            <a:endParaRPr lang="en-GB" sz="2000" dirty="0"/>
          </a:p>
        </p:txBody>
      </p:sp>
      <p:sp>
        <p:nvSpPr>
          <p:cNvPr id="9" name="Rectangle 8">
            <a:extLst>
              <a:ext uri="{FF2B5EF4-FFF2-40B4-BE49-F238E27FC236}">
                <a16:creationId xmlns:a16="http://schemas.microsoft.com/office/drawing/2014/main" id="{7C7578F7-605A-49D4-B32E-66098958A17B}"/>
              </a:ext>
            </a:extLst>
          </p:cNvPr>
          <p:cNvSpPr/>
          <p:nvPr/>
        </p:nvSpPr>
        <p:spPr>
          <a:xfrm>
            <a:off x="1630332" y="834868"/>
            <a:ext cx="8787898" cy="1015663"/>
          </a:xfrm>
          <a:prstGeom prst="rect">
            <a:avLst/>
          </a:prstGeom>
        </p:spPr>
        <p:txBody>
          <a:bodyPr wrap="square">
            <a:spAutoFit/>
          </a:bodyPr>
          <a:lstStyle/>
          <a:p>
            <a:pPr algn="ctr">
              <a:defRPr/>
            </a:pPr>
            <a:r>
              <a:rPr lang="en-GB" sz="2000" b="1" i="1" dirty="0">
                <a:solidFill>
                  <a:srgbClr val="002060"/>
                </a:solidFill>
                <a:latin typeface="Century Gothic" panose="020B0502020202020204" pitchFamily="34" charset="0"/>
              </a:rPr>
              <a:t>Assessment tools such as the </a:t>
            </a:r>
            <a:r>
              <a:rPr lang="en-GB" sz="2000" b="1" i="1" dirty="0">
                <a:solidFill>
                  <a:srgbClr val="FF0000"/>
                </a:solidFill>
                <a:latin typeface="Century Gothic" panose="020B0502020202020204" pitchFamily="34" charset="0"/>
              </a:rPr>
              <a:t>National Risk Framework 2012 </a:t>
            </a:r>
            <a:r>
              <a:rPr lang="en-GB" sz="2000" b="1" i="1" dirty="0">
                <a:solidFill>
                  <a:srgbClr val="002060"/>
                </a:solidFill>
                <a:latin typeface="Century Gothic" panose="020B0502020202020204" pitchFamily="34" charset="0"/>
              </a:rPr>
              <a:t>or </a:t>
            </a:r>
            <a:r>
              <a:rPr lang="en-GB" sz="2000" b="1" i="1" dirty="0">
                <a:solidFill>
                  <a:srgbClr val="FF0000"/>
                </a:solidFill>
                <a:latin typeface="Century Gothic" panose="020B0502020202020204" pitchFamily="34" charset="0"/>
              </a:rPr>
              <a:t>North Ayrshire Practice Guidance 2013 </a:t>
            </a:r>
            <a:r>
              <a:rPr lang="en-GB" sz="2000" b="1" i="1" dirty="0">
                <a:solidFill>
                  <a:srgbClr val="002060"/>
                </a:solidFill>
                <a:latin typeface="Century Gothic" panose="020B0502020202020204" pitchFamily="34" charset="0"/>
              </a:rPr>
              <a:t>should be used by Named Persons and CP Co-ordinators to help assess both risk and protective factors</a:t>
            </a:r>
          </a:p>
        </p:txBody>
      </p:sp>
      <p:pic>
        <p:nvPicPr>
          <p:cNvPr id="10" name="Picture 9">
            <a:extLst>
              <a:ext uri="{FF2B5EF4-FFF2-40B4-BE49-F238E27FC236}">
                <a16:creationId xmlns:a16="http://schemas.microsoft.com/office/drawing/2014/main" id="{ECB29457-0468-4E58-9816-4E72641CE7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803" y="1986901"/>
            <a:ext cx="2040176" cy="2884197"/>
          </a:xfrm>
          <a:prstGeom prst="rect">
            <a:avLst/>
          </a:prstGeom>
          <a:ln>
            <a:solidFill>
              <a:schemeClr val="accent1"/>
            </a:solidFill>
          </a:ln>
        </p:spPr>
      </p:pic>
      <p:pic>
        <p:nvPicPr>
          <p:cNvPr id="5" name="Picture 4">
            <a:extLst>
              <a:ext uri="{FF2B5EF4-FFF2-40B4-BE49-F238E27FC236}">
                <a16:creationId xmlns:a16="http://schemas.microsoft.com/office/drawing/2014/main" id="{738279D6-C428-47A3-8221-E8769B718B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5278" y="1986901"/>
            <a:ext cx="2024785" cy="2863344"/>
          </a:xfrm>
          <a:prstGeom prst="rect">
            <a:avLst/>
          </a:prstGeom>
          <a:ln>
            <a:solidFill>
              <a:schemeClr val="accent1"/>
            </a:solidFill>
          </a:ln>
        </p:spPr>
      </p:pic>
      <p:sp>
        <p:nvSpPr>
          <p:cNvPr id="6" name="TextBox 5">
            <a:extLst>
              <a:ext uri="{FF2B5EF4-FFF2-40B4-BE49-F238E27FC236}">
                <a16:creationId xmlns:a16="http://schemas.microsoft.com/office/drawing/2014/main" id="{4591E2FA-6926-476E-8C9B-B2FA2DE40CF2}"/>
              </a:ext>
            </a:extLst>
          </p:cNvPr>
          <p:cNvSpPr txBox="1"/>
          <p:nvPr/>
        </p:nvSpPr>
        <p:spPr>
          <a:xfrm>
            <a:off x="2556663" y="1850531"/>
            <a:ext cx="7097527" cy="430887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The GIRFEC National Practice Model and Risk Assessment</a:t>
            </a:r>
          </a:p>
          <a:p>
            <a:pPr algn="just"/>
            <a:r>
              <a:rPr lang="en-GB" sz="1600" b="1" dirty="0">
                <a:solidFill>
                  <a:srgbClr val="002060"/>
                </a:solidFill>
                <a:latin typeface="Century Gothic" panose="020B0502020202020204" pitchFamily="34" charset="0"/>
              </a:rPr>
              <a:t>The Getting it right for every child</a:t>
            </a:r>
            <a:r>
              <a:rPr lang="en-GB" sz="1600" dirty="0">
                <a:solidFill>
                  <a:srgbClr val="002060"/>
                </a:solidFill>
                <a:latin typeface="Century Gothic" panose="020B0502020202020204" pitchFamily="34" charset="0"/>
              </a:rPr>
              <a:t> (GIRFEC) approach is the key thread running through policy and practice affecting children, young people and their families in Scotland. At its heart is the </a:t>
            </a:r>
            <a:r>
              <a:rPr lang="en-GB" sz="1600" b="1" dirty="0">
                <a:solidFill>
                  <a:srgbClr val="002060"/>
                </a:solidFill>
                <a:latin typeface="Century Gothic" panose="020B0502020202020204" pitchFamily="34" charset="0"/>
              </a:rPr>
              <a:t>National Practice Model</a:t>
            </a:r>
            <a:r>
              <a:rPr lang="en-GB" sz="1600" dirty="0">
                <a:solidFill>
                  <a:srgbClr val="002060"/>
                </a:solidFill>
                <a:latin typeface="Century Gothic" panose="020B0502020202020204" pitchFamily="34" charset="0"/>
              </a:rPr>
              <a:t>, which provides the foundation for identifying concerns, assessing needs and initial risks and making plans for children in </a:t>
            </a:r>
            <a:r>
              <a:rPr lang="en-GB" sz="1600" b="1" dirty="0">
                <a:solidFill>
                  <a:srgbClr val="002060"/>
                </a:solidFill>
                <a:latin typeface="Century Gothic" panose="020B0502020202020204" pitchFamily="34" charset="0"/>
              </a:rPr>
              <a:t>ALL </a:t>
            </a:r>
            <a:r>
              <a:rPr lang="en-GB" sz="1600" dirty="0">
                <a:solidFill>
                  <a:srgbClr val="002060"/>
                </a:solidFill>
                <a:latin typeface="Century Gothic" panose="020B0502020202020204" pitchFamily="34" charset="0"/>
              </a:rPr>
              <a:t>situations. It helpfully provides a shared language and a common understanding and approach for all practitioners across all services. This </a:t>
            </a:r>
            <a:r>
              <a:rPr lang="en-GB" sz="1600" b="1" dirty="0">
                <a:solidFill>
                  <a:srgbClr val="002060"/>
                </a:solidFill>
                <a:latin typeface="Century Gothic" panose="020B0502020202020204" pitchFamily="34" charset="0"/>
              </a:rPr>
              <a:t>single system of planning </a:t>
            </a:r>
            <a:r>
              <a:rPr lang="en-GB" sz="1600" dirty="0">
                <a:solidFill>
                  <a:srgbClr val="002060"/>
                </a:solidFill>
                <a:latin typeface="Century Gothic" panose="020B0502020202020204" pitchFamily="34" charset="0"/>
              </a:rPr>
              <a:t>for a child should be used in every case. All agencies, thus, need to use and contribute to the model in a way that reflects their core responsibilities; this includes all adult services.</a:t>
            </a:r>
          </a:p>
          <a:p>
            <a:pPr algn="just"/>
            <a:endParaRPr lang="en-GB" sz="1600" dirty="0">
              <a:solidFill>
                <a:srgbClr val="002060"/>
              </a:solidFill>
              <a:latin typeface="Century Gothic" panose="020B0502020202020204" pitchFamily="34" charset="0"/>
            </a:endParaRPr>
          </a:p>
          <a:p>
            <a:pPr algn="just"/>
            <a:r>
              <a:rPr lang="en-GB" sz="1600" dirty="0">
                <a:solidFill>
                  <a:srgbClr val="002060"/>
                </a:solidFill>
                <a:latin typeface="Century Gothic" panose="020B0502020202020204" pitchFamily="34" charset="0"/>
              </a:rPr>
              <a:t>To fully assess a child’s circumstances when a concern has been identified the National Practice Model combines a number of useful tools for practitioners addressing the needs of children and young people: the </a:t>
            </a:r>
            <a:r>
              <a:rPr lang="en-GB" sz="1600" b="1" dirty="0">
                <a:solidFill>
                  <a:srgbClr val="002060"/>
                </a:solidFill>
                <a:latin typeface="Century Gothic" panose="020B0502020202020204" pitchFamily="34" charset="0"/>
              </a:rPr>
              <a:t>Well-being Wheel, My World Triangle </a:t>
            </a:r>
            <a:r>
              <a:rPr lang="en-GB" sz="1600" dirty="0">
                <a:solidFill>
                  <a:srgbClr val="002060"/>
                </a:solidFill>
                <a:latin typeface="Century Gothic" panose="020B0502020202020204" pitchFamily="34" charset="0"/>
              </a:rPr>
              <a:t>and </a:t>
            </a:r>
            <a:r>
              <a:rPr lang="en-GB" sz="1600" b="1" dirty="0">
                <a:solidFill>
                  <a:srgbClr val="002060"/>
                </a:solidFill>
                <a:latin typeface="Century Gothic" panose="020B0502020202020204" pitchFamily="34" charset="0"/>
              </a:rPr>
              <a:t>Resilience/Vulnerability Matrix</a:t>
            </a:r>
            <a:r>
              <a:rPr lang="en-GB" sz="1600" dirty="0">
                <a:solidFill>
                  <a:srgbClr val="002060"/>
                </a:solidFill>
                <a:latin typeface="Century Gothic" panose="020B0502020202020204" pitchFamily="34" charset="0"/>
              </a:rPr>
              <a:t>. f</a:t>
            </a:r>
          </a:p>
        </p:txBody>
      </p:sp>
      <p:pic>
        <p:nvPicPr>
          <p:cNvPr id="13" name="Picture 12">
            <a:hlinkClick r:id="rId5" action="ppaction://hlinksldjump"/>
            <a:extLst>
              <a:ext uri="{FF2B5EF4-FFF2-40B4-BE49-F238E27FC236}">
                <a16:creationId xmlns:a16="http://schemas.microsoft.com/office/drawing/2014/main" id="{BAA168FC-432C-4862-B031-E30E1B0C24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1754" y="6175642"/>
            <a:ext cx="534919" cy="517107"/>
          </a:xfrm>
          <a:prstGeom prst="rect">
            <a:avLst/>
          </a:prstGeom>
        </p:spPr>
      </p:pic>
      <p:pic>
        <p:nvPicPr>
          <p:cNvPr id="12" name="Graphic 11" descr="Circle with right arrow">
            <a:hlinkClick r:id="" action="ppaction://hlinkshowjump?jump=nextslide"/>
            <a:extLst>
              <a:ext uri="{FF2B5EF4-FFF2-40B4-BE49-F238E27FC236}">
                <a16:creationId xmlns:a16="http://schemas.microsoft.com/office/drawing/2014/main" id="{70798128-8717-26D3-8ABC-074B11BEC64E}"/>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10800000">
            <a:off x="11764536" y="6436692"/>
            <a:ext cx="368614" cy="373431"/>
          </a:xfrm>
          <a:prstGeom prst="rect">
            <a:avLst/>
          </a:prstGeom>
        </p:spPr>
      </p:pic>
      <p:pic>
        <p:nvPicPr>
          <p:cNvPr id="14" name="Graphic 13" descr="Circle with right arrow">
            <a:hlinkClick r:id="" action="ppaction://hlinkshowjump?jump=previousslide"/>
            <a:extLst>
              <a:ext uri="{FF2B5EF4-FFF2-40B4-BE49-F238E27FC236}">
                <a16:creationId xmlns:a16="http://schemas.microsoft.com/office/drawing/2014/main" id="{6B547011-E462-FF9A-406F-39280CAB6D1D}"/>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3639" y="6442364"/>
            <a:ext cx="368614" cy="373431"/>
          </a:xfrm>
          <a:prstGeom prst="rect">
            <a:avLst/>
          </a:prstGeom>
        </p:spPr>
      </p:pic>
      <p:sp>
        <p:nvSpPr>
          <p:cNvPr id="15" name="5-Point Star 41">
            <a:extLst>
              <a:ext uri="{FF2B5EF4-FFF2-40B4-BE49-F238E27FC236}">
                <a16:creationId xmlns:a16="http://schemas.microsoft.com/office/drawing/2014/main" id="{E2DF036E-96F4-8969-087A-806D4BDB634C}"/>
              </a:ext>
            </a:extLst>
          </p:cNvPr>
          <p:cNvSpPr/>
          <p:nvPr/>
        </p:nvSpPr>
        <p:spPr>
          <a:xfrm>
            <a:off x="11527584" y="191697"/>
            <a:ext cx="359615" cy="3101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625726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1815"/>
          </a:xfrm>
        </p:spPr>
        <p:txBody>
          <a:bodyPr>
            <a:normAutofit fontScale="90000"/>
          </a:bodyPr>
          <a:lstStyle/>
          <a:p>
            <a:pPr algn="ctr"/>
            <a:r>
              <a:rPr lang="en-GB" b="1" dirty="0">
                <a:solidFill>
                  <a:srgbClr val="002060"/>
                </a:solidFill>
                <a:latin typeface="Century Gothic" panose="020B0502020202020204" pitchFamily="34" charset="0"/>
              </a:rPr>
              <a:t>Minimising and Responding to Risk in Relation to Staff</a:t>
            </a:r>
          </a:p>
        </p:txBody>
      </p:sp>
      <p:sp>
        <p:nvSpPr>
          <p:cNvPr id="3" name="Rectangle 2"/>
          <p:cNvSpPr/>
          <p:nvPr/>
        </p:nvSpPr>
        <p:spPr>
          <a:xfrm>
            <a:off x="690025" y="1599228"/>
            <a:ext cx="10410022" cy="4893647"/>
          </a:xfrm>
          <a:prstGeom prst="rect">
            <a:avLst/>
          </a:prstGeom>
        </p:spPr>
        <p:txBody>
          <a:bodyPr wrap="square">
            <a:spAutoFit/>
          </a:bodyPr>
          <a:lstStyle/>
          <a:p>
            <a:pPr algn="just">
              <a:defRPr/>
            </a:pPr>
            <a:r>
              <a:rPr lang="en-GB" altLang="en-US" sz="2600" dirty="0">
                <a:solidFill>
                  <a:srgbClr val="002060"/>
                </a:solidFill>
                <a:latin typeface="Century Gothic" panose="020B0502020202020204" pitchFamily="34" charset="0"/>
              </a:rPr>
              <a:t>If any member of staff receives information or hears an allegation of abuse or inappropriate conduct made against </a:t>
            </a:r>
            <a:r>
              <a:rPr lang="en-GB" altLang="en-US" sz="2600" b="1" dirty="0">
                <a:solidFill>
                  <a:srgbClr val="002060"/>
                </a:solidFill>
                <a:latin typeface="Century Gothic" panose="020B0502020202020204" pitchFamily="34" charset="0"/>
              </a:rPr>
              <a:t>another member of staff</a:t>
            </a:r>
            <a:r>
              <a:rPr lang="en-GB" altLang="en-US" sz="2600" dirty="0">
                <a:solidFill>
                  <a:srgbClr val="002060"/>
                </a:solidFill>
                <a:latin typeface="Century Gothic" panose="020B0502020202020204" pitchFamily="34" charset="0"/>
              </a:rPr>
              <a:t>, the head of establishment must be informed </a:t>
            </a:r>
            <a:r>
              <a:rPr lang="en-GB" altLang="en-US" sz="2600" b="1" dirty="0">
                <a:solidFill>
                  <a:srgbClr val="FF0000"/>
                </a:solidFill>
                <a:latin typeface="Century Gothic" panose="020B0502020202020204" pitchFamily="34" charset="0"/>
              </a:rPr>
              <a:t>immediately</a:t>
            </a:r>
            <a:r>
              <a:rPr lang="en-GB" altLang="en-US" sz="2600" dirty="0">
                <a:latin typeface="Century Gothic" panose="020B0502020202020204" pitchFamily="34" charset="0"/>
              </a:rPr>
              <a:t>.  </a:t>
            </a:r>
            <a:r>
              <a:rPr lang="en-GB" altLang="en-US" sz="2600" dirty="0">
                <a:solidFill>
                  <a:srgbClr val="002060"/>
                </a:solidFill>
                <a:latin typeface="Century Gothic" panose="020B0502020202020204" pitchFamily="34" charset="0"/>
              </a:rPr>
              <a:t>The head of establishment will notify their cluster Senior Manager and Head of Service.</a:t>
            </a:r>
          </a:p>
          <a:p>
            <a:pPr algn="just">
              <a:buFontTx/>
              <a:buNone/>
              <a:defRPr/>
            </a:pPr>
            <a:endParaRPr lang="en-GB" altLang="en-US" sz="2600" dirty="0">
              <a:solidFill>
                <a:srgbClr val="002060"/>
              </a:solidFill>
              <a:latin typeface="Century Gothic" panose="020B0502020202020204" pitchFamily="34" charset="0"/>
            </a:endParaRPr>
          </a:p>
          <a:p>
            <a:pPr algn="just">
              <a:defRPr/>
            </a:pPr>
            <a:r>
              <a:rPr lang="en-GB" altLang="en-US" sz="2600" b="1" dirty="0">
                <a:solidFill>
                  <a:srgbClr val="002060"/>
                </a:solidFill>
                <a:latin typeface="Century Gothic" panose="020B0502020202020204" pitchFamily="34" charset="0"/>
              </a:rPr>
              <a:t>All staff </a:t>
            </a:r>
            <a:r>
              <a:rPr lang="en-GB" altLang="en-US" sz="2600" dirty="0">
                <a:solidFill>
                  <a:srgbClr val="002060"/>
                </a:solidFill>
                <a:latin typeface="Century Gothic" panose="020B0502020202020204" pitchFamily="34" charset="0"/>
              </a:rPr>
              <a:t>should consider the appropriateness of their own and their colleagues’ behaviour. Staff and pupils alike should feel confident in openly discussing behaviour which they do not like.</a:t>
            </a:r>
          </a:p>
          <a:p>
            <a:pPr algn="just">
              <a:buFontTx/>
              <a:buNone/>
              <a:defRPr/>
            </a:pPr>
            <a:endParaRPr lang="en-GB" altLang="en-US" sz="2600" dirty="0">
              <a:solidFill>
                <a:srgbClr val="002060"/>
              </a:solidFill>
              <a:latin typeface="Century Gothic" panose="020B0502020202020204" pitchFamily="34" charset="0"/>
            </a:endParaRPr>
          </a:p>
          <a:p>
            <a:pPr algn="just">
              <a:defRPr/>
            </a:pPr>
            <a:r>
              <a:rPr lang="en-GB" altLang="en-US" sz="2600" dirty="0">
                <a:solidFill>
                  <a:srgbClr val="002060"/>
                </a:solidFill>
                <a:latin typeface="Century Gothic" panose="020B0502020202020204" pitchFamily="34" charset="0"/>
              </a:rPr>
              <a:t>All staff should ensure they read </a:t>
            </a:r>
            <a:r>
              <a:rPr lang="en-GB" altLang="en-US" sz="2600" b="1" dirty="0">
                <a:solidFill>
                  <a:srgbClr val="002060"/>
                </a:solidFill>
                <a:latin typeface="Century Gothic" panose="020B0502020202020204" pitchFamily="34" charset="0"/>
              </a:rPr>
              <a:t>Standard Circular L3 at least annually </a:t>
            </a:r>
            <a:r>
              <a:rPr lang="en-GB" altLang="en-US" sz="2600" dirty="0">
                <a:solidFill>
                  <a:srgbClr val="002060"/>
                </a:solidFill>
                <a:latin typeface="Century Gothic" panose="020B0502020202020204" pitchFamily="34" charset="0"/>
              </a:rPr>
              <a:t>and fully familiarise themselves with the content. </a:t>
            </a:r>
          </a:p>
        </p:txBody>
      </p:sp>
      <p:pic>
        <p:nvPicPr>
          <p:cNvPr id="9" name="Picture 8">
            <a:hlinkClick r:id="rId3" action="ppaction://hlinksldjump"/>
            <a:extLst>
              <a:ext uri="{FF2B5EF4-FFF2-40B4-BE49-F238E27FC236}">
                <a16:creationId xmlns:a16="http://schemas.microsoft.com/office/drawing/2014/main" id="{04988A94-6A37-4DDF-9511-D9983D7750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1659" y="5957542"/>
            <a:ext cx="534919" cy="517107"/>
          </a:xfrm>
          <a:prstGeom prst="rect">
            <a:avLst/>
          </a:prstGeom>
        </p:spPr>
      </p:pic>
      <p:pic>
        <p:nvPicPr>
          <p:cNvPr id="8" name="Graphic 7" descr="Circle with right arrow">
            <a:hlinkClick r:id="" action="ppaction://hlinkshowjump?jump=nextslide"/>
            <a:extLst>
              <a:ext uri="{FF2B5EF4-FFF2-40B4-BE49-F238E27FC236}">
                <a16:creationId xmlns:a16="http://schemas.microsoft.com/office/drawing/2014/main" id="{4DCC7109-C439-EC84-F99D-2D97B8C84D4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0800000">
            <a:off x="11764536" y="6436692"/>
            <a:ext cx="368614" cy="373431"/>
          </a:xfrm>
          <a:prstGeom prst="rect">
            <a:avLst/>
          </a:prstGeom>
        </p:spPr>
      </p:pic>
      <p:pic>
        <p:nvPicPr>
          <p:cNvPr id="10" name="Graphic 9" descr="Circle with right arrow">
            <a:hlinkClick r:id="" action="ppaction://hlinkshowjump?jump=previousslide"/>
            <a:extLst>
              <a:ext uri="{FF2B5EF4-FFF2-40B4-BE49-F238E27FC236}">
                <a16:creationId xmlns:a16="http://schemas.microsoft.com/office/drawing/2014/main" id="{C44BA430-0813-2F61-FA1B-EECC77331D2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3639" y="6442364"/>
            <a:ext cx="368614" cy="373431"/>
          </a:xfrm>
          <a:prstGeom prst="rect">
            <a:avLst/>
          </a:prstGeom>
        </p:spPr>
      </p:pic>
      <p:sp>
        <p:nvSpPr>
          <p:cNvPr id="11" name="5-Point Star 41">
            <a:extLst>
              <a:ext uri="{FF2B5EF4-FFF2-40B4-BE49-F238E27FC236}">
                <a16:creationId xmlns:a16="http://schemas.microsoft.com/office/drawing/2014/main" id="{8768163C-9694-19F7-35ED-87612FDA7CF0}"/>
              </a:ext>
            </a:extLst>
          </p:cNvPr>
          <p:cNvSpPr/>
          <p:nvPr/>
        </p:nvSpPr>
        <p:spPr>
          <a:xfrm>
            <a:off x="11527584" y="191697"/>
            <a:ext cx="359615" cy="3101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84655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641594" cy="634788"/>
          </a:xfrm>
        </p:spPr>
        <p:txBody>
          <a:bodyPr>
            <a:noAutofit/>
          </a:bodyPr>
          <a:lstStyle/>
          <a:p>
            <a:pPr algn="ctr"/>
            <a:r>
              <a:rPr lang="en-GB" sz="3400" b="1" dirty="0">
                <a:solidFill>
                  <a:srgbClr val="002060"/>
                </a:solidFill>
                <a:latin typeface="Century Gothic" panose="020B0502020202020204" pitchFamily="34" charset="0"/>
              </a:rPr>
              <a:t>Responding to Allegation - Early Years Processes</a:t>
            </a:r>
          </a:p>
        </p:txBody>
      </p:sp>
      <p:sp>
        <p:nvSpPr>
          <p:cNvPr id="3" name="Rectangle 2"/>
          <p:cNvSpPr/>
          <p:nvPr/>
        </p:nvSpPr>
        <p:spPr>
          <a:xfrm>
            <a:off x="838200" y="1421176"/>
            <a:ext cx="10410022" cy="523220"/>
          </a:xfrm>
          <a:prstGeom prst="rect">
            <a:avLst/>
          </a:prstGeom>
        </p:spPr>
        <p:txBody>
          <a:bodyPr wrap="square">
            <a:spAutoFit/>
          </a:bodyPr>
          <a:lstStyle/>
          <a:p>
            <a:pPr algn="just">
              <a:defRPr/>
            </a:pPr>
            <a:endParaRPr lang="en-GB" altLang="en-US" sz="2800" dirty="0"/>
          </a:p>
        </p:txBody>
      </p:sp>
      <p:sp>
        <p:nvSpPr>
          <p:cNvPr id="4" name="TextBox 3">
            <a:extLst>
              <a:ext uri="{FF2B5EF4-FFF2-40B4-BE49-F238E27FC236}">
                <a16:creationId xmlns:a16="http://schemas.microsoft.com/office/drawing/2014/main" id="{C6BA5222-EFDF-47FA-8A07-399A806D0FC4}"/>
              </a:ext>
            </a:extLst>
          </p:cNvPr>
          <p:cNvSpPr txBox="1"/>
          <p:nvPr/>
        </p:nvSpPr>
        <p:spPr>
          <a:xfrm>
            <a:off x="838200" y="1057361"/>
            <a:ext cx="10641594" cy="3353610"/>
          </a:xfrm>
          <a:prstGeom prst="rect">
            <a:avLst/>
          </a:prstGeom>
          <a:noFill/>
        </p:spPr>
        <p:txBody>
          <a:bodyPr wrap="square" rtlCol="0">
            <a:spAutoFit/>
          </a:bodyPr>
          <a:lstStyle/>
          <a:p>
            <a:pPr algn="just"/>
            <a:r>
              <a:rPr lang="en-GB" sz="1700" b="1" dirty="0">
                <a:solidFill>
                  <a:srgbClr val="002060"/>
                </a:solidFill>
                <a:latin typeface="Century Gothic" panose="020B0502020202020204" pitchFamily="34" charset="0"/>
              </a:rPr>
              <a:t>Within Early Years establishments/classes, the Early Learning &amp; Childcare Co-ordinator/Senior Manager/</a:t>
            </a:r>
            <a:r>
              <a:rPr lang="en-GB" sz="1700" b="1" dirty="0" err="1">
                <a:solidFill>
                  <a:srgbClr val="002060"/>
                </a:solidFill>
                <a:latin typeface="Century Gothic" panose="020B0502020202020204" pitchFamily="34" charset="0"/>
              </a:rPr>
              <a:t>HoS</a:t>
            </a:r>
            <a:r>
              <a:rPr lang="en-GB" sz="1700" b="1" dirty="0">
                <a:solidFill>
                  <a:srgbClr val="002060"/>
                </a:solidFill>
                <a:latin typeface="Century Gothic" panose="020B0502020202020204" pitchFamily="34" charset="0"/>
              </a:rPr>
              <a:t> must be notified of the allegation immediately. </a:t>
            </a:r>
            <a:r>
              <a:rPr lang="en-GB" sz="1700" dirty="0">
                <a:solidFill>
                  <a:srgbClr val="002060"/>
                </a:solidFill>
                <a:latin typeface="Century Gothic" panose="020B0502020202020204" pitchFamily="34" charset="0"/>
              </a:rPr>
              <a:t>Childminders and Private &amp; Voluntary Providers </a:t>
            </a:r>
            <a:r>
              <a:rPr lang="en-GB" sz="1700" b="1" dirty="0">
                <a:solidFill>
                  <a:srgbClr val="002060"/>
                </a:solidFill>
                <a:latin typeface="Century Gothic" panose="020B0502020202020204" pitchFamily="34" charset="0"/>
              </a:rPr>
              <a:t>should contact </a:t>
            </a:r>
            <a:r>
              <a:rPr lang="en-GB" sz="1700" dirty="0">
                <a:solidFill>
                  <a:srgbClr val="002060"/>
                </a:solidFill>
                <a:latin typeface="Century Gothic" panose="020B0502020202020204" pitchFamily="34" charset="0"/>
              </a:rPr>
              <a:t>the owner/manager and follow their own investigative and disciplinary procedures.  Lorraine Dobbs, Early Learning &amp; Childcare Team should be notified and will pass on information to the appropriate Senior Manager and </a:t>
            </a:r>
            <a:r>
              <a:rPr lang="en-GB" sz="1700" dirty="0" err="1">
                <a:solidFill>
                  <a:srgbClr val="002060"/>
                </a:solidFill>
                <a:latin typeface="Century Gothic" panose="020B0502020202020204" pitchFamily="34" charset="0"/>
              </a:rPr>
              <a:t>HoS.</a:t>
            </a:r>
            <a:r>
              <a:rPr lang="en-GB" sz="1700" dirty="0">
                <a:solidFill>
                  <a:srgbClr val="002060"/>
                </a:solidFill>
                <a:latin typeface="Century Gothic" panose="020B0502020202020204" pitchFamily="34" charset="0"/>
              </a:rPr>
              <a:t>  </a:t>
            </a:r>
            <a:r>
              <a:rPr lang="en-GB" sz="1700" b="1" dirty="0">
                <a:solidFill>
                  <a:srgbClr val="002060"/>
                </a:solidFill>
                <a:latin typeface="Century Gothic" panose="020B0502020202020204" pitchFamily="34" charset="0"/>
              </a:rPr>
              <a:t>Following discussion, notification of the allegation should be made to the Police and the Care Inspectorate must be informed by phone and electronic reporting. </a:t>
            </a:r>
            <a:r>
              <a:rPr lang="en-GB" sz="1700" dirty="0">
                <a:solidFill>
                  <a:srgbClr val="002060"/>
                </a:solidFill>
                <a:latin typeface="Century Gothic" panose="020B0502020202020204" pitchFamily="34" charset="0"/>
              </a:rPr>
              <a:t>Policy and procedures then must be followed, for example Staff Discipline Policy and Procedures – </a:t>
            </a:r>
            <a:r>
              <a:rPr lang="en-GB" sz="1800" u="sng"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hlinkClick r:id="rId3"/>
              </a:rPr>
              <a:t>Disciplinary Code Policy and Procedure – Teachers and Associated Professionals </a:t>
            </a:r>
            <a:endParaRPr lang="en-GB" sz="1800"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endParaRPr lang="en-GB" sz="1600" dirty="0">
              <a:latin typeface="Century Gothic" panose="020B0502020202020204" pitchFamily="34" charset="0"/>
            </a:endParaRPr>
          </a:p>
          <a:p>
            <a:pPr algn="just"/>
            <a:endParaRPr lang="en-GB" sz="1600" dirty="0">
              <a:latin typeface="Century Gothic" panose="020B0502020202020204" pitchFamily="34" charset="0"/>
            </a:endParaRPr>
          </a:p>
          <a:p>
            <a:endParaRPr lang="en-GB" dirty="0"/>
          </a:p>
        </p:txBody>
      </p:sp>
      <p:sp>
        <p:nvSpPr>
          <p:cNvPr id="5" name="Rectangle 4">
            <a:extLst>
              <a:ext uri="{FF2B5EF4-FFF2-40B4-BE49-F238E27FC236}">
                <a16:creationId xmlns:a16="http://schemas.microsoft.com/office/drawing/2014/main" id="{DB885885-3D7A-4E17-A144-BFEA01909023}"/>
              </a:ext>
            </a:extLst>
          </p:cNvPr>
          <p:cNvSpPr/>
          <p:nvPr/>
        </p:nvSpPr>
        <p:spPr>
          <a:xfrm>
            <a:off x="838200" y="3626346"/>
            <a:ext cx="7222958" cy="2215991"/>
          </a:xfrm>
          <a:prstGeom prst="rect">
            <a:avLst/>
          </a:prstGeom>
        </p:spPr>
        <p:txBody>
          <a:bodyPr wrap="square">
            <a:spAutoFit/>
          </a:bodyPr>
          <a:lstStyle/>
          <a:p>
            <a:pPr algn="just"/>
            <a:r>
              <a:rPr lang="en-GB" sz="1700" dirty="0">
                <a:solidFill>
                  <a:srgbClr val="002060"/>
                </a:solidFill>
                <a:latin typeface="Century Gothic" panose="020B0502020202020204" pitchFamily="34" charset="0"/>
              </a:rPr>
              <a:t>*Please refer to Standard Circular L3 (August 2021) and </a:t>
            </a:r>
            <a:r>
              <a:rPr lang="en-GB" sz="1700" b="1" dirty="0">
                <a:solidFill>
                  <a:srgbClr val="002060"/>
                </a:solidFill>
                <a:latin typeface="Century Gothic" panose="020B0502020202020204" pitchFamily="34" charset="0"/>
              </a:rPr>
              <a:t>Appendix 8 </a:t>
            </a:r>
            <a:r>
              <a:rPr lang="en-GB" sz="1700" dirty="0">
                <a:solidFill>
                  <a:srgbClr val="002060"/>
                </a:solidFill>
                <a:latin typeface="Century Gothic" panose="020B0502020202020204" pitchFamily="34" charset="0"/>
              </a:rPr>
              <a:t>for further guidance (CP Noticeboard).  This appendix has been agreed by the </a:t>
            </a:r>
            <a:r>
              <a:rPr lang="en-GB" sz="1700" b="1" dirty="0">
                <a:solidFill>
                  <a:srgbClr val="002060"/>
                </a:solidFill>
                <a:latin typeface="Century Gothic" panose="020B0502020202020204" pitchFamily="34" charset="0"/>
              </a:rPr>
              <a:t>Care Inspectorate</a:t>
            </a:r>
            <a:r>
              <a:rPr lang="en-GB" sz="1700" dirty="0">
                <a:solidFill>
                  <a:srgbClr val="002060"/>
                </a:solidFill>
                <a:latin typeface="Century Gothic" panose="020B0502020202020204" pitchFamily="34" charset="0"/>
              </a:rPr>
              <a:t> (May 2019). </a:t>
            </a:r>
          </a:p>
          <a:p>
            <a:pPr algn="just"/>
            <a:endParaRPr lang="en-GB" sz="1700" dirty="0">
              <a:solidFill>
                <a:srgbClr val="002060"/>
              </a:solidFill>
              <a:latin typeface="Century Gothic" panose="020B0502020202020204" pitchFamily="34" charset="0"/>
            </a:endParaRPr>
          </a:p>
          <a:p>
            <a:pPr algn="just"/>
            <a:r>
              <a:rPr lang="en-GB" sz="1700" dirty="0">
                <a:solidFill>
                  <a:srgbClr val="002060"/>
                </a:solidFill>
                <a:latin typeface="Century Gothic" panose="020B0502020202020204" pitchFamily="34" charset="0"/>
              </a:rPr>
              <a:t>Please ensure the dignity and respect of all staff is maintained throughout this whole process (refer to North Ayrshire’s Dignity and Respect Policy and Procedures </a:t>
            </a:r>
            <a:r>
              <a:rPr lang="en-GB" sz="1800" u="sng"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hlinkClick r:id="rId4"/>
              </a:rPr>
              <a:t>HR Policy &amp; Procedure: Dignity &amp; Respect at Work</a:t>
            </a:r>
            <a:r>
              <a:rPr lang="en-GB" sz="1800" u="sng"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700" dirty="0">
                <a:solidFill>
                  <a:srgbClr val="002060"/>
                </a:solidFill>
                <a:latin typeface="Century Gothic" panose="020B0502020202020204" pitchFamily="34" charset="0"/>
              </a:rPr>
              <a:t>and confidentiality rules are adhered to.</a:t>
            </a:r>
          </a:p>
        </p:txBody>
      </p:sp>
      <p:pic>
        <p:nvPicPr>
          <p:cNvPr id="11" name="Picture 10">
            <a:hlinkClick r:id="rId5" action="ppaction://hlinksldjump"/>
            <a:extLst>
              <a:ext uri="{FF2B5EF4-FFF2-40B4-BE49-F238E27FC236}">
                <a16:creationId xmlns:a16="http://schemas.microsoft.com/office/drawing/2014/main" id="{F472EC75-1E09-4C24-AE93-3887335902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23534" y="5957542"/>
            <a:ext cx="534919" cy="517107"/>
          </a:xfrm>
          <a:prstGeom prst="rect">
            <a:avLst/>
          </a:prstGeom>
        </p:spPr>
      </p:pic>
      <p:pic>
        <p:nvPicPr>
          <p:cNvPr id="8" name="Picture 7" descr="Table&#10;&#10;Description automatically generated with medium confidence">
            <a:extLst>
              <a:ext uri="{FF2B5EF4-FFF2-40B4-BE49-F238E27FC236}">
                <a16:creationId xmlns:a16="http://schemas.microsoft.com/office/drawing/2014/main" id="{0857C47A-63F6-41FC-B0E7-A8921CA25D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1983" y="3550723"/>
            <a:ext cx="2225342" cy="3146961"/>
          </a:xfrm>
          <a:prstGeom prst="rect">
            <a:avLst/>
          </a:prstGeom>
          <a:ln>
            <a:solidFill>
              <a:schemeClr val="accent1"/>
            </a:solidFill>
          </a:ln>
        </p:spPr>
      </p:pic>
      <p:pic>
        <p:nvPicPr>
          <p:cNvPr id="12" name="Graphic 11" descr="Circle with right arrow">
            <a:hlinkClick r:id="" action="ppaction://hlinkshowjump?jump=nextslide"/>
            <a:extLst>
              <a:ext uri="{FF2B5EF4-FFF2-40B4-BE49-F238E27FC236}">
                <a16:creationId xmlns:a16="http://schemas.microsoft.com/office/drawing/2014/main" id="{EF2FB044-570B-27B6-5B26-A797CDF8E020}"/>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10800000">
            <a:off x="11764536" y="6436692"/>
            <a:ext cx="368614" cy="373431"/>
          </a:xfrm>
          <a:prstGeom prst="rect">
            <a:avLst/>
          </a:prstGeom>
        </p:spPr>
      </p:pic>
      <p:pic>
        <p:nvPicPr>
          <p:cNvPr id="13" name="Graphic 12" descr="Circle with right arrow">
            <a:hlinkClick r:id="" action="ppaction://hlinkshowjump?jump=previousslide"/>
            <a:extLst>
              <a:ext uri="{FF2B5EF4-FFF2-40B4-BE49-F238E27FC236}">
                <a16:creationId xmlns:a16="http://schemas.microsoft.com/office/drawing/2014/main" id="{ECFBBE81-3846-734E-0436-A19724D8FF1F}"/>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3639" y="6442364"/>
            <a:ext cx="368614" cy="373431"/>
          </a:xfrm>
          <a:prstGeom prst="rect">
            <a:avLst/>
          </a:prstGeom>
        </p:spPr>
      </p:pic>
      <p:sp>
        <p:nvSpPr>
          <p:cNvPr id="14" name="5-Point Star 41">
            <a:extLst>
              <a:ext uri="{FF2B5EF4-FFF2-40B4-BE49-F238E27FC236}">
                <a16:creationId xmlns:a16="http://schemas.microsoft.com/office/drawing/2014/main" id="{132DB72A-8705-A223-FEE2-B1F0B27176DE}"/>
              </a:ext>
            </a:extLst>
          </p:cNvPr>
          <p:cNvSpPr/>
          <p:nvPr/>
        </p:nvSpPr>
        <p:spPr>
          <a:xfrm>
            <a:off x="11527584" y="191697"/>
            <a:ext cx="359615" cy="3101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48491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EEEA37-3290-421A-9CCB-C1DC92EB2253}"/>
              </a:ext>
            </a:extLst>
          </p:cNvPr>
          <p:cNvSpPr txBox="1"/>
          <p:nvPr/>
        </p:nvSpPr>
        <p:spPr>
          <a:xfrm>
            <a:off x="358955" y="367328"/>
            <a:ext cx="11515758" cy="523220"/>
          </a:xfrm>
          <a:prstGeom prst="rect">
            <a:avLst/>
          </a:prstGeom>
          <a:noFill/>
        </p:spPr>
        <p:txBody>
          <a:bodyPr wrap="square" rtlCol="0">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n-GB" sz="2800" b="1" dirty="0">
                <a:solidFill>
                  <a:srgbClr val="0070C0"/>
                </a:solidFill>
                <a:latin typeface="Century Gothic" panose="020B0502020202020204" pitchFamily="34" charset="0"/>
              </a:rPr>
              <a:t>Child Protection Data- Headlines</a:t>
            </a:r>
          </a:p>
        </p:txBody>
      </p:sp>
      <p:graphicFrame>
        <p:nvGraphicFramePr>
          <p:cNvPr id="10" name="Chart 9">
            <a:extLst>
              <a:ext uri="{FF2B5EF4-FFF2-40B4-BE49-F238E27FC236}">
                <a16:creationId xmlns:a16="http://schemas.microsoft.com/office/drawing/2014/main" id="{ADC5899B-B663-40C1-B636-2740CC2F009A}"/>
              </a:ext>
            </a:extLst>
          </p:cNvPr>
          <p:cNvGraphicFramePr/>
          <p:nvPr>
            <p:extLst>
              <p:ext uri="{D42A27DB-BD31-4B8C-83A1-F6EECF244321}">
                <p14:modId xmlns:p14="http://schemas.microsoft.com/office/powerpoint/2010/main" val="998216560"/>
              </p:ext>
            </p:extLst>
          </p:nvPr>
        </p:nvGraphicFramePr>
        <p:xfrm>
          <a:off x="1580630" y="1224304"/>
          <a:ext cx="9513298" cy="4733237"/>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Icon&#10;&#10;Description automatically generated">
            <a:extLst>
              <a:ext uri="{FF2B5EF4-FFF2-40B4-BE49-F238E27FC236}">
                <a16:creationId xmlns:a16="http://schemas.microsoft.com/office/drawing/2014/main" id="{8420E5B9-92BD-49AB-B077-B6B40AC5E9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403" y="2616530"/>
            <a:ext cx="1675409" cy="1675409"/>
          </a:xfrm>
          <a:prstGeom prst="rect">
            <a:avLst/>
          </a:prstGeom>
        </p:spPr>
      </p:pic>
      <p:graphicFrame>
        <p:nvGraphicFramePr>
          <p:cNvPr id="5" name="Chart 4">
            <a:extLst>
              <a:ext uri="{FF2B5EF4-FFF2-40B4-BE49-F238E27FC236}">
                <a16:creationId xmlns:a16="http://schemas.microsoft.com/office/drawing/2014/main" id="{90A2A9E2-BF17-2CF9-95F8-4716247DC50E}"/>
              </a:ext>
            </a:extLst>
          </p:cNvPr>
          <p:cNvGraphicFramePr>
            <a:graphicFrameLocks/>
          </p:cNvGraphicFramePr>
          <p:nvPr>
            <p:extLst>
              <p:ext uri="{D42A27DB-BD31-4B8C-83A1-F6EECF244321}">
                <p14:modId xmlns:p14="http://schemas.microsoft.com/office/powerpoint/2010/main" val="848634475"/>
              </p:ext>
            </p:extLst>
          </p:nvPr>
        </p:nvGraphicFramePr>
        <p:xfrm>
          <a:off x="2549235" y="1392381"/>
          <a:ext cx="8686801" cy="460663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98788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1449" y="317146"/>
            <a:ext cx="9919580" cy="634009"/>
          </a:xfrm>
        </p:spPr>
        <p:txBody>
          <a:bodyPr>
            <a:normAutofit fontScale="90000"/>
          </a:bodyPr>
          <a:lstStyle/>
          <a:p>
            <a:r>
              <a:rPr lang="en-GB" sz="3200" b="1" dirty="0">
                <a:solidFill>
                  <a:srgbClr val="002060"/>
                </a:solidFill>
                <a:latin typeface="Century Gothic" panose="020B0502020202020204" pitchFamily="34" charset="0"/>
              </a:rPr>
              <a:t>Early Years Classes and Centres – Extension of Hours</a:t>
            </a:r>
            <a:br>
              <a:rPr lang="en-GB" sz="3200" b="1" dirty="0">
                <a:solidFill>
                  <a:srgbClr val="002060"/>
                </a:solidFill>
                <a:latin typeface="Century Gothic" panose="020B0502020202020204" pitchFamily="34" charset="0"/>
              </a:rPr>
            </a:br>
            <a:r>
              <a:rPr lang="en-GB" sz="3200" b="1" dirty="0">
                <a:solidFill>
                  <a:srgbClr val="002060"/>
                </a:solidFill>
                <a:latin typeface="Century Gothic" panose="020B0502020202020204" pitchFamily="34" charset="0"/>
              </a:rPr>
              <a:t>Child Protection and Safeguarding Processes</a:t>
            </a:r>
            <a:endParaRPr lang="en-GB" sz="3200" dirty="0">
              <a:solidFill>
                <a:srgbClr val="002060"/>
              </a:solidFill>
              <a:latin typeface="Century Gothic" panose="020B0502020202020204" pitchFamily="34" charset="0"/>
            </a:endParaRPr>
          </a:p>
        </p:txBody>
      </p:sp>
      <p:sp>
        <p:nvSpPr>
          <p:cNvPr id="3" name="TextBox 2"/>
          <p:cNvSpPr txBox="1"/>
          <p:nvPr/>
        </p:nvSpPr>
        <p:spPr>
          <a:xfrm>
            <a:off x="472980" y="957430"/>
            <a:ext cx="11025440" cy="2200602"/>
          </a:xfrm>
          <a:prstGeom prst="rect">
            <a:avLst/>
          </a:prstGeom>
          <a:noFill/>
        </p:spPr>
        <p:txBody>
          <a:bodyPr wrap="square" rtlCol="0">
            <a:spAutoFit/>
          </a:bodyPr>
          <a:lstStyle/>
          <a:p>
            <a:pPr algn="just"/>
            <a:r>
              <a:rPr lang="en-GB" sz="1700" b="1" dirty="0">
                <a:solidFill>
                  <a:srgbClr val="002060"/>
                </a:solidFill>
                <a:latin typeface="Century Gothic" panose="020B0502020202020204" pitchFamily="34" charset="0"/>
              </a:rPr>
              <a:t>Term-time</a:t>
            </a:r>
            <a:r>
              <a:rPr lang="en-GB" sz="1700" dirty="0">
                <a:solidFill>
                  <a:srgbClr val="002060"/>
                </a:solidFill>
                <a:latin typeface="Century Gothic" panose="020B0502020202020204" pitchFamily="34" charset="0"/>
              </a:rPr>
              <a:t>/when in the building</a:t>
            </a:r>
          </a:p>
          <a:p>
            <a:pPr marL="285750" indent="-285750" algn="just">
              <a:buFont typeface="Arial" panose="020B0604020202020204" pitchFamily="34" charset="0"/>
              <a:buChar char="•"/>
            </a:pPr>
            <a:r>
              <a:rPr lang="en-GB" sz="1700" dirty="0">
                <a:solidFill>
                  <a:srgbClr val="002060"/>
                </a:solidFill>
                <a:latin typeface="Century Gothic" panose="020B0502020202020204" pitchFamily="34" charset="0"/>
              </a:rPr>
              <a:t>Head Teacher of establishment/Child Protection Co-ordinator or in their absence, most Senior member of staff</a:t>
            </a:r>
          </a:p>
          <a:p>
            <a:pPr algn="just"/>
            <a:endParaRPr lang="en-GB" sz="1700" dirty="0">
              <a:latin typeface="Century Gothic" panose="020B0502020202020204" pitchFamily="34" charset="0"/>
            </a:endParaRPr>
          </a:p>
          <a:p>
            <a:pPr algn="just"/>
            <a:endParaRPr lang="en-GB" sz="1700" dirty="0">
              <a:latin typeface="Century Gothic" panose="020B0502020202020204" pitchFamily="34" charset="0"/>
            </a:endParaRPr>
          </a:p>
          <a:p>
            <a:pPr algn="just"/>
            <a:endParaRPr lang="en-GB" sz="1700" dirty="0">
              <a:latin typeface="Century Gothic" panose="020B0502020202020204" pitchFamily="34" charset="0"/>
            </a:endParaRPr>
          </a:p>
          <a:p>
            <a:pPr algn="just"/>
            <a:endParaRPr lang="en-GB" sz="1700" dirty="0">
              <a:latin typeface="Century Gothic" panose="020B0502020202020204" pitchFamily="34" charset="0"/>
            </a:endParaRPr>
          </a:p>
          <a:p>
            <a:endParaRPr lang="en-GB" b="1" dirty="0">
              <a:solidFill>
                <a:srgbClr val="FF0000"/>
              </a:solidFill>
            </a:endParaRPr>
          </a:p>
        </p:txBody>
      </p:sp>
      <p:pic>
        <p:nvPicPr>
          <p:cNvPr id="6" name="Picture 5">
            <a:extLst>
              <a:ext uri="{FF2B5EF4-FFF2-40B4-BE49-F238E27FC236}">
                <a16:creationId xmlns:a16="http://schemas.microsoft.com/office/drawing/2014/main" id="{B014E5D8-DCE1-4AC2-9705-E1B447C782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4559" y="2155096"/>
            <a:ext cx="3069771" cy="1544873"/>
          </a:xfrm>
          <a:prstGeom prst="rect">
            <a:avLst/>
          </a:prstGeom>
        </p:spPr>
      </p:pic>
      <p:sp>
        <p:nvSpPr>
          <p:cNvPr id="7" name="TextBox 6">
            <a:extLst>
              <a:ext uri="{FF2B5EF4-FFF2-40B4-BE49-F238E27FC236}">
                <a16:creationId xmlns:a16="http://schemas.microsoft.com/office/drawing/2014/main" id="{D144F612-9001-41F0-A159-B4851F7490C9}"/>
              </a:ext>
            </a:extLst>
          </p:cNvPr>
          <p:cNvSpPr txBox="1"/>
          <p:nvPr/>
        </p:nvSpPr>
        <p:spPr>
          <a:xfrm>
            <a:off x="472980" y="4140197"/>
            <a:ext cx="10699727" cy="3154710"/>
          </a:xfrm>
          <a:prstGeom prst="rect">
            <a:avLst/>
          </a:prstGeom>
          <a:noFill/>
        </p:spPr>
        <p:txBody>
          <a:bodyPr wrap="square" rtlCol="0">
            <a:spAutoFit/>
          </a:bodyPr>
          <a:lstStyle/>
          <a:p>
            <a:pPr algn="just"/>
            <a:r>
              <a:rPr lang="en-GB" dirty="0">
                <a:solidFill>
                  <a:srgbClr val="002060"/>
                </a:solidFill>
                <a:latin typeface="Century Gothic" panose="020B0502020202020204" pitchFamily="34" charset="0"/>
              </a:rPr>
              <a:t>Agreed procedures should be followed for all Child Protection, or Safeguarding/Welfare matters, in line with Standard Circular L3 and process maps provided.</a:t>
            </a:r>
          </a:p>
          <a:p>
            <a:pPr algn="just"/>
            <a:endParaRPr lang="en-GB" sz="900" dirty="0">
              <a:solidFill>
                <a:srgbClr val="002060"/>
              </a:solidFill>
              <a:latin typeface="Century Gothic" panose="020B0502020202020204" pitchFamily="34" charset="0"/>
            </a:endParaRPr>
          </a:p>
          <a:p>
            <a:pPr algn="just"/>
            <a:r>
              <a:rPr lang="en-GB" dirty="0">
                <a:solidFill>
                  <a:srgbClr val="002060"/>
                </a:solidFill>
                <a:latin typeface="Century Gothic" panose="020B0502020202020204" pitchFamily="34" charset="0"/>
              </a:rPr>
              <a:t>Advice can be sought from Education Officers/Senior Manager or Head of Service within or </a:t>
            </a:r>
            <a:r>
              <a:rPr lang="en-GB" dirty="0" err="1">
                <a:solidFill>
                  <a:srgbClr val="002060"/>
                </a:solidFill>
                <a:latin typeface="Century Gothic" panose="020B0502020202020204" pitchFamily="34" charset="0"/>
              </a:rPr>
              <a:t>outwith</a:t>
            </a:r>
            <a:r>
              <a:rPr lang="en-GB" dirty="0">
                <a:solidFill>
                  <a:srgbClr val="002060"/>
                </a:solidFill>
                <a:latin typeface="Century Gothic" panose="020B0502020202020204" pitchFamily="34" charset="0"/>
              </a:rPr>
              <a:t> normal working hours or call Education Headquarters (</a:t>
            </a:r>
            <a:r>
              <a:rPr lang="en-GB" b="1" dirty="0">
                <a:solidFill>
                  <a:srgbClr val="002060"/>
                </a:solidFill>
                <a:latin typeface="Century Gothic" panose="020B0502020202020204" pitchFamily="34" charset="0"/>
              </a:rPr>
              <a:t>01294 324443).  </a:t>
            </a:r>
            <a:r>
              <a:rPr lang="en-GB" dirty="0">
                <a:solidFill>
                  <a:srgbClr val="002060"/>
                </a:solidFill>
                <a:latin typeface="Century Gothic" panose="020B0502020202020204" pitchFamily="34" charset="0"/>
              </a:rPr>
              <a:t>Please refer to Phone Tree on CP Noticeboard. </a:t>
            </a:r>
            <a:r>
              <a:rPr lang="en-GB" sz="1800" b="0" i="0" u="none" strike="noStrike" kern="1200" baseline="0" dirty="0">
                <a:solidFill>
                  <a:srgbClr val="002060"/>
                </a:solidFill>
                <a:latin typeface="Century Gothic" panose="020B0502020202020204" pitchFamily="34" charset="0"/>
                <a:ea typeface="+mn-ea"/>
                <a:cs typeface="+mn-cs"/>
              </a:rPr>
              <a:t>Lorraine Dobbs</a:t>
            </a:r>
            <a:r>
              <a:rPr lang="en-GB" i="0" u="none" strike="noStrike" kern="1200" baseline="0" dirty="0">
                <a:solidFill>
                  <a:srgbClr val="002060"/>
                </a:solidFill>
                <a:latin typeface="Century Gothic" panose="020B0502020202020204" pitchFamily="34" charset="0"/>
                <a:ea typeface="+mn-ea"/>
                <a:cs typeface="+mn-cs"/>
              </a:rPr>
              <a:t>, </a:t>
            </a:r>
            <a:r>
              <a:rPr lang="en-GB" dirty="0">
                <a:solidFill>
                  <a:srgbClr val="002060"/>
                </a:solidFill>
                <a:latin typeface="Century Gothic" panose="020B0502020202020204" pitchFamily="34" charset="0"/>
              </a:rPr>
              <a:t>Early Learning &amp; Childcare Team, should be notified of all CP concerns from Funded Providers.  Proportionate information should be shared securely with the CP Co-ordinator for any siblings</a:t>
            </a:r>
          </a:p>
          <a:p>
            <a:pPr algn="ctr"/>
            <a:endParaRPr lang="en-GB" sz="1400" b="1" dirty="0">
              <a:solidFill>
                <a:srgbClr val="FF0000"/>
              </a:solidFill>
            </a:endParaRPr>
          </a:p>
          <a:p>
            <a:pPr algn="ctr"/>
            <a:r>
              <a:rPr lang="en-GB" sz="1600" b="1" dirty="0">
                <a:solidFill>
                  <a:srgbClr val="FF0000"/>
                </a:solidFill>
              </a:rPr>
              <a:t>Th</a:t>
            </a:r>
            <a:r>
              <a:rPr lang="en-GB" sz="1600" b="1" dirty="0">
                <a:solidFill>
                  <a:srgbClr val="FF0000"/>
                </a:solidFill>
                <a:latin typeface="Century Gothic" panose="020B0502020202020204" pitchFamily="34" charset="0"/>
              </a:rPr>
              <a:t>e CP Co-ordinator should keep the Named Person (0-5) updated with regards to any concerns</a:t>
            </a:r>
          </a:p>
          <a:p>
            <a:pPr algn="just"/>
            <a:endParaRPr lang="en-GB" dirty="0">
              <a:latin typeface="Century Gothic" panose="020B0502020202020204" pitchFamily="34" charset="0"/>
            </a:endParaRPr>
          </a:p>
          <a:p>
            <a:endParaRPr lang="en-GB" dirty="0"/>
          </a:p>
        </p:txBody>
      </p:sp>
      <p:sp>
        <p:nvSpPr>
          <p:cNvPr id="9" name="TextBox 8">
            <a:extLst>
              <a:ext uri="{FF2B5EF4-FFF2-40B4-BE49-F238E27FC236}">
                <a16:creationId xmlns:a16="http://schemas.microsoft.com/office/drawing/2014/main" id="{E807F42F-FFB6-4BD8-A4A3-B40049B64D9A}"/>
              </a:ext>
            </a:extLst>
          </p:cNvPr>
          <p:cNvSpPr txBox="1"/>
          <p:nvPr/>
        </p:nvSpPr>
        <p:spPr>
          <a:xfrm>
            <a:off x="472980" y="1831873"/>
            <a:ext cx="8353779" cy="2308324"/>
          </a:xfrm>
          <a:prstGeom prst="rect">
            <a:avLst/>
          </a:prstGeom>
          <a:noFill/>
        </p:spPr>
        <p:txBody>
          <a:bodyPr wrap="square" rtlCol="0">
            <a:spAutoFit/>
          </a:bodyPr>
          <a:lstStyle/>
          <a:p>
            <a:pPr algn="just"/>
            <a:r>
              <a:rPr lang="en-GB" b="1" dirty="0">
                <a:solidFill>
                  <a:srgbClr val="002060"/>
                </a:solidFill>
                <a:latin typeface="Century Gothic" panose="020B0502020202020204" pitchFamily="34" charset="0"/>
              </a:rPr>
              <a:t>Non term-time or </a:t>
            </a:r>
            <a:r>
              <a:rPr lang="en-GB" b="1" dirty="0" err="1">
                <a:solidFill>
                  <a:srgbClr val="002060"/>
                </a:solidFill>
                <a:latin typeface="Century Gothic" panose="020B0502020202020204" pitchFamily="34" charset="0"/>
              </a:rPr>
              <a:t>outwith</a:t>
            </a:r>
            <a:r>
              <a:rPr lang="en-GB" b="1" dirty="0">
                <a:solidFill>
                  <a:srgbClr val="002060"/>
                </a:solidFill>
                <a:latin typeface="Century Gothic" panose="020B0502020202020204" pitchFamily="34" charset="0"/>
              </a:rPr>
              <a:t> school hours </a:t>
            </a:r>
            <a:r>
              <a:rPr lang="en-GB" dirty="0">
                <a:solidFill>
                  <a:srgbClr val="002060"/>
                </a:solidFill>
                <a:latin typeface="Century Gothic" panose="020B0502020202020204" pitchFamily="34" charset="0"/>
              </a:rPr>
              <a:t>(when Head Teacher/Child Protection Co-ordinator is not in building)</a:t>
            </a:r>
          </a:p>
          <a:p>
            <a:pPr marL="285750" indent="-285750" algn="just">
              <a:buFont typeface="Arial" panose="020B0604020202020204" pitchFamily="34" charset="0"/>
              <a:buChar char="•"/>
            </a:pPr>
            <a:r>
              <a:rPr lang="en-GB" dirty="0">
                <a:solidFill>
                  <a:srgbClr val="002060"/>
                </a:solidFill>
                <a:latin typeface="Century Gothic" panose="020B0502020202020204" pitchFamily="34" charset="0"/>
              </a:rPr>
              <a:t>Early Years Manager/Senior will assume the role of CP Co-ordinator within the Early Years Class or Centre in Head of Establishment’s absence</a:t>
            </a:r>
            <a:endParaRPr lang="en-GB" b="1" dirty="0">
              <a:solidFill>
                <a:srgbClr val="002060"/>
              </a:solidFill>
              <a:latin typeface="Century Gothic" panose="020B0502020202020204" pitchFamily="34" charset="0"/>
            </a:endParaRPr>
          </a:p>
          <a:p>
            <a:pPr marL="285750" indent="-285750" algn="just">
              <a:buFont typeface="Arial" panose="020B0604020202020204" pitchFamily="34" charset="0"/>
              <a:buChar char="•"/>
            </a:pPr>
            <a:r>
              <a:rPr lang="en-GB" b="1" dirty="0">
                <a:solidFill>
                  <a:srgbClr val="002060"/>
                </a:solidFill>
                <a:latin typeface="Century Gothic" panose="020B0502020202020204" pitchFamily="34" charset="0"/>
              </a:rPr>
              <a:t>Funded Provider Pre-School Centres – </a:t>
            </a:r>
            <a:r>
              <a:rPr lang="en-GB" dirty="0">
                <a:solidFill>
                  <a:srgbClr val="002060"/>
                </a:solidFill>
                <a:latin typeface="Century Gothic" panose="020B0502020202020204" pitchFamily="34" charset="0"/>
              </a:rPr>
              <a:t>Manager/HOC will assume the role of CP Co-ordinator at all times. Contact arrangements should be shared with all staff and displayed within the establishment.</a:t>
            </a:r>
          </a:p>
        </p:txBody>
      </p:sp>
      <p:pic>
        <p:nvPicPr>
          <p:cNvPr id="11" name="Picture 10">
            <a:hlinkClick r:id="rId4" action="ppaction://hlinksldjump"/>
            <a:extLst>
              <a:ext uri="{FF2B5EF4-FFF2-40B4-BE49-F238E27FC236}">
                <a16:creationId xmlns:a16="http://schemas.microsoft.com/office/drawing/2014/main" id="{9285A92D-50D1-4ED8-9C76-086F95596A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2905" y="6206924"/>
            <a:ext cx="534919" cy="517107"/>
          </a:xfrm>
          <a:prstGeom prst="rect">
            <a:avLst/>
          </a:prstGeom>
        </p:spPr>
      </p:pic>
      <p:pic>
        <p:nvPicPr>
          <p:cNvPr id="10" name="Graphic 9" descr="Circle with right arrow">
            <a:hlinkClick r:id="" action="ppaction://hlinkshowjump?jump=previousslide"/>
            <a:extLst>
              <a:ext uri="{FF2B5EF4-FFF2-40B4-BE49-F238E27FC236}">
                <a16:creationId xmlns:a16="http://schemas.microsoft.com/office/drawing/2014/main" id="{F985DB8A-6E54-3D5D-A1CD-C445B1EB0915}"/>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43639" y="6442364"/>
            <a:ext cx="368614" cy="373431"/>
          </a:xfrm>
          <a:prstGeom prst="rect">
            <a:avLst/>
          </a:prstGeom>
        </p:spPr>
      </p:pic>
      <p:sp>
        <p:nvSpPr>
          <p:cNvPr id="12" name="5-Point Star 41">
            <a:extLst>
              <a:ext uri="{FF2B5EF4-FFF2-40B4-BE49-F238E27FC236}">
                <a16:creationId xmlns:a16="http://schemas.microsoft.com/office/drawing/2014/main" id="{03FA2B60-34D4-D4E1-D814-9C34885BABBB}"/>
              </a:ext>
            </a:extLst>
          </p:cNvPr>
          <p:cNvSpPr/>
          <p:nvPr/>
        </p:nvSpPr>
        <p:spPr>
          <a:xfrm>
            <a:off x="11527584" y="191697"/>
            <a:ext cx="359615" cy="3101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545518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500" y="998417"/>
            <a:ext cx="3931169" cy="325717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GB" sz="2800" b="1" dirty="0">
                <a:solidFill>
                  <a:srgbClr val="FF0000"/>
                </a:solidFill>
                <a:latin typeface="Century Gothic" panose="020B0502020202020204" pitchFamily="34" charset="0"/>
              </a:rPr>
              <a:t>Physical</a:t>
            </a:r>
          </a:p>
          <a:p>
            <a:pPr marL="342900" indent="-342900">
              <a:lnSpc>
                <a:spcPct val="150000"/>
              </a:lnSpc>
              <a:buFont typeface="Arial" panose="020B0604020202020204" pitchFamily="34" charset="0"/>
              <a:buChar char="•"/>
            </a:pPr>
            <a:r>
              <a:rPr lang="en-GB" sz="2800" b="1" dirty="0">
                <a:solidFill>
                  <a:srgbClr val="FF0000"/>
                </a:solidFill>
                <a:latin typeface="Century Gothic" panose="020B0502020202020204" pitchFamily="34" charset="0"/>
              </a:rPr>
              <a:t>Emotional</a:t>
            </a:r>
          </a:p>
          <a:p>
            <a:pPr marL="342900" indent="-342900">
              <a:lnSpc>
                <a:spcPct val="150000"/>
              </a:lnSpc>
              <a:buFont typeface="Arial" panose="020B0604020202020204" pitchFamily="34" charset="0"/>
              <a:buChar char="•"/>
            </a:pPr>
            <a:r>
              <a:rPr lang="en-GB" sz="2800" b="1" dirty="0">
                <a:solidFill>
                  <a:srgbClr val="FF0000"/>
                </a:solidFill>
                <a:latin typeface="Century Gothic" panose="020B0502020202020204" pitchFamily="34" charset="0"/>
              </a:rPr>
              <a:t>Neglect</a:t>
            </a:r>
          </a:p>
          <a:p>
            <a:pPr marL="342900" indent="-342900">
              <a:lnSpc>
                <a:spcPct val="150000"/>
              </a:lnSpc>
              <a:buFont typeface="Arial" panose="020B0604020202020204" pitchFamily="34" charset="0"/>
              <a:buChar char="•"/>
            </a:pPr>
            <a:r>
              <a:rPr lang="en-GB" sz="2800" b="1" dirty="0">
                <a:solidFill>
                  <a:srgbClr val="FF0000"/>
                </a:solidFill>
                <a:latin typeface="Century Gothic" panose="020B0502020202020204" pitchFamily="34" charset="0"/>
              </a:rPr>
              <a:t>Sexual </a:t>
            </a:r>
          </a:p>
          <a:p>
            <a:pPr marL="342900" indent="-342900">
              <a:lnSpc>
                <a:spcPct val="150000"/>
              </a:lnSpc>
              <a:buFont typeface="Arial" panose="020B0604020202020204" pitchFamily="34" charset="0"/>
              <a:buChar char="•"/>
            </a:pPr>
            <a:endParaRPr lang="en-GB" sz="2800" dirty="0"/>
          </a:p>
        </p:txBody>
      </p:sp>
      <p:sp>
        <p:nvSpPr>
          <p:cNvPr id="4" name="Rectangle 3"/>
          <p:cNvSpPr/>
          <p:nvPr/>
        </p:nvSpPr>
        <p:spPr>
          <a:xfrm>
            <a:off x="2089174" y="221298"/>
            <a:ext cx="8091889" cy="707886"/>
          </a:xfrm>
          <a:prstGeom prst="rect">
            <a:avLst/>
          </a:prstGeom>
        </p:spPr>
        <p:txBody>
          <a:bodyPr wrap="square">
            <a:spAutoFit/>
          </a:bodyPr>
          <a:lstStyle/>
          <a:p>
            <a:pPr algn="ctr">
              <a:buFont typeface="Arial" panose="020B0604020202020204" pitchFamily="34" charset="0"/>
              <a:buNone/>
            </a:pPr>
            <a:r>
              <a:rPr lang="en-GB" altLang="en-US" sz="4000" b="1" dirty="0">
                <a:solidFill>
                  <a:srgbClr val="002060"/>
                </a:solidFill>
                <a:latin typeface="Century Gothic" panose="020B0502020202020204" pitchFamily="34" charset="0"/>
                <a:ea typeface="ＭＳ Ｐゴシック" panose="020B0600070205080204" pitchFamily="34" charset="-128"/>
              </a:rPr>
              <a:t>Abuse/Neglect                   </a:t>
            </a:r>
          </a:p>
        </p:txBody>
      </p:sp>
      <p:sp>
        <p:nvSpPr>
          <p:cNvPr id="10" name="Rectangle 9"/>
          <p:cNvSpPr/>
          <p:nvPr/>
        </p:nvSpPr>
        <p:spPr>
          <a:xfrm>
            <a:off x="2730616" y="1148525"/>
            <a:ext cx="9093480" cy="2677656"/>
          </a:xfrm>
          <a:prstGeom prst="rect">
            <a:avLst/>
          </a:prstGeom>
        </p:spPr>
        <p:txBody>
          <a:bodyPr wrap="square">
            <a:spAutoFit/>
          </a:bodyPr>
          <a:lstStyle/>
          <a:p>
            <a:pPr algn="just">
              <a:defRPr/>
            </a:pPr>
            <a:r>
              <a:rPr lang="en-GB" altLang="en-US" sz="2400" b="1" dirty="0">
                <a:solidFill>
                  <a:srgbClr val="FF0000"/>
                </a:solidFill>
                <a:latin typeface="Century Gothic" panose="020B0502020202020204" pitchFamily="34" charset="0"/>
              </a:rPr>
              <a:t>Abuse</a:t>
            </a:r>
            <a:r>
              <a:rPr lang="en-GB" altLang="en-US" sz="2400" b="1" dirty="0">
                <a:latin typeface="Century Gothic" panose="020B0502020202020204" pitchFamily="34" charset="0"/>
              </a:rPr>
              <a:t> </a:t>
            </a:r>
            <a:r>
              <a:rPr lang="en-GB" altLang="en-US" sz="2400" dirty="0">
                <a:solidFill>
                  <a:srgbClr val="002060"/>
                </a:solidFill>
                <a:latin typeface="Century Gothic" panose="020B0502020202020204" pitchFamily="34" charset="0"/>
              </a:rPr>
              <a:t>and</a:t>
            </a:r>
            <a:r>
              <a:rPr lang="en-GB" altLang="en-US" sz="2400" dirty="0">
                <a:latin typeface="Century Gothic" panose="020B0502020202020204" pitchFamily="34" charset="0"/>
              </a:rPr>
              <a:t> </a:t>
            </a:r>
            <a:r>
              <a:rPr lang="en-GB" altLang="en-US" sz="2400" b="1" dirty="0">
                <a:solidFill>
                  <a:srgbClr val="FF0000"/>
                </a:solidFill>
                <a:latin typeface="Century Gothic" panose="020B0502020202020204" pitchFamily="34" charset="0"/>
              </a:rPr>
              <a:t>neglect</a:t>
            </a:r>
            <a:r>
              <a:rPr lang="en-GB" altLang="en-US" sz="2400" b="1" dirty="0">
                <a:latin typeface="Century Gothic" panose="020B0502020202020204" pitchFamily="34" charset="0"/>
              </a:rPr>
              <a:t> </a:t>
            </a:r>
            <a:r>
              <a:rPr lang="en-GB" altLang="en-US" sz="2400" dirty="0">
                <a:solidFill>
                  <a:srgbClr val="002060"/>
                </a:solidFill>
                <a:latin typeface="Century Gothic" panose="020B0502020202020204" pitchFamily="34" charset="0"/>
              </a:rPr>
              <a:t>are forms of maltreatment of a child. Somebody may abuse or neglect a child </a:t>
            </a:r>
            <a:r>
              <a:rPr lang="en-GB" altLang="en-US" sz="2400" b="1" dirty="0">
                <a:solidFill>
                  <a:srgbClr val="002060"/>
                </a:solidFill>
                <a:latin typeface="Century Gothic" panose="020B0502020202020204" pitchFamily="34" charset="0"/>
              </a:rPr>
              <a:t>by inflicting, or by failing to act to prevent,</a:t>
            </a:r>
            <a:r>
              <a:rPr lang="en-GB" altLang="en-US" sz="2400" dirty="0">
                <a:solidFill>
                  <a:srgbClr val="002060"/>
                </a:solidFill>
                <a:latin typeface="Century Gothic" panose="020B0502020202020204" pitchFamily="34" charset="0"/>
              </a:rPr>
              <a:t> significant harm to the child. </a:t>
            </a:r>
          </a:p>
          <a:p>
            <a:pPr algn="just">
              <a:defRPr/>
            </a:pPr>
            <a:endParaRPr lang="en-GB" altLang="en-US" sz="2400" dirty="0">
              <a:solidFill>
                <a:srgbClr val="002060"/>
              </a:solidFill>
              <a:latin typeface="Century Gothic" panose="020B0502020202020204" pitchFamily="34" charset="0"/>
            </a:endParaRPr>
          </a:p>
          <a:p>
            <a:pPr algn="just">
              <a:defRPr/>
            </a:pPr>
            <a:r>
              <a:rPr lang="en-GB" altLang="en-US" sz="2400" dirty="0">
                <a:solidFill>
                  <a:srgbClr val="002060"/>
                </a:solidFill>
                <a:latin typeface="Century Gothic" panose="020B0502020202020204" pitchFamily="34" charset="0"/>
              </a:rPr>
              <a:t>Children may be abused in a family or in an institutional setting, by those known to them or, more rarely, by a stranger. </a:t>
            </a:r>
          </a:p>
        </p:txBody>
      </p:sp>
      <p:sp>
        <p:nvSpPr>
          <p:cNvPr id="11" name="Rectangle 10"/>
          <p:cNvSpPr/>
          <p:nvPr/>
        </p:nvSpPr>
        <p:spPr>
          <a:xfrm>
            <a:off x="1901102" y="3826181"/>
            <a:ext cx="9093480" cy="2846933"/>
          </a:xfrm>
          <a:prstGeom prst="rect">
            <a:avLst/>
          </a:prstGeom>
        </p:spPr>
        <p:txBody>
          <a:bodyPr wrap="square">
            <a:spAutoFit/>
          </a:bodyPr>
          <a:lstStyle/>
          <a:p>
            <a:pPr algn="just">
              <a:defRPr/>
            </a:pPr>
            <a:r>
              <a:rPr lang="en-GB" sz="2300" b="1" dirty="0">
                <a:solidFill>
                  <a:srgbClr val="002060"/>
                </a:solidFill>
                <a:latin typeface="Century Gothic" panose="020B0502020202020204" pitchFamily="34" charset="0"/>
              </a:rPr>
              <a:t>Always take into consideration that:</a:t>
            </a:r>
          </a:p>
          <a:p>
            <a:pPr marL="285750" indent="-285750" algn="just">
              <a:buFont typeface="Arial" panose="020B0604020202020204" pitchFamily="34" charset="0"/>
              <a:buChar char="•"/>
              <a:defRPr/>
            </a:pPr>
            <a:r>
              <a:rPr lang="en-GB" sz="2300" dirty="0">
                <a:solidFill>
                  <a:srgbClr val="002060"/>
                </a:solidFill>
                <a:latin typeface="Century Gothic" panose="020B0502020202020204" pitchFamily="34" charset="0"/>
              </a:rPr>
              <a:t>Children’s circumstances are unique.</a:t>
            </a:r>
          </a:p>
          <a:p>
            <a:pPr marL="285750" indent="-285750" algn="just">
              <a:buFont typeface="Arial" panose="020B0604020202020204" pitchFamily="34" charset="0"/>
              <a:buChar char="•"/>
              <a:defRPr/>
            </a:pPr>
            <a:r>
              <a:rPr lang="en-GB" sz="2300" dirty="0">
                <a:solidFill>
                  <a:srgbClr val="002060"/>
                </a:solidFill>
                <a:latin typeface="Century Gothic" panose="020B0502020202020204" pitchFamily="34" charset="0"/>
              </a:rPr>
              <a:t>Neglect and abuse cuts across all sectors of society.</a:t>
            </a:r>
          </a:p>
          <a:p>
            <a:pPr marL="285750" indent="-285750" algn="just">
              <a:buFont typeface="Arial" panose="020B0604020202020204" pitchFamily="34" charset="0"/>
              <a:buChar char="•"/>
              <a:defRPr/>
            </a:pPr>
            <a:r>
              <a:rPr lang="en-GB" sz="2300" dirty="0">
                <a:solidFill>
                  <a:srgbClr val="002060"/>
                </a:solidFill>
                <a:latin typeface="Century Gothic" panose="020B0502020202020204" pitchFamily="34" charset="0"/>
              </a:rPr>
              <a:t>Statistically, neglect can be linked to parents who are experiencing or have experienced particular challenges.</a:t>
            </a:r>
          </a:p>
          <a:p>
            <a:pPr marL="285750" indent="-285750" algn="just">
              <a:buFont typeface="Arial" panose="020B0604020202020204" pitchFamily="34" charset="0"/>
              <a:buChar char="•"/>
              <a:defRPr/>
            </a:pPr>
            <a:r>
              <a:rPr lang="en-GB" sz="2300" dirty="0">
                <a:solidFill>
                  <a:srgbClr val="002060"/>
                </a:solidFill>
                <a:latin typeface="Century Gothic" panose="020B0502020202020204" pitchFamily="34" charset="0"/>
              </a:rPr>
              <a:t>Not all children of parents who experience additional issues will be neglected or abused</a:t>
            </a:r>
          </a:p>
          <a:p>
            <a:pPr>
              <a:defRPr/>
            </a:pPr>
            <a:endParaRPr lang="en-GB" dirty="0"/>
          </a:p>
        </p:txBody>
      </p:sp>
      <p:pic>
        <p:nvPicPr>
          <p:cNvPr id="13" name="Picture 12">
            <a:hlinkClick r:id="rId3" action="ppaction://hlinksldjump"/>
            <a:extLst>
              <a:ext uri="{FF2B5EF4-FFF2-40B4-BE49-F238E27FC236}">
                <a16:creationId xmlns:a16="http://schemas.microsoft.com/office/drawing/2014/main" id="{FAF80583-2AC1-2AF5-FBB4-2CCEBD8E7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5" name="Graphic 14" descr="Circle with right arrow">
            <a:hlinkClick r:id="" action="ppaction://hlinkshowjump?jump=nextslide"/>
            <a:extLst>
              <a:ext uri="{FF2B5EF4-FFF2-40B4-BE49-F238E27FC236}">
                <a16:creationId xmlns:a16="http://schemas.microsoft.com/office/drawing/2014/main" id="{82656562-8942-09DF-DA78-14B3AB9AD9D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0800000">
            <a:off x="11764536" y="6436692"/>
            <a:ext cx="368614" cy="373431"/>
          </a:xfrm>
          <a:prstGeom prst="rect">
            <a:avLst/>
          </a:prstGeom>
        </p:spPr>
      </p:pic>
    </p:spTree>
    <p:extLst>
      <p:ext uri="{BB962C8B-B14F-4D97-AF65-F5344CB8AC3E}">
        <p14:creationId xmlns:p14="http://schemas.microsoft.com/office/powerpoint/2010/main" val="3077414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7653" y="1841862"/>
            <a:ext cx="10126750" cy="5159554"/>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Think of any changes in behaviour you might see in a child or young person which may concern you.</a:t>
            </a:r>
          </a:p>
          <a:p>
            <a:pPr algn="ctr"/>
            <a:endParaRPr lang="en-GB" sz="2400" b="1" dirty="0">
              <a:solidFill>
                <a:srgbClr val="002060"/>
              </a:solidFill>
              <a:latin typeface="Century Gothic" panose="020B0502020202020204" pitchFamily="34" charset="0"/>
            </a:endParaRPr>
          </a:p>
          <a:p>
            <a:pPr algn="ctr"/>
            <a:r>
              <a:rPr lang="en-GB" sz="2400" b="1" dirty="0">
                <a:solidFill>
                  <a:srgbClr val="002060"/>
                </a:solidFill>
                <a:latin typeface="Century Gothic" panose="020B0502020202020204" pitchFamily="34" charset="0"/>
              </a:rPr>
              <a:t>Try to think of changes under these headings:</a:t>
            </a:r>
          </a:p>
          <a:p>
            <a:pPr marL="342900" indent="-342900" algn="ctr">
              <a:lnSpc>
                <a:spcPct val="200000"/>
              </a:lnSpc>
              <a:buFont typeface="Arial" panose="020B0604020202020204" pitchFamily="34" charset="0"/>
              <a:buChar char="•"/>
            </a:pPr>
            <a:r>
              <a:rPr lang="en-GB" sz="2400" b="1" dirty="0">
                <a:solidFill>
                  <a:srgbClr val="0070C0"/>
                </a:solidFill>
                <a:latin typeface="Century Gothic" panose="020B0502020202020204" pitchFamily="34" charset="0"/>
              </a:rPr>
              <a:t>Physical</a:t>
            </a:r>
          </a:p>
          <a:p>
            <a:pPr marL="342900" indent="-342900" algn="ctr">
              <a:lnSpc>
                <a:spcPct val="200000"/>
              </a:lnSpc>
              <a:buFont typeface="Arial" panose="020B0604020202020204" pitchFamily="34" charset="0"/>
              <a:buChar char="•"/>
            </a:pPr>
            <a:r>
              <a:rPr lang="en-GB" sz="2400" b="1" dirty="0">
                <a:solidFill>
                  <a:srgbClr val="6C0CB4"/>
                </a:solidFill>
                <a:latin typeface="Century Gothic" panose="020B0502020202020204" pitchFamily="34" charset="0"/>
              </a:rPr>
              <a:t>Emotional/Verbal</a:t>
            </a:r>
          </a:p>
          <a:p>
            <a:pPr marL="342900" indent="-342900" algn="ctr">
              <a:lnSpc>
                <a:spcPct val="200000"/>
              </a:lnSpc>
              <a:buFont typeface="Arial" panose="020B0604020202020204" pitchFamily="34" charset="0"/>
              <a:buChar char="•"/>
            </a:pPr>
            <a:r>
              <a:rPr lang="en-GB" sz="2400" b="1" dirty="0">
                <a:solidFill>
                  <a:srgbClr val="B60A60"/>
                </a:solidFill>
                <a:latin typeface="Century Gothic" panose="020B0502020202020204" pitchFamily="34" charset="0"/>
              </a:rPr>
              <a:t>Neglect</a:t>
            </a:r>
          </a:p>
          <a:p>
            <a:pPr marL="342900" indent="-342900" algn="ctr">
              <a:lnSpc>
                <a:spcPct val="200000"/>
              </a:lnSpc>
              <a:buFont typeface="Arial" panose="020B0604020202020204" pitchFamily="34" charset="0"/>
              <a:buChar char="•"/>
            </a:pPr>
            <a:r>
              <a:rPr lang="en-GB" sz="2400" b="1" dirty="0">
                <a:solidFill>
                  <a:srgbClr val="00B050"/>
                </a:solidFill>
                <a:latin typeface="Century Gothic" panose="020B0502020202020204" pitchFamily="34" charset="0"/>
              </a:rPr>
              <a:t>Sexual</a:t>
            </a:r>
          </a:p>
          <a:p>
            <a:pPr marL="342900" indent="-342900" algn="ctr">
              <a:lnSpc>
                <a:spcPct val="200000"/>
              </a:lnSpc>
              <a:buFont typeface="Arial" panose="020B0604020202020204" pitchFamily="34" charset="0"/>
              <a:buChar char="•"/>
            </a:pPr>
            <a:endParaRPr lang="en-GB" sz="2400" b="1" dirty="0">
              <a:solidFill>
                <a:srgbClr val="B60A60"/>
              </a:solidFill>
            </a:endParaRPr>
          </a:p>
        </p:txBody>
      </p:sp>
      <p:sp>
        <p:nvSpPr>
          <p:cNvPr id="3" name="TextBox 2"/>
          <p:cNvSpPr txBox="1"/>
          <p:nvPr/>
        </p:nvSpPr>
        <p:spPr>
          <a:xfrm>
            <a:off x="559398" y="382621"/>
            <a:ext cx="11005073" cy="1323439"/>
          </a:xfrm>
          <a:prstGeom prst="rect">
            <a:avLst/>
          </a:prstGeom>
          <a:noFill/>
        </p:spPr>
        <p:txBody>
          <a:bodyPr wrap="square" rtlCol="0">
            <a:spAutoFit/>
          </a:bodyPr>
          <a:lstStyle/>
          <a:p>
            <a:pPr algn="ctr"/>
            <a:r>
              <a:rPr lang="en-GB" sz="4000" b="1" dirty="0">
                <a:solidFill>
                  <a:srgbClr val="FF0000"/>
                </a:solidFill>
                <a:latin typeface="Century Gothic" panose="020B0502020202020204" pitchFamily="34" charset="0"/>
              </a:rPr>
              <a:t>What do you notice? </a:t>
            </a:r>
          </a:p>
          <a:p>
            <a:pPr algn="ctr"/>
            <a:r>
              <a:rPr lang="en-GB" sz="4000" b="1" dirty="0">
                <a:solidFill>
                  <a:srgbClr val="FF0000"/>
                </a:solidFill>
                <a:latin typeface="Century Gothic" panose="020B0502020202020204" pitchFamily="34" charset="0"/>
              </a:rPr>
              <a:t>What should we be aware of?</a:t>
            </a:r>
          </a:p>
        </p:txBody>
      </p:sp>
      <p:pic>
        <p:nvPicPr>
          <p:cNvPr id="8" name="Picture 7">
            <a:hlinkClick r:id="rId3" action="ppaction://hlinksldjump"/>
            <a:extLst>
              <a:ext uri="{FF2B5EF4-FFF2-40B4-BE49-F238E27FC236}">
                <a16:creationId xmlns:a16="http://schemas.microsoft.com/office/drawing/2014/main" id="{06D6550F-3C71-0D3D-D013-AE51DA8326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1" name="Graphic 10" descr="Circle with right arrow">
            <a:hlinkClick r:id="" action="ppaction://hlinkshowjump?jump=nextslide"/>
            <a:extLst>
              <a:ext uri="{FF2B5EF4-FFF2-40B4-BE49-F238E27FC236}">
                <a16:creationId xmlns:a16="http://schemas.microsoft.com/office/drawing/2014/main" id="{FECED19F-A3EC-1E56-8C14-620407BB8E2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0800000">
            <a:off x="11764536" y="6436692"/>
            <a:ext cx="368614" cy="373431"/>
          </a:xfrm>
          <a:prstGeom prst="rect">
            <a:avLst/>
          </a:prstGeom>
        </p:spPr>
      </p:pic>
      <p:pic>
        <p:nvPicPr>
          <p:cNvPr id="14" name="Graphic 13" descr="Circle with right arrow">
            <a:hlinkClick r:id="" action="ppaction://hlinkshowjump?jump=previousslide"/>
            <a:extLst>
              <a:ext uri="{FF2B5EF4-FFF2-40B4-BE49-F238E27FC236}">
                <a16:creationId xmlns:a16="http://schemas.microsoft.com/office/drawing/2014/main" id="{971A3D77-5B5C-2631-5E85-19488A1D19F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20107176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4268163" y="2280765"/>
            <a:ext cx="2599061" cy="369332"/>
          </a:xfrm>
          <a:prstGeom prst="rect">
            <a:avLst/>
          </a:prstGeom>
          <a:noFill/>
        </p:spPr>
        <p:txBody>
          <a:bodyPr wrap="square" rtlCol="0">
            <a:spAutoFit/>
          </a:bodyPr>
          <a:lstStyle/>
          <a:p>
            <a:pPr algn="ctr"/>
            <a:endParaRPr lang="en-GB" b="1" dirty="0">
              <a:solidFill>
                <a:srgbClr val="FF0000"/>
              </a:solidFill>
              <a:latin typeface="Century Gothic" panose="020B0502020202020204" pitchFamily="34" charset="0"/>
            </a:endParaRPr>
          </a:p>
        </p:txBody>
      </p:sp>
      <p:sp>
        <p:nvSpPr>
          <p:cNvPr id="22" name="TextBox 21"/>
          <p:cNvSpPr txBox="1"/>
          <p:nvPr/>
        </p:nvSpPr>
        <p:spPr>
          <a:xfrm>
            <a:off x="6259034" y="2215523"/>
            <a:ext cx="2580788" cy="738664"/>
          </a:xfrm>
          <a:prstGeom prst="rect">
            <a:avLst/>
          </a:prstGeom>
          <a:noFill/>
        </p:spPr>
        <p:txBody>
          <a:bodyPr wrap="square" rtlCol="0">
            <a:spAutoFit/>
          </a:bodyPr>
          <a:lstStyle/>
          <a:p>
            <a:pPr algn="ctr"/>
            <a:endParaRPr lang="en-GB" sz="2400" b="1" dirty="0">
              <a:solidFill>
                <a:srgbClr val="FF0000"/>
              </a:solidFill>
              <a:latin typeface="Century Gothic" panose="020B0502020202020204" pitchFamily="34" charset="0"/>
            </a:endParaRPr>
          </a:p>
          <a:p>
            <a:pPr algn="ctr"/>
            <a:endParaRPr lang="en-GB" b="1" dirty="0">
              <a:solidFill>
                <a:srgbClr val="FF0000"/>
              </a:solidFill>
              <a:latin typeface="Century Gothic" panose="020B0502020202020204" pitchFamily="34" charset="0"/>
            </a:endParaRPr>
          </a:p>
        </p:txBody>
      </p:sp>
      <p:sp>
        <p:nvSpPr>
          <p:cNvPr id="26" name="TextBox 25"/>
          <p:cNvSpPr txBox="1"/>
          <p:nvPr/>
        </p:nvSpPr>
        <p:spPr>
          <a:xfrm>
            <a:off x="5055996" y="690032"/>
            <a:ext cx="184730" cy="369332"/>
          </a:xfrm>
          <a:prstGeom prst="rect">
            <a:avLst/>
          </a:prstGeom>
          <a:noFill/>
        </p:spPr>
        <p:txBody>
          <a:bodyPr wrap="none" rtlCol="0">
            <a:spAutoFit/>
          </a:bodyPr>
          <a:lstStyle/>
          <a:p>
            <a:pPr algn="ctr"/>
            <a:endParaRPr lang="en-GB" dirty="0">
              <a:latin typeface="Century Gothic" panose="020B0502020202020204" pitchFamily="34" charset="0"/>
            </a:endParaRPr>
          </a:p>
        </p:txBody>
      </p:sp>
      <p:sp>
        <p:nvSpPr>
          <p:cNvPr id="15" name="Rounded Rectangle 14"/>
          <p:cNvSpPr/>
          <p:nvPr/>
        </p:nvSpPr>
        <p:spPr>
          <a:xfrm>
            <a:off x="4744184" y="292735"/>
            <a:ext cx="2743200" cy="575248"/>
          </a:xfrm>
          <a:prstGeom prst="roundRect">
            <a:avLst/>
          </a:prstGeom>
          <a:solidFill>
            <a:srgbClr val="0070C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b="1" dirty="0">
                <a:latin typeface="Century Gothic" panose="020B0502020202020204" pitchFamily="34" charset="0"/>
              </a:rPr>
              <a:t>Physical</a:t>
            </a:r>
          </a:p>
        </p:txBody>
      </p:sp>
      <p:graphicFrame>
        <p:nvGraphicFramePr>
          <p:cNvPr id="4" name="Diagram 3">
            <a:extLst>
              <a:ext uri="{FF2B5EF4-FFF2-40B4-BE49-F238E27FC236}">
                <a16:creationId xmlns:a16="http://schemas.microsoft.com/office/drawing/2014/main" id="{9C5E087E-53D2-4C48-B8D4-D462504BE77C}"/>
              </a:ext>
            </a:extLst>
          </p:cNvPr>
          <p:cNvGraphicFramePr/>
          <p:nvPr>
            <p:extLst>
              <p:ext uri="{D42A27DB-BD31-4B8C-83A1-F6EECF244321}">
                <p14:modId xmlns:p14="http://schemas.microsoft.com/office/powerpoint/2010/main" val="2896090946"/>
              </p:ext>
            </p:extLst>
          </p:nvPr>
        </p:nvGraphicFramePr>
        <p:xfrm>
          <a:off x="319314" y="546562"/>
          <a:ext cx="11872686" cy="6050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a:hlinkClick r:id="rId8" action="ppaction://hlinksldjump"/>
            <a:extLst>
              <a:ext uri="{FF2B5EF4-FFF2-40B4-BE49-F238E27FC236}">
                <a16:creationId xmlns:a16="http://schemas.microsoft.com/office/drawing/2014/main" id="{0F07E49B-6AC2-A0F9-DB22-2258C32540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4" name="Graphic 13" descr="Circle with right arrow">
            <a:hlinkClick r:id="" action="ppaction://hlinkshowjump?jump=nextslide"/>
            <a:extLst>
              <a:ext uri="{FF2B5EF4-FFF2-40B4-BE49-F238E27FC236}">
                <a16:creationId xmlns:a16="http://schemas.microsoft.com/office/drawing/2014/main" id="{1411B027-EEFB-C897-D66D-777E7C15F946}"/>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rot="10800000">
            <a:off x="11764536" y="6436692"/>
            <a:ext cx="368614" cy="373431"/>
          </a:xfrm>
          <a:prstGeom prst="rect">
            <a:avLst/>
          </a:prstGeom>
        </p:spPr>
      </p:pic>
      <p:pic>
        <p:nvPicPr>
          <p:cNvPr id="16" name="Graphic 15" descr="Circle with right arrow">
            <a:hlinkClick r:id="" action="ppaction://hlinkshowjump?jump=previousslide"/>
            <a:extLst>
              <a:ext uri="{FF2B5EF4-FFF2-40B4-BE49-F238E27FC236}">
                <a16:creationId xmlns:a16="http://schemas.microsoft.com/office/drawing/2014/main" id="{EB72A469-4220-BA07-7680-A570AF586C0B}"/>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360011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144758" y="242273"/>
            <a:ext cx="3902484" cy="575248"/>
          </a:xfrm>
          <a:prstGeom prst="roundRect">
            <a:avLst/>
          </a:prstGeom>
          <a:solidFill>
            <a:srgbClr val="6C0C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Emotional/Verbal</a:t>
            </a:r>
          </a:p>
        </p:txBody>
      </p:sp>
      <p:graphicFrame>
        <p:nvGraphicFramePr>
          <p:cNvPr id="2" name="Diagram 1">
            <a:extLst>
              <a:ext uri="{FF2B5EF4-FFF2-40B4-BE49-F238E27FC236}">
                <a16:creationId xmlns:a16="http://schemas.microsoft.com/office/drawing/2014/main" id="{41A96E94-BBE7-4E7C-84CF-2BE85A30FAA9}"/>
              </a:ext>
            </a:extLst>
          </p:cNvPr>
          <p:cNvGraphicFramePr/>
          <p:nvPr>
            <p:extLst>
              <p:ext uri="{D42A27DB-BD31-4B8C-83A1-F6EECF244321}">
                <p14:modId xmlns:p14="http://schemas.microsoft.com/office/powerpoint/2010/main" val="2651781600"/>
              </p:ext>
            </p:extLst>
          </p:nvPr>
        </p:nvGraphicFramePr>
        <p:xfrm>
          <a:off x="0" y="305096"/>
          <a:ext cx="12346112" cy="6225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hlinkClick r:id="rId8" action="ppaction://hlinksldjump"/>
            <a:extLst>
              <a:ext uri="{FF2B5EF4-FFF2-40B4-BE49-F238E27FC236}">
                <a16:creationId xmlns:a16="http://schemas.microsoft.com/office/drawing/2014/main" id="{1D790728-F4E8-002C-B6A9-A8015A344B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0" name="Graphic 9" descr="Circle with right arrow">
            <a:hlinkClick r:id="" action="ppaction://hlinkshowjump?jump=nextslide"/>
            <a:extLst>
              <a:ext uri="{FF2B5EF4-FFF2-40B4-BE49-F238E27FC236}">
                <a16:creationId xmlns:a16="http://schemas.microsoft.com/office/drawing/2014/main" id="{E77F30ED-3948-5D01-F6CC-6595C9DDF3A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rot="10800000">
            <a:off x="11764536" y="6436692"/>
            <a:ext cx="368614" cy="373431"/>
          </a:xfrm>
          <a:prstGeom prst="rect">
            <a:avLst/>
          </a:prstGeom>
        </p:spPr>
      </p:pic>
      <p:pic>
        <p:nvPicPr>
          <p:cNvPr id="11" name="Graphic 10" descr="Circle with right arrow">
            <a:hlinkClick r:id="" action="ppaction://hlinkshowjump?jump=previousslide"/>
            <a:extLst>
              <a:ext uri="{FF2B5EF4-FFF2-40B4-BE49-F238E27FC236}">
                <a16:creationId xmlns:a16="http://schemas.microsoft.com/office/drawing/2014/main" id="{F8271C36-5DF8-B1A6-616E-5E18DA28A09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174405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1A96E94-BBE7-4E7C-84CF-2BE85A30FAA9}"/>
              </a:ext>
            </a:extLst>
          </p:cNvPr>
          <p:cNvGraphicFramePr/>
          <p:nvPr>
            <p:extLst>
              <p:ext uri="{D42A27DB-BD31-4B8C-83A1-F6EECF244321}">
                <p14:modId xmlns:p14="http://schemas.microsoft.com/office/powerpoint/2010/main" val="4277430684"/>
              </p:ext>
            </p:extLst>
          </p:nvPr>
        </p:nvGraphicFramePr>
        <p:xfrm>
          <a:off x="-154112" y="255727"/>
          <a:ext cx="12346112" cy="6225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ounded Rectangle 16">
            <a:extLst>
              <a:ext uri="{FF2B5EF4-FFF2-40B4-BE49-F238E27FC236}">
                <a16:creationId xmlns:a16="http://schemas.microsoft.com/office/drawing/2014/main" id="{07C8BC1B-D80D-4564-AE28-EFB89EFD2CA4}"/>
              </a:ext>
            </a:extLst>
          </p:cNvPr>
          <p:cNvSpPr/>
          <p:nvPr/>
        </p:nvSpPr>
        <p:spPr>
          <a:xfrm>
            <a:off x="4497169" y="329096"/>
            <a:ext cx="2743200" cy="575248"/>
          </a:xfrm>
          <a:prstGeom prst="roundRect">
            <a:avLst/>
          </a:prstGeom>
          <a:solidFill>
            <a:srgbClr val="B60A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Neglect</a:t>
            </a:r>
          </a:p>
        </p:txBody>
      </p:sp>
      <p:pic>
        <p:nvPicPr>
          <p:cNvPr id="10" name="Picture 9">
            <a:hlinkClick r:id="rId8" action="ppaction://hlinksldjump"/>
            <a:extLst>
              <a:ext uri="{FF2B5EF4-FFF2-40B4-BE49-F238E27FC236}">
                <a16:creationId xmlns:a16="http://schemas.microsoft.com/office/drawing/2014/main" id="{BD8DE26A-73E5-6DDC-4E3B-A0B62EBD3D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1" name="Graphic 10" descr="Circle with right arrow">
            <a:hlinkClick r:id="" action="ppaction://hlinkshowjump?jump=nextslide"/>
            <a:extLst>
              <a:ext uri="{FF2B5EF4-FFF2-40B4-BE49-F238E27FC236}">
                <a16:creationId xmlns:a16="http://schemas.microsoft.com/office/drawing/2014/main" id="{1612CA7E-3988-76EF-D64C-43C1532A4147}"/>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rot="10800000">
            <a:off x="11764536" y="6436692"/>
            <a:ext cx="368614" cy="373431"/>
          </a:xfrm>
          <a:prstGeom prst="rect">
            <a:avLst/>
          </a:prstGeom>
        </p:spPr>
      </p:pic>
      <p:pic>
        <p:nvPicPr>
          <p:cNvPr id="12" name="Graphic 11" descr="Circle with right arrow">
            <a:hlinkClick r:id="" action="ppaction://hlinkshowjump?jump=previousslide"/>
            <a:extLst>
              <a:ext uri="{FF2B5EF4-FFF2-40B4-BE49-F238E27FC236}">
                <a16:creationId xmlns:a16="http://schemas.microsoft.com/office/drawing/2014/main" id="{974B1C37-96D6-D649-3A3F-329F3117F30C}"/>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406685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1A96E94-BBE7-4E7C-84CF-2BE85A30FAA9}"/>
              </a:ext>
            </a:extLst>
          </p:cNvPr>
          <p:cNvGraphicFramePr/>
          <p:nvPr/>
        </p:nvGraphicFramePr>
        <p:xfrm>
          <a:off x="-277403" y="1305292"/>
          <a:ext cx="12770778" cy="4961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ounded Rectangle 16">
            <a:extLst>
              <a:ext uri="{FF2B5EF4-FFF2-40B4-BE49-F238E27FC236}">
                <a16:creationId xmlns:a16="http://schemas.microsoft.com/office/drawing/2014/main" id="{97374FDF-4066-4E6A-A961-9704DDCB5D74}"/>
              </a:ext>
            </a:extLst>
          </p:cNvPr>
          <p:cNvSpPr/>
          <p:nvPr/>
        </p:nvSpPr>
        <p:spPr>
          <a:xfrm>
            <a:off x="4390490" y="269018"/>
            <a:ext cx="2743200" cy="575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Sexual</a:t>
            </a:r>
          </a:p>
        </p:txBody>
      </p:sp>
      <p:sp>
        <p:nvSpPr>
          <p:cNvPr id="12" name="TextBox 11">
            <a:extLst>
              <a:ext uri="{FF2B5EF4-FFF2-40B4-BE49-F238E27FC236}">
                <a16:creationId xmlns:a16="http://schemas.microsoft.com/office/drawing/2014/main" id="{D2BF0C5A-DF7C-4855-B117-959BA5D91C7F}"/>
              </a:ext>
            </a:extLst>
          </p:cNvPr>
          <p:cNvSpPr txBox="1"/>
          <p:nvPr/>
        </p:nvSpPr>
        <p:spPr>
          <a:xfrm>
            <a:off x="493159" y="997871"/>
            <a:ext cx="11537879" cy="1200329"/>
          </a:xfrm>
          <a:prstGeom prst="rect">
            <a:avLst/>
          </a:prstGeom>
          <a:noFill/>
        </p:spPr>
        <p:txBody>
          <a:bodyPr wrap="square">
            <a:spAutoFit/>
          </a:bodyPr>
          <a:lstStyle/>
          <a:p>
            <a:pPr marL="285750" indent="-285750" algn="just">
              <a:lnSpc>
                <a:spcPct val="100000"/>
              </a:lnSpc>
              <a:spcBef>
                <a:spcPts val="0"/>
              </a:spcBef>
              <a:buFont typeface="Arial" panose="020B0604020202020204" pitchFamily="34" charset="0"/>
              <a:buChar char="•"/>
              <a:defRPr/>
            </a:pPr>
            <a:r>
              <a:rPr lang="en-GB" sz="1800" dirty="0">
                <a:latin typeface="Century Gothic" panose="020B0502020202020204" pitchFamily="34" charset="0"/>
              </a:rPr>
              <a:t>Sexual activity that does not involve mutual consent by the individual involved or where their relationship includes an imbalance of power for example due to age, intellectual ability, race or physical strength </a:t>
            </a:r>
          </a:p>
          <a:p>
            <a:pPr marL="285750" indent="-285750" algn="just">
              <a:lnSpc>
                <a:spcPct val="100000"/>
              </a:lnSpc>
              <a:spcBef>
                <a:spcPts val="0"/>
              </a:spcBef>
              <a:buFont typeface="Arial" panose="020B0604020202020204" pitchFamily="34" charset="0"/>
              <a:buChar char="•"/>
              <a:defRPr/>
            </a:pPr>
            <a:r>
              <a:rPr lang="en-GB" sz="1800" dirty="0">
                <a:latin typeface="Century Gothic" panose="020B0502020202020204" pitchFamily="34" charset="0"/>
              </a:rPr>
              <a:t>Where the behaviour has the potential to cause physical and or emotional harm</a:t>
            </a:r>
          </a:p>
        </p:txBody>
      </p:sp>
      <p:sp>
        <p:nvSpPr>
          <p:cNvPr id="15" name="Rounded Rectangle 16">
            <a:extLst>
              <a:ext uri="{FF2B5EF4-FFF2-40B4-BE49-F238E27FC236}">
                <a16:creationId xmlns:a16="http://schemas.microsoft.com/office/drawing/2014/main" id="{B41FAE54-EBED-4A7A-8C01-7DDC7D986DBC}"/>
              </a:ext>
            </a:extLst>
          </p:cNvPr>
          <p:cNvSpPr/>
          <p:nvPr/>
        </p:nvSpPr>
        <p:spPr>
          <a:xfrm>
            <a:off x="2177351" y="5821482"/>
            <a:ext cx="3085532" cy="74643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Sexual Abuse </a:t>
            </a:r>
          </a:p>
        </p:txBody>
      </p:sp>
      <p:sp>
        <p:nvSpPr>
          <p:cNvPr id="16" name="Rounded Rectangle 16">
            <a:extLst>
              <a:ext uri="{FF2B5EF4-FFF2-40B4-BE49-F238E27FC236}">
                <a16:creationId xmlns:a16="http://schemas.microsoft.com/office/drawing/2014/main" id="{796F6469-E375-415C-8E0F-FD0EAA8FEEFE}"/>
              </a:ext>
            </a:extLst>
          </p:cNvPr>
          <p:cNvSpPr/>
          <p:nvPr/>
        </p:nvSpPr>
        <p:spPr>
          <a:xfrm>
            <a:off x="6342580" y="5814240"/>
            <a:ext cx="4639200" cy="74643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Child Sexual Exploitation  </a:t>
            </a:r>
          </a:p>
        </p:txBody>
      </p:sp>
      <p:pic>
        <p:nvPicPr>
          <p:cNvPr id="13" name="Picture 12">
            <a:hlinkClick r:id="rId8" action="ppaction://hlinksldjump"/>
            <a:extLst>
              <a:ext uri="{FF2B5EF4-FFF2-40B4-BE49-F238E27FC236}">
                <a16:creationId xmlns:a16="http://schemas.microsoft.com/office/drawing/2014/main" id="{800B7889-402C-AB28-5F2A-71A94117C2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4" name="Graphic 13" descr="Circle with right arrow">
            <a:hlinkClick r:id="" action="ppaction://hlinkshowjump?jump=nextslide"/>
            <a:extLst>
              <a:ext uri="{FF2B5EF4-FFF2-40B4-BE49-F238E27FC236}">
                <a16:creationId xmlns:a16="http://schemas.microsoft.com/office/drawing/2014/main" id="{D36BBACC-70A5-9B07-1BDE-5FA76B39E8CA}"/>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rot="10800000">
            <a:off x="11764536" y="6436692"/>
            <a:ext cx="368614" cy="373431"/>
          </a:xfrm>
          <a:prstGeom prst="rect">
            <a:avLst/>
          </a:prstGeom>
        </p:spPr>
      </p:pic>
      <p:pic>
        <p:nvPicPr>
          <p:cNvPr id="17" name="Graphic 16" descr="Circle with right arrow">
            <a:hlinkClick r:id="" action="ppaction://hlinkshowjump?jump=previousslide"/>
            <a:extLst>
              <a:ext uri="{FF2B5EF4-FFF2-40B4-BE49-F238E27FC236}">
                <a16:creationId xmlns:a16="http://schemas.microsoft.com/office/drawing/2014/main" id="{E87E1B66-CE2E-6AA9-B7F6-C3B27E3A7C30}"/>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20340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C53C43-CEB3-48A9-8172-993E304F682F}"/>
              </a:ext>
            </a:extLst>
          </p:cNvPr>
          <p:cNvSpPr/>
          <p:nvPr/>
        </p:nvSpPr>
        <p:spPr>
          <a:xfrm>
            <a:off x="371683" y="1181764"/>
            <a:ext cx="7633174" cy="4678204"/>
          </a:xfrm>
          <a:prstGeom prst="rect">
            <a:avLst/>
          </a:prstGeom>
        </p:spPr>
        <p:txBody>
          <a:bodyPr wrap="square">
            <a:spAutoFit/>
          </a:bodyPr>
          <a:lstStyle/>
          <a:p>
            <a:pPr algn="just"/>
            <a:r>
              <a:rPr lang="en-GB" sz="2200" dirty="0">
                <a:latin typeface="Century Gothic" panose="020B0502020202020204" pitchFamily="34" charset="0"/>
              </a:rPr>
              <a:t>Child Sexual Abuse is everyone’s business, North Ayrshire Council has developed a </a:t>
            </a:r>
            <a:r>
              <a:rPr lang="en-GB" sz="2200" b="1" dirty="0">
                <a:solidFill>
                  <a:srgbClr val="002060"/>
                </a:solidFill>
                <a:latin typeface="Century Gothic" panose="020B0502020202020204" pitchFamily="34" charset="0"/>
              </a:rPr>
              <a:t>Child Sexual Abuse Strategy</a:t>
            </a:r>
            <a:r>
              <a:rPr lang="en-GB" sz="2200" dirty="0">
                <a:latin typeface="Century Gothic" panose="020B0502020202020204" pitchFamily="34" charset="0"/>
              </a:rPr>
              <a:t> and all members of staff should complete CSA Strategy Awareness module accessed via the link below: Child Sexual Abuse Strategy Overview – Module - </a:t>
            </a:r>
            <a:r>
              <a:rPr lang="en-GB" sz="2200" dirty="0">
                <a:latin typeface="Century Gothic" panose="020B0502020202020204" pitchFamily="34" charset="0"/>
                <a:hlinkClick r:id="rId3"/>
              </a:rPr>
              <a:t>https://rise.articulate.com/share/Nf89g6Ony5KoxAmN-cEt9wD5QlWIk-fl#/</a:t>
            </a:r>
            <a:endParaRPr lang="en-GB" sz="2200" dirty="0">
              <a:latin typeface="Century Gothic" panose="020B0502020202020204" pitchFamily="34" charset="0"/>
            </a:endParaRPr>
          </a:p>
          <a:p>
            <a:pPr algn="just"/>
            <a:endParaRPr lang="en-GB" sz="2200" u="sng" dirty="0">
              <a:latin typeface="Century Gothic" panose="020B0502020202020204" pitchFamily="34" charset="0"/>
            </a:endParaRPr>
          </a:p>
          <a:p>
            <a:endParaRPr lang="en-GB" sz="2200" dirty="0">
              <a:latin typeface="Century Gothic" panose="020B0502020202020204" pitchFamily="34" charset="0"/>
            </a:endParaRPr>
          </a:p>
          <a:p>
            <a:endParaRPr lang="en-GB" sz="2000" dirty="0">
              <a:solidFill>
                <a:srgbClr val="000000"/>
              </a:solidFill>
              <a:latin typeface="Century Gothic" panose="020B0502020202020204" pitchFamily="34" charset="0"/>
            </a:endParaRPr>
          </a:p>
          <a:p>
            <a:endParaRPr lang="en-GB" sz="2000" dirty="0">
              <a:solidFill>
                <a:srgbClr val="000000"/>
              </a:solidFill>
              <a:latin typeface="HelveticaNeueLTStd-Roman"/>
            </a:endParaRPr>
          </a:p>
          <a:p>
            <a:endParaRPr lang="en-GB" sz="2000" dirty="0">
              <a:solidFill>
                <a:srgbClr val="000000"/>
              </a:solidFill>
              <a:latin typeface="HelveticaNeueLTStd-Roman"/>
            </a:endParaRPr>
          </a:p>
          <a:p>
            <a:endParaRPr lang="en-GB" dirty="0"/>
          </a:p>
        </p:txBody>
      </p:sp>
      <p:sp>
        <p:nvSpPr>
          <p:cNvPr id="3" name="TextBox 2">
            <a:extLst>
              <a:ext uri="{FF2B5EF4-FFF2-40B4-BE49-F238E27FC236}">
                <a16:creationId xmlns:a16="http://schemas.microsoft.com/office/drawing/2014/main" id="{C3D8CD79-E9F3-448F-9F6A-E08F72B3630E}"/>
              </a:ext>
            </a:extLst>
          </p:cNvPr>
          <p:cNvSpPr txBox="1"/>
          <p:nvPr/>
        </p:nvSpPr>
        <p:spPr>
          <a:xfrm>
            <a:off x="2120425" y="345269"/>
            <a:ext cx="832659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Child Sexual Abuse</a:t>
            </a:r>
          </a:p>
        </p:txBody>
      </p:sp>
      <p:pic>
        <p:nvPicPr>
          <p:cNvPr id="7" name="Picture 6" descr="A picture containing diagram&#10;&#10;Description automatically generated">
            <a:extLst>
              <a:ext uri="{FF2B5EF4-FFF2-40B4-BE49-F238E27FC236}">
                <a16:creationId xmlns:a16="http://schemas.microsoft.com/office/drawing/2014/main" id="{8C3584E6-0F21-4B1C-8ED2-7F3B76179A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6312" y="1310351"/>
            <a:ext cx="3210533" cy="2259791"/>
          </a:xfrm>
          <a:prstGeom prst="rect">
            <a:avLst/>
          </a:prstGeom>
        </p:spPr>
      </p:pic>
      <p:sp>
        <p:nvSpPr>
          <p:cNvPr id="8" name="TextBox 7">
            <a:extLst>
              <a:ext uri="{FF2B5EF4-FFF2-40B4-BE49-F238E27FC236}">
                <a16:creationId xmlns:a16="http://schemas.microsoft.com/office/drawing/2014/main" id="{83757EB7-6365-4058-AEB1-3B74E31D912E}"/>
              </a:ext>
            </a:extLst>
          </p:cNvPr>
          <p:cNvSpPr txBox="1"/>
          <p:nvPr/>
        </p:nvSpPr>
        <p:spPr>
          <a:xfrm>
            <a:off x="371683" y="4490512"/>
            <a:ext cx="11186905" cy="1723549"/>
          </a:xfrm>
          <a:prstGeom prst="rect">
            <a:avLst/>
          </a:prstGeom>
          <a:noFill/>
        </p:spPr>
        <p:txBody>
          <a:bodyPr wrap="square" rtlCol="0">
            <a:spAutoFit/>
          </a:bodyPr>
          <a:lstStyle/>
          <a:p>
            <a:r>
              <a:rPr lang="en-GB" sz="2200" dirty="0">
                <a:latin typeface="Century Gothic" panose="020B0502020202020204" pitchFamily="34" charset="0"/>
              </a:rPr>
              <a:t>The full </a:t>
            </a:r>
            <a:r>
              <a:rPr lang="en-GB" sz="2200" b="1" dirty="0">
                <a:solidFill>
                  <a:srgbClr val="002060"/>
                </a:solidFill>
                <a:latin typeface="Century Gothic" panose="020B0502020202020204" pitchFamily="34" charset="0"/>
              </a:rPr>
              <a:t>North Ayrshire Child Sexual Abuse Strategy</a:t>
            </a:r>
            <a:r>
              <a:rPr lang="en-GB" sz="2200" dirty="0">
                <a:latin typeface="Century Gothic" panose="020B0502020202020204" pitchFamily="34" charset="0"/>
              </a:rPr>
              <a:t> is available on the CPC Website and an easy read version here - </a:t>
            </a:r>
            <a:r>
              <a:rPr lang="en-GB" sz="2200" dirty="0">
                <a:latin typeface="Century Gothic" panose="020B0502020202020204" pitchFamily="34" charset="0"/>
                <a:hlinkClick r:id="rId5"/>
              </a:rPr>
              <a:t>http://childprotectionnorthayrshire.info/cpc/media/2014/04/North-Ayrshire-Child-Sexual-Abuse-Strategy-Plain-English.pdf</a:t>
            </a:r>
            <a:endParaRPr lang="en-GB" sz="2200" dirty="0">
              <a:latin typeface="Century Gothic" panose="020B0502020202020204" pitchFamily="34" charset="0"/>
            </a:endParaRPr>
          </a:p>
          <a:p>
            <a:endParaRPr lang="en-GB" dirty="0"/>
          </a:p>
        </p:txBody>
      </p:sp>
      <p:pic>
        <p:nvPicPr>
          <p:cNvPr id="12" name="Picture 11">
            <a:hlinkClick r:id="rId6" action="ppaction://hlinksldjump"/>
            <a:extLst>
              <a:ext uri="{FF2B5EF4-FFF2-40B4-BE49-F238E27FC236}">
                <a16:creationId xmlns:a16="http://schemas.microsoft.com/office/drawing/2014/main" id="{39243553-0857-8981-7112-36B25025F7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3" name="Graphic 12" descr="Circle with right arrow">
            <a:hlinkClick r:id="" action="ppaction://hlinkshowjump?jump=nextslide"/>
            <a:extLst>
              <a:ext uri="{FF2B5EF4-FFF2-40B4-BE49-F238E27FC236}">
                <a16:creationId xmlns:a16="http://schemas.microsoft.com/office/drawing/2014/main" id="{332EC523-DB3D-B7DE-BB1B-A5B0CA7F901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10800000">
            <a:off x="11764536" y="6436692"/>
            <a:ext cx="368614" cy="373431"/>
          </a:xfrm>
          <a:prstGeom prst="rect">
            <a:avLst/>
          </a:prstGeom>
        </p:spPr>
      </p:pic>
    </p:spTree>
    <p:extLst>
      <p:ext uri="{BB962C8B-B14F-4D97-AF65-F5344CB8AC3E}">
        <p14:creationId xmlns:p14="http://schemas.microsoft.com/office/powerpoint/2010/main" val="8888628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C53C43-CEB3-48A9-8172-993E304F682F}"/>
              </a:ext>
            </a:extLst>
          </p:cNvPr>
          <p:cNvSpPr/>
          <p:nvPr/>
        </p:nvSpPr>
        <p:spPr>
          <a:xfrm>
            <a:off x="710725" y="1087964"/>
            <a:ext cx="11145993" cy="6309420"/>
          </a:xfrm>
          <a:prstGeom prst="rect">
            <a:avLst/>
          </a:prstGeom>
        </p:spPr>
        <p:txBody>
          <a:bodyPr wrap="square">
            <a:spAutoFit/>
          </a:bodyPr>
          <a:lstStyle/>
          <a:p>
            <a:pPr algn="just"/>
            <a:r>
              <a:rPr lang="en-GB" sz="2200" b="1" dirty="0">
                <a:solidFill>
                  <a:srgbClr val="002060"/>
                </a:solidFill>
                <a:latin typeface="Century Gothic" panose="020B0502020202020204" pitchFamily="34" charset="0"/>
              </a:rPr>
              <a:t>North Ayrshire’s Child Sexual Abuse Strategy </a:t>
            </a:r>
            <a:r>
              <a:rPr lang="en-GB" sz="2200" dirty="0">
                <a:solidFill>
                  <a:srgbClr val="002060"/>
                </a:solidFill>
                <a:latin typeface="Century Gothic" panose="020B0502020202020204" pitchFamily="34" charset="0"/>
              </a:rPr>
              <a:t>raises awareness of Child Sexual Abuse as an overarching concern. CSE is a part of this and can be recognised as a form of child sexual abuse in which a person(s), of any age takes advantage of a power imbalance to force or entice a child into engaging in sexual activity in return for something received by the child, this could be money, gifts or personal attention.</a:t>
            </a:r>
          </a:p>
          <a:p>
            <a:pPr algn="just"/>
            <a:endParaRPr lang="en-GB" sz="2200" dirty="0">
              <a:solidFill>
                <a:srgbClr val="002060"/>
              </a:solidFill>
              <a:latin typeface="Century Gothic" panose="020B0502020202020204" pitchFamily="34" charset="0"/>
            </a:endParaRPr>
          </a:p>
          <a:p>
            <a:pPr algn="just"/>
            <a:r>
              <a:rPr lang="en-GB" sz="2200" dirty="0">
                <a:solidFill>
                  <a:srgbClr val="002060"/>
                </a:solidFill>
                <a:latin typeface="Century Gothic" panose="020B0502020202020204" pitchFamily="34" charset="0"/>
              </a:rPr>
              <a:t>Also like other forms of sexual abuse, </a:t>
            </a:r>
            <a:r>
              <a:rPr lang="en-GB" sz="2200" b="1" dirty="0">
                <a:solidFill>
                  <a:srgbClr val="002060"/>
                </a:solidFill>
                <a:latin typeface="Century Gothic" panose="020B0502020202020204" pitchFamily="34" charset="0"/>
              </a:rPr>
              <a:t>CSE</a:t>
            </a:r>
            <a:r>
              <a:rPr lang="en-GB" sz="2200" dirty="0">
                <a:solidFill>
                  <a:srgbClr val="002060"/>
                </a:solidFill>
                <a:latin typeface="Century Gothic" panose="020B0502020202020204" pitchFamily="34" charset="0"/>
              </a:rPr>
              <a:t>:</a:t>
            </a:r>
          </a:p>
          <a:p>
            <a:pPr marL="342900" lvl="0" indent="-342900" algn="just">
              <a:buFont typeface="Arial" panose="020B0604020202020204" pitchFamily="34" charset="0"/>
              <a:buChar char="•"/>
            </a:pPr>
            <a:r>
              <a:rPr lang="en-GB" sz="2200" dirty="0">
                <a:solidFill>
                  <a:srgbClr val="002060"/>
                </a:solidFill>
                <a:latin typeface="Century Gothic" panose="020B0502020202020204" pitchFamily="34" charset="0"/>
              </a:rPr>
              <a:t>Is typified by some form of power imbalance in favour of those perpetrating the abuse;</a:t>
            </a:r>
          </a:p>
          <a:p>
            <a:pPr marL="342900" lvl="0" indent="-342900" algn="just">
              <a:buFont typeface="Arial" panose="020B0604020202020204" pitchFamily="34" charset="0"/>
              <a:buChar char="•"/>
            </a:pPr>
            <a:r>
              <a:rPr lang="en-GB" sz="2200" dirty="0">
                <a:solidFill>
                  <a:srgbClr val="002060"/>
                </a:solidFill>
                <a:latin typeface="Century Gothic" panose="020B0502020202020204" pitchFamily="34" charset="0"/>
              </a:rPr>
              <a:t>Can involve coerced and/or enticement based methods of compliance;</a:t>
            </a:r>
          </a:p>
          <a:p>
            <a:pPr marL="342900" lvl="0" indent="-342900" algn="just">
              <a:buFont typeface="Arial" panose="020B0604020202020204" pitchFamily="34" charset="0"/>
              <a:buChar char="•"/>
            </a:pPr>
            <a:r>
              <a:rPr lang="en-GB" sz="2200" dirty="0">
                <a:solidFill>
                  <a:srgbClr val="002060"/>
                </a:solidFill>
                <a:latin typeface="Century Gothic" panose="020B0502020202020204" pitchFamily="34" charset="0"/>
              </a:rPr>
              <a:t>Can still be abuse even if it is claimed the child consented or assented – where the age of the child means they cannot legally give consent or the circumstances mean that agreement is not freely given.</a:t>
            </a:r>
          </a:p>
          <a:p>
            <a:endParaRPr lang="en-GB" sz="2000" dirty="0">
              <a:solidFill>
                <a:srgbClr val="000000"/>
              </a:solidFill>
              <a:latin typeface="Century Gothic" panose="020B0502020202020204" pitchFamily="34" charset="0"/>
            </a:endParaRPr>
          </a:p>
          <a:p>
            <a:pPr algn="ctr"/>
            <a:r>
              <a:rPr lang="en-GB" sz="2000" b="1" dirty="0">
                <a:solidFill>
                  <a:srgbClr val="FF0000"/>
                </a:solidFill>
              </a:rPr>
              <a:t>If CSE is disclosed or suspected Child Protection processes should be followed </a:t>
            </a:r>
            <a:r>
              <a:rPr lang="en-GB" sz="2000" b="1" u="sng" dirty="0">
                <a:solidFill>
                  <a:srgbClr val="FF0000"/>
                </a:solidFill>
              </a:rPr>
              <a:t>immediately</a:t>
            </a:r>
            <a:endParaRPr lang="en-GB" sz="2000" dirty="0">
              <a:solidFill>
                <a:srgbClr val="FF0000"/>
              </a:solidFill>
            </a:endParaRPr>
          </a:p>
          <a:p>
            <a:endParaRPr lang="en-GB" sz="2000" dirty="0">
              <a:solidFill>
                <a:srgbClr val="000000"/>
              </a:solidFill>
              <a:latin typeface="HelveticaNeueLTStd-Roman"/>
            </a:endParaRPr>
          </a:p>
          <a:p>
            <a:endParaRPr lang="en-GB" sz="2000" dirty="0">
              <a:solidFill>
                <a:srgbClr val="000000"/>
              </a:solidFill>
              <a:latin typeface="HelveticaNeueLTStd-Roman"/>
            </a:endParaRPr>
          </a:p>
          <a:p>
            <a:endParaRPr lang="en-GB" dirty="0"/>
          </a:p>
        </p:txBody>
      </p:sp>
      <p:sp>
        <p:nvSpPr>
          <p:cNvPr id="3" name="TextBox 2">
            <a:extLst>
              <a:ext uri="{FF2B5EF4-FFF2-40B4-BE49-F238E27FC236}">
                <a16:creationId xmlns:a16="http://schemas.microsoft.com/office/drawing/2014/main" id="{C3D8CD79-E9F3-448F-9F6A-E08F72B3630E}"/>
              </a:ext>
            </a:extLst>
          </p:cNvPr>
          <p:cNvSpPr txBox="1"/>
          <p:nvPr/>
        </p:nvSpPr>
        <p:spPr>
          <a:xfrm>
            <a:off x="2120425" y="345269"/>
            <a:ext cx="8326594"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Child Sexual Exploitation - What is CSE?</a:t>
            </a:r>
          </a:p>
        </p:txBody>
      </p:sp>
      <p:pic>
        <p:nvPicPr>
          <p:cNvPr id="9" name="Graphic 8" descr="Circle with right arrow">
            <a:hlinkClick r:id="" action="ppaction://hlinkshowjump?jump=nextslide"/>
            <a:extLst>
              <a:ext uri="{FF2B5EF4-FFF2-40B4-BE49-F238E27FC236}">
                <a16:creationId xmlns:a16="http://schemas.microsoft.com/office/drawing/2014/main" id="{F8A110F6-2E25-4220-9A9A-B47366BBC31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0800000">
            <a:off x="11764536" y="6436692"/>
            <a:ext cx="368614" cy="373431"/>
          </a:xfrm>
          <a:prstGeom prst="rect">
            <a:avLst/>
          </a:prstGeom>
        </p:spPr>
      </p:pic>
      <p:pic>
        <p:nvPicPr>
          <p:cNvPr id="10" name="Picture 9">
            <a:hlinkClick r:id="rId5" action="ppaction://hlinksldjump"/>
            <a:extLst>
              <a:ext uri="{FF2B5EF4-FFF2-40B4-BE49-F238E27FC236}">
                <a16:creationId xmlns:a16="http://schemas.microsoft.com/office/drawing/2014/main" id="{DFC9472D-1423-BE04-4BA1-5CA3484324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1" name="Graphic 10" descr="Circle with right arrow">
            <a:hlinkClick r:id="" action="ppaction://hlinkshowjump?jump=previousslide"/>
            <a:extLst>
              <a:ext uri="{FF2B5EF4-FFF2-40B4-BE49-F238E27FC236}">
                <a16:creationId xmlns:a16="http://schemas.microsoft.com/office/drawing/2014/main" id="{BAAD2A2B-417A-0BED-3512-E5B449D27E8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3639" y="6453515"/>
            <a:ext cx="368614" cy="373431"/>
          </a:xfrm>
          <a:prstGeom prst="rect">
            <a:avLst/>
          </a:prstGeom>
        </p:spPr>
      </p:pic>
    </p:spTree>
    <p:extLst>
      <p:ext uri="{BB962C8B-B14F-4D97-AF65-F5344CB8AC3E}">
        <p14:creationId xmlns:p14="http://schemas.microsoft.com/office/powerpoint/2010/main" val="2265304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C53C43-CEB3-48A9-8172-993E304F682F}"/>
              </a:ext>
            </a:extLst>
          </p:cNvPr>
          <p:cNvSpPr/>
          <p:nvPr/>
        </p:nvSpPr>
        <p:spPr>
          <a:xfrm>
            <a:off x="710726" y="1167477"/>
            <a:ext cx="11145993" cy="984885"/>
          </a:xfrm>
          <a:prstGeom prst="rect">
            <a:avLst/>
          </a:prstGeom>
        </p:spPr>
        <p:txBody>
          <a:bodyPr wrap="square">
            <a:spAutoFit/>
          </a:bodyPr>
          <a:lstStyle/>
          <a:p>
            <a:endParaRPr lang="en-GB" sz="2000" dirty="0">
              <a:solidFill>
                <a:srgbClr val="000000"/>
              </a:solidFill>
              <a:latin typeface="HelveticaNeueLTStd-Roman"/>
            </a:endParaRPr>
          </a:p>
          <a:p>
            <a:endParaRPr lang="en-GB" sz="2000" dirty="0">
              <a:solidFill>
                <a:srgbClr val="000000"/>
              </a:solidFill>
              <a:latin typeface="HelveticaNeueLTStd-Roman"/>
            </a:endParaRPr>
          </a:p>
          <a:p>
            <a:endParaRPr lang="en-GB" dirty="0"/>
          </a:p>
        </p:txBody>
      </p:sp>
      <p:pic>
        <p:nvPicPr>
          <p:cNvPr id="6" name="Picture 5">
            <a:extLst>
              <a:ext uri="{FF2B5EF4-FFF2-40B4-BE49-F238E27FC236}">
                <a16:creationId xmlns:a16="http://schemas.microsoft.com/office/drawing/2014/main" id="{43A5A7DD-8076-401D-9CF9-8930D2300F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603" y="488833"/>
            <a:ext cx="4491376" cy="6409198"/>
          </a:xfrm>
          <a:prstGeom prst="rect">
            <a:avLst/>
          </a:prstGeom>
        </p:spPr>
      </p:pic>
      <p:sp>
        <p:nvSpPr>
          <p:cNvPr id="3" name="TextBox 2">
            <a:extLst>
              <a:ext uri="{FF2B5EF4-FFF2-40B4-BE49-F238E27FC236}">
                <a16:creationId xmlns:a16="http://schemas.microsoft.com/office/drawing/2014/main" id="{92A82FC5-C3F8-42A6-8B95-45AC00264DCA}"/>
              </a:ext>
            </a:extLst>
          </p:cNvPr>
          <p:cNvSpPr txBox="1"/>
          <p:nvPr/>
        </p:nvSpPr>
        <p:spPr>
          <a:xfrm>
            <a:off x="6869289" y="481906"/>
            <a:ext cx="469818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      Stages of Grooming</a:t>
            </a:r>
            <a:endParaRPr lang="en-GB" sz="2400" dirty="0"/>
          </a:p>
        </p:txBody>
      </p:sp>
      <p:graphicFrame>
        <p:nvGraphicFramePr>
          <p:cNvPr id="5" name="Diagram 4">
            <a:extLst>
              <a:ext uri="{FF2B5EF4-FFF2-40B4-BE49-F238E27FC236}">
                <a16:creationId xmlns:a16="http://schemas.microsoft.com/office/drawing/2014/main" id="{819822B8-E908-493B-B097-4B5A9705620A}"/>
              </a:ext>
            </a:extLst>
          </p:cNvPr>
          <p:cNvGraphicFramePr/>
          <p:nvPr>
            <p:extLst>
              <p:ext uri="{D42A27DB-BD31-4B8C-83A1-F6EECF244321}">
                <p14:modId xmlns:p14="http://schemas.microsoft.com/office/powerpoint/2010/main" val="1171731962"/>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a:hlinkClick r:id="rId9" action="ppaction://hlinksldjump"/>
            <a:extLst>
              <a:ext uri="{FF2B5EF4-FFF2-40B4-BE49-F238E27FC236}">
                <a16:creationId xmlns:a16="http://schemas.microsoft.com/office/drawing/2014/main" id="{3C26F6D5-02A1-969A-BFC0-5AFF62E72C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4" name="Graphic 13" descr="Circle with right arrow">
            <a:hlinkClick r:id="" action="ppaction://hlinkshowjump?jump=nextslide"/>
            <a:extLst>
              <a:ext uri="{FF2B5EF4-FFF2-40B4-BE49-F238E27FC236}">
                <a16:creationId xmlns:a16="http://schemas.microsoft.com/office/drawing/2014/main" id="{49C04042-DA94-D63A-11A0-8F46B51C5DD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rot="10800000">
            <a:off x="11764536" y="6436692"/>
            <a:ext cx="368614" cy="373431"/>
          </a:xfrm>
          <a:prstGeom prst="rect">
            <a:avLst/>
          </a:prstGeom>
        </p:spPr>
      </p:pic>
      <p:pic>
        <p:nvPicPr>
          <p:cNvPr id="15" name="Graphic 14" descr="Circle with right arrow">
            <a:hlinkClick r:id="" action="ppaction://hlinkshowjump?jump=previousslide"/>
            <a:extLst>
              <a:ext uri="{FF2B5EF4-FFF2-40B4-BE49-F238E27FC236}">
                <a16:creationId xmlns:a16="http://schemas.microsoft.com/office/drawing/2014/main" id="{FD5080E4-D824-99A6-D1D8-7695693D8CCC}"/>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3603877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8582C7-DD7E-4AE0-953C-F8B410245CA8}"/>
              </a:ext>
            </a:extLst>
          </p:cNvPr>
          <p:cNvSpPr txBox="1"/>
          <p:nvPr/>
        </p:nvSpPr>
        <p:spPr>
          <a:xfrm>
            <a:off x="901148" y="200418"/>
            <a:ext cx="10230678" cy="984885"/>
          </a:xfrm>
          <a:prstGeom prst="rect">
            <a:avLst/>
          </a:prstGeom>
          <a:noFill/>
        </p:spPr>
        <p:txBody>
          <a:bodyPr wrap="square" rtlCol="0">
            <a:spAutoFit/>
          </a:bodyPr>
          <a:lstStyle/>
          <a:p>
            <a:pPr algn="ctr"/>
            <a:r>
              <a:rPr lang="en-GB" sz="4000" b="1" dirty="0">
                <a:solidFill>
                  <a:srgbClr val="002060"/>
                </a:solidFill>
                <a:latin typeface="Century Gothic" panose="020B0502020202020204" pitchFamily="34" charset="0"/>
              </a:rPr>
              <a:t>Child’s Rights</a:t>
            </a:r>
          </a:p>
          <a:p>
            <a:pPr algn="ctr"/>
            <a:endParaRPr lang="en-GB" dirty="0"/>
          </a:p>
        </p:txBody>
      </p:sp>
      <p:sp>
        <p:nvSpPr>
          <p:cNvPr id="3" name="TextBox 2">
            <a:extLst>
              <a:ext uri="{FF2B5EF4-FFF2-40B4-BE49-F238E27FC236}">
                <a16:creationId xmlns:a16="http://schemas.microsoft.com/office/drawing/2014/main" id="{C6B8FE2C-024F-4001-99D4-CD6685B715E4}"/>
              </a:ext>
            </a:extLst>
          </p:cNvPr>
          <p:cNvSpPr txBox="1"/>
          <p:nvPr/>
        </p:nvSpPr>
        <p:spPr>
          <a:xfrm>
            <a:off x="941852" y="1252520"/>
            <a:ext cx="10627296" cy="2616101"/>
          </a:xfrm>
          <a:prstGeom prst="rect">
            <a:avLst/>
          </a:prstGeom>
          <a:noFill/>
        </p:spPr>
        <p:txBody>
          <a:bodyPr wrap="square" rtlCol="0">
            <a:spAutoFit/>
          </a:bodyPr>
          <a:lstStyle/>
          <a:p>
            <a:pPr algn="ctr"/>
            <a:r>
              <a:rPr lang="en-GB" sz="2800" b="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Each child has a right to be treated as an individual. </a:t>
            </a:r>
          </a:p>
          <a:p>
            <a:pPr algn="ctr"/>
            <a:endParaRPr lang="en-GB" sz="2800" b="1" dirty="0">
              <a:solidFill>
                <a:srgbClr val="002060"/>
              </a:solidFill>
              <a:effectLst/>
              <a:latin typeface="Century Gothic" panose="020B0502020202020204" pitchFamily="34" charset="0"/>
            </a:endParaRPr>
          </a:p>
          <a:p>
            <a:pPr algn="ctr"/>
            <a:r>
              <a:rPr lang="en-GB" sz="2800" b="1" dirty="0">
                <a:solidFill>
                  <a:srgbClr val="002060"/>
                </a:solidFill>
                <a:effectLst/>
                <a:latin typeface="Century Gothic" panose="020B0502020202020204" pitchFamily="34" charset="0"/>
              </a:rPr>
              <a:t>We want to recognise, respect and promote children’s rights. These include rights to be treated fairly, to be heard and to be as healthy as possible.</a:t>
            </a:r>
          </a:p>
          <a:p>
            <a:pPr algn="just"/>
            <a:endParaRPr lang="en-GB" sz="2400" dirty="0">
              <a:solidFill>
                <a:srgbClr val="333333"/>
              </a:solidFill>
              <a:latin typeface="Century Gothic" panose="020B0502020202020204" pitchFamily="34" charset="0"/>
            </a:endParaRPr>
          </a:p>
        </p:txBody>
      </p:sp>
      <p:pic>
        <p:nvPicPr>
          <p:cNvPr id="5" name="Picture 4">
            <a:extLst>
              <a:ext uri="{FF2B5EF4-FFF2-40B4-BE49-F238E27FC236}">
                <a16:creationId xmlns:a16="http://schemas.microsoft.com/office/drawing/2014/main" id="{742BFD52-3E23-4EBF-943E-15E81260B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5815" y="4301159"/>
            <a:ext cx="2602394" cy="1301197"/>
          </a:xfrm>
          <a:prstGeom prst="rect">
            <a:avLst/>
          </a:prstGeom>
        </p:spPr>
      </p:pic>
    </p:spTree>
    <p:extLst>
      <p:ext uri="{BB962C8B-B14F-4D97-AF65-F5344CB8AC3E}">
        <p14:creationId xmlns:p14="http://schemas.microsoft.com/office/powerpoint/2010/main" val="2480376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C53C43-CEB3-48A9-8172-993E304F682F}"/>
              </a:ext>
            </a:extLst>
          </p:cNvPr>
          <p:cNvSpPr/>
          <p:nvPr/>
        </p:nvSpPr>
        <p:spPr>
          <a:xfrm>
            <a:off x="437278" y="1177002"/>
            <a:ext cx="11145993" cy="984885"/>
          </a:xfrm>
          <a:prstGeom prst="rect">
            <a:avLst/>
          </a:prstGeom>
        </p:spPr>
        <p:txBody>
          <a:bodyPr wrap="square">
            <a:spAutoFit/>
          </a:bodyPr>
          <a:lstStyle/>
          <a:p>
            <a:endParaRPr lang="en-GB" sz="2000" dirty="0">
              <a:solidFill>
                <a:srgbClr val="000000"/>
              </a:solidFill>
              <a:latin typeface="HelveticaNeueLTStd-Roman"/>
            </a:endParaRPr>
          </a:p>
          <a:p>
            <a:endParaRPr lang="en-GB" sz="2000" dirty="0">
              <a:solidFill>
                <a:srgbClr val="000000"/>
              </a:solidFill>
              <a:latin typeface="HelveticaNeueLTStd-Roman"/>
            </a:endParaRPr>
          </a:p>
          <a:p>
            <a:endParaRPr lang="en-GB" dirty="0"/>
          </a:p>
        </p:txBody>
      </p:sp>
      <p:pic>
        <p:nvPicPr>
          <p:cNvPr id="90" name="Picture 89">
            <a:extLst>
              <a:ext uri="{FF2B5EF4-FFF2-40B4-BE49-F238E27FC236}">
                <a16:creationId xmlns:a16="http://schemas.microsoft.com/office/drawing/2014/main" id="{1DA54B21-1D1C-46AA-8950-5C4F9DC11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65" y="241156"/>
            <a:ext cx="2647950" cy="1076325"/>
          </a:xfrm>
          <a:prstGeom prst="rect">
            <a:avLst/>
          </a:prstGeom>
        </p:spPr>
      </p:pic>
      <p:graphicFrame>
        <p:nvGraphicFramePr>
          <p:cNvPr id="4" name="Diagram 3">
            <a:extLst>
              <a:ext uri="{FF2B5EF4-FFF2-40B4-BE49-F238E27FC236}">
                <a16:creationId xmlns:a16="http://schemas.microsoft.com/office/drawing/2014/main" id="{07AA39E0-5A00-4D70-8463-FCBFAF1D4DB5}"/>
              </a:ext>
            </a:extLst>
          </p:cNvPr>
          <p:cNvGraphicFramePr/>
          <p:nvPr>
            <p:extLst>
              <p:ext uri="{D42A27DB-BD31-4B8C-83A1-F6EECF244321}">
                <p14:modId xmlns:p14="http://schemas.microsoft.com/office/powerpoint/2010/main" val="2595899383"/>
              </p:ext>
            </p:extLst>
          </p:nvPr>
        </p:nvGraphicFramePr>
        <p:xfrm>
          <a:off x="743666" y="435045"/>
          <a:ext cx="10147854" cy="63040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a:hlinkClick r:id="rId9" action="ppaction://hlinksldjump"/>
            <a:extLst>
              <a:ext uri="{FF2B5EF4-FFF2-40B4-BE49-F238E27FC236}">
                <a16:creationId xmlns:a16="http://schemas.microsoft.com/office/drawing/2014/main" id="{73106525-133F-3699-C02E-4C3979018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3" name="Graphic 12" descr="Circle with right arrow">
            <a:hlinkClick r:id="" action="ppaction://hlinkshowjump?jump=nextslide"/>
            <a:extLst>
              <a:ext uri="{FF2B5EF4-FFF2-40B4-BE49-F238E27FC236}">
                <a16:creationId xmlns:a16="http://schemas.microsoft.com/office/drawing/2014/main" id="{9E9DDBC5-16BC-7CB0-47E2-689AA335C7F7}"/>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rot="10800000">
            <a:off x="11764536" y="6436692"/>
            <a:ext cx="368614" cy="373431"/>
          </a:xfrm>
          <a:prstGeom prst="rect">
            <a:avLst/>
          </a:prstGeom>
        </p:spPr>
      </p:pic>
      <p:pic>
        <p:nvPicPr>
          <p:cNvPr id="14" name="Graphic 13" descr="Circle with right arrow">
            <a:hlinkClick r:id="" action="ppaction://hlinkshowjump?jump=previousslide"/>
            <a:extLst>
              <a:ext uri="{FF2B5EF4-FFF2-40B4-BE49-F238E27FC236}">
                <a16:creationId xmlns:a16="http://schemas.microsoft.com/office/drawing/2014/main" id="{3D3B2230-E7E3-8A6D-9713-642876576E4A}"/>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18009148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C53C43-CEB3-48A9-8172-993E304F682F}"/>
              </a:ext>
            </a:extLst>
          </p:cNvPr>
          <p:cNvSpPr/>
          <p:nvPr/>
        </p:nvSpPr>
        <p:spPr>
          <a:xfrm>
            <a:off x="437278" y="1177002"/>
            <a:ext cx="11145993" cy="984885"/>
          </a:xfrm>
          <a:prstGeom prst="rect">
            <a:avLst/>
          </a:prstGeom>
        </p:spPr>
        <p:txBody>
          <a:bodyPr wrap="square">
            <a:spAutoFit/>
          </a:bodyPr>
          <a:lstStyle/>
          <a:p>
            <a:endParaRPr lang="en-GB" sz="2000">
              <a:solidFill>
                <a:srgbClr val="000000"/>
              </a:solidFill>
              <a:latin typeface="HelveticaNeueLTStd-Roman"/>
            </a:endParaRPr>
          </a:p>
          <a:p>
            <a:endParaRPr lang="en-GB" sz="2000">
              <a:solidFill>
                <a:srgbClr val="000000"/>
              </a:solidFill>
              <a:latin typeface="HelveticaNeueLTStd-Roman"/>
            </a:endParaRPr>
          </a:p>
          <a:p>
            <a:endParaRPr lang="en-GB" dirty="0"/>
          </a:p>
        </p:txBody>
      </p:sp>
      <p:pic>
        <p:nvPicPr>
          <p:cNvPr id="84" name="Picture 83">
            <a:extLst>
              <a:ext uri="{FF2B5EF4-FFF2-40B4-BE49-F238E27FC236}">
                <a16:creationId xmlns:a16="http://schemas.microsoft.com/office/drawing/2014/main" id="{051EE699-BCD5-40D7-B69A-31C5124A5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65" y="241156"/>
            <a:ext cx="2647950" cy="1076325"/>
          </a:xfrm>
          <a:prstGeom prst="rect">
            <a:avLst/>
          </a:prstGeom>
        </p:spPr>
      </p:pic>
      <p:graphicFrame>
        <p:nvGraphicFramePr>
          <p:cNvPr id="34" name="Diagram 33">
            <a:extLst>
              <a:ext uri="{FF2B5EF4-FFF2-40B4-BE49-F238E27FC236}">
                <a16:creationId xmlns:a16="http://schemas.microsoft.com/office/drawing/2014/main" id="{3485B187-BDD4-4CB1-967C-A7577B57EDE5}"/>
              </a:ext>
            </a:extLst>
          </p:cNvPr>
          <p:cNvGraphicFramePr/>
          <p:nvPr>
            <p:extLst>
              <p:ext uri="{D42A27DB-BD31-4B8C-83A1-F6EECF244321}">
                <p14:modId xmlns:p14="http://schemas.microsoft.com/office/powerpoint/2010/main" val="3719425171"/>
              </p:ext>
            </p:extLst>
          </p:nvPr>
        </p:nvGraphicFramePr>
        <p:xfrm>
          <a:off x="834886" y="279181"/>
          <a:ext cx="10522227" cy="64599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Graphic 9" descr="Circle with right arrow">
            <a:hlinkClick r:id="" action="ppaction://hlinkshowjump?jump=nextslide"/>
            <a:extLst>
              <a:ext uri="{FF2B5EF4-FFF2-40B4-BE49-F238E27FC236}">
                <a16:creationId xmlns:a16="http://schemas.microsoft.com/office/drawing/2014/main" id="{503CFCD1-1406-4585-90BB-0642E2F8845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0800000">
            <a:off x="11764536" y="6436692"/>
            <a:ext cx="368614" cy="373431"/>
          </a:xfrm>
          <a:prstGeom prst="rect">
            <a:avLst/>
          </a:prstGeom>
        </p:spPr>
      </p:pic>
      <p:pic>
        <p:nvPicPr>
          <p:cNvPr id="11" name="Graphic 10" descr="Circle with right arrow">
            <a:hlinkClick r:id="" action="ppaction://hlinkshowjump?jump=previousslide"/>
            <a:extLst>
              <a:ext uri="{FF2B5EF4-FFF2-40B4-BE49-F238E27FC236}">
                <a16:creationId xmlns:a16="http://schemas.microsoft.com/office/drawing/2014/main" id="{006F6A48-9FF3-47A3-8ACF-DEB1372BFB33}"/>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43639" y="6418614"/>
            <a:ext cx="368614" cy="373431"/>
          </a:xfrm>
          <a:prstGeom prst="rect">
            <a:avLst/>
          </a:prstGeom>
        </p:spPr>
      </p:pic>
      <p:pic>
        <p:nvPicPr>
          <p:cNvPr id="12" name="Picture 11">
            <a:hlinkClick r:id="rId11" action="ppaction://hlinksldjump"/>
            <a:extLst>
              <a:ext uri="{FF2B5EF4-FFF2-40B4-BE49-F238E27FC236}">
                <a16:creationId xmlns:a16="http://schemas.microsoft.com/office/drawing/2014/main" id="{B3BC26DA-B651-07B1-4EA4-F54C6EFF2B9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spTree>
    <p:extLst>
      <p:ext uri="{BB962C8B-B14F-4D97-AF65-F5344CB8AC3E}">
        <p14:creationId xmlns:p14="http://schemas.microsoft.com/office/powerpoint/2010/main" val="601876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95326" y="348298"/>
            <a:ext cx="10477500" cy="584775"/>
          </a:xfrm>
          <a:prstGeom prst="rect">
            <a:avLst/>
          </a:prstGeom>
          <a:noFill/>
        </p:spPr>
        <p:txBody>
          <a:bodyPr wrap="square" rtlCol="0">
            <a:spAutoFit/>
          </a:bodyPr>
          <a:lstStyle/>
          <a:p>
            <a:r>
              <a:rPr lang="en-GB" sz="3200" b="1" dirty="0">
                <a:solidFill>
                  <a:srgbClr val="002060"/>
                </a:solidFill>
              </a:rPr>
              <a:t>                                    </a:t>
            </a:r>
            <a:r>
              <a:rPr lang="en-GB" sz="3200" b="1" dirty="0">
                <a:solidFill>
                  <a:srgbClr val="002060"/>
                </a:solidFill>
                <a:latin typeface="Century Gothic" panose="020B0502020202020204" pitchFamily="34" charset="0"/>
              </a:rPr>
              <a:t>Child Sexual Exploitation</a:t>
            </a:r>
          </a:p>
        </p:txBody>
      </p:sp>
      <p:pic>
        <p:nvPicPr>
          <p:cNvPr id="20" name="Picture 19">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1" y="1038100"/>
            <a:ext cx="3933824" cy="5562213"/>
          </a:xfrm>
          <a:prstGeom prst="rect">
            <a:avLst/>
          </a:prstGeom>
          <a:ln>
            <a:solidFill>
              <a:schemeClr val="accent1"/>
            </a:solidFill>
          </a:ln>
        </p:spPr>
      </p:pic>
      <p:pic>
        <p:nvPicPr>
          <p:cNvPr id="14" name="Picture 13">
            <a:extLst>
              <a:ext uri="{FF2B5EF4-FFF2-40B4-BE49-F238E27FC236}">
                <a16:creationId xmlns:a16="http://schemas.microsoft.com/office/drawing/2014/main" id="{7F500878-C9DA-431B-AD92-5963893742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3673" y="1038100"/>
            <a:ext cx="3696002" cy="5720252"/>
          </a:xfrm>
          <a:prstGeom prst="rect">
            <a:avLst/>
          </a:prstGeom>
        </p:spPr>
      </p:pic>
      <p:pic>
        <p:nvPicPr>
          <p:cNvPr id="12" name="Picture 11">
            <a:hlinkClick r:id="rId6" action="ppaction://hlinksldjump"/>
            <a:extLst>
              <a:ext uri="{FF2B5EF4-FFF2-40B4-BE49-F238E27FC236}">
                <a16:creationId xmlns:a16="http://schemas.microsoft.com/office/drawing/2014/main" id="{D816C05D-6072-D817-3A3C-479C8A83BF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5" name="Graphic 14" descr="Circle with right arrow">
            <a:hlinkClick r:id="" action="ppaction://hlinkshowjump?jump=nextslide"/>
            <a:extLst>
              <a:ext uri="{FF2B5EF4-FFF2-40B4-BE49-F238E27FC236}">
                <a16:creationId xmlns:a16="http://schemas.microsoft.com/office/drawing/2014/main" id="{253FB127-E157-5639-78B3-A595AD159ABF}"/>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10800000">
            <a:off x="11764536" y="6436692"/>
            <a:ext cx="368614" cy="373431"/>
          </a:xfrm>
          <a:prstGeom prst="rect">
            <a:avLst/>
          </a:prstGeom>
        </p:spPr>
      </p:pic>
      <p:pic>
        <p:nvPicPr>
          <p:cNvPr id="16" name="Graphic 15" descr="Circle with right arrow">
            <a:hlinkClick r:id="" action="ppaction://hlinkshowjump?jump=previousslide"/>
            <a:extLst>
              <a:ext uri="{FF2B5EF4-FFF2-40B4-BE49-F238E27FC236}">
                <a16:creationId xmlns:a16="http://schemas.microsoft.com/office/drawing/2014/main" id="{14D3EEFA-D454-687C-D12D-A91E750C6461}"/>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3544430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134533"/>
            <a:ext cx="11661793" cy="1200329"/>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Children Who Display Sexually </a:t>
            </a:r>
          </a:p>
          <a:p>
            <a:pPr algn="ctr"/>
            <a:r>
              <a:rPr lang="en-GB" sz="3600" b="1" dirty="0">
                <a:solidFill>
                  <a:srgbClr val="002060"/>
                </a:solidFill>
                <a:latin typeface="Century Gothic" panose="020B0502020202020204" pitchFamily="34" charset="0"/>
              </a:rPr>
              <a:t>Harmful Behaviours</a:t>
            </a:r>
          </a:p>
        </p:txBody>
      </p:sp>
      <p:sp>
        <p:nvSpPr>
          <p:cNvPr id="16" name="TextBox 15">
            <a:extLst>
              <a:ext uri="{FF2B5EF4-FFF2-40B4-BE49-F238E27FC236}">
                <a16:creationId xmlns:a16="http://schemas.microsoft.com/office/drawing/2014/main" id="{1CB545B7-240A-4BBA-9D34-3349D2A585C2}"/>
              </a:ext>
            </a:extLst>
          </p:cNvPr>
          <p:cNvSpPr txBox="1"/>
          <p:nvPr/>
        </p:nvSpPr>
        <p:spPr>
          <a:xfrm>
            <a:off x="2886879" y="1647370"/>
            <a:ext cx="8180923" cy="4985980"/>
          </a:xfrm>
          <a:prstGeom prst="rect">
            <a:avLst/>
          </a:prstGeom>
          <a:noFill/>
        </p:spPr>
        <p:txBody>
          <a:bodyPr wrap="square" rtlCol="0">
            <a:spAutoFit/>
          </a:bodyPr>
          <a:lstStyle/>
          <a:p>
            <a:pPr algn="just"/>
            <a:r>
              <a:rPr lang="en-GB" sz="2000" dirty="0">
                <a:solidFill>
                  <a:srgbClr val="002060"/>
                </a:solidFill>
                <a:latin typeface="Century Gothic" panose="020B0502020202020204" pitchFamily="34" charset="0"/>
              </a:rPr>
              <a:t>Harmful sexual behaviour (HSB) is defined as ‘sexual behaviour(s) expressed by children and young people under the age of 18 years that are developmentally inappropriate, may be harmful towards self or others and/or may be abusive towards another child or young person or adult’ (Hackett, 2014).</a:t>
            </a:r>
          </a:p>
          <a:p>
            <a:pPr algn="just"/>
            <a:endParaRPr lang="en-GB" sz="2000" dirty="0">
              <a:solidFill>
                <a:srgbClr val="002060"/>
              </a:solidFill>
              <a:latin typeface="Century Gothic" panose="020B0502020202020204" pitchFamily="34" charset="0"/>
            </a:endParaRPr>
          </a:p>
          <a:p>
            <a:pPr algn="just"/>
            <a:r>
              <a:rPr lang="en-GB" sz="2000" dirty="0">
                <a:solidFill>
                  <a:srgbClr val="002060"/>
                </a:solidFill>
                <a:latin typeface="Century Gothic" panose="020B0502020202020204" pitchFamily="34" charset="0"/>
              </a:rPr>
              <a:t>Children’s sexual behaviour may be described on a continuum ranging from normal to uncommon behaviours, including serious sexual violence.</a:t>
            </a:r>
          </a:p>
          <a:p>
            <a:pPr algn="just"/>
            <a:endParaRPr lang="en-GB" sz="2000" dirty="0">
              <a:solidFill>
                <a:srgbClr val="002060"/>
              </a:solidFill>
              <a:latin typeface="Century Gothic" panose="020B0502020202020204" pitchFamily="34" charset="0"/>
            </a:endParaRPr>
          </a:p>
          <a:p>
            <a:pPr algn="just"/>
            <a:r>
              <a:rPr lang="en-GB" sz="2000" dirty="0">
                <a:solidFill>
                  <a:srgbClr val="002060"/>
                </a:solidFill>
                <a:latin typeface="Century Gothic" panose="020B0502020202020204" pitchFamily="34" charset="0"/>
              </a:rPr>
              <a:t>The </a:t>
            </a:r>
            <a:r>
              <a:rPr lang="en-GB" sz="2000" b="1" dirty="0">
                <a:solidFill>
                  <a:srgbClr val="002060"/>
                </a:solidFill>
                <a:latin typeface="Century Gothic" panose="020B0502020202020204" pitchFamily="34" charset="0"/>
                <a:hlinkClick r:id="rId3"/>
              </a:rPr>
              <a:t>Brook Traffic Light Toolkit</a:t>
            </a:r>
            <a:r>
              <a:rPr lang="en-GB" sz="2000" dirty="0">
                <a:solidFill>
                  <a:srgbClr val="002060"/>
                </a:solidFill>
                <a:latin typeface="Century Gothic" panose="020B0502020202020204" pitchFamily="34" charset="0"/>
                <a:hlinkClick r:id="rId3"/>
              </a:rPr>
              <a:t> </a:t>
            </a:r>
            <a:r>
              <a:rPr lang="en-GB" sz="2000" dirty="0">
                <a:solidFill>
                  <a:srgbClr val="002060"/>
                </a:solidFill>
                <a:latin typeface="Century Gothic" panose="020B0502020202020204" pitchFamily="34" charset="0"/>
              </a:rPr>
              <a:t>is a useful tool which can help differentiate any behaviours witnessed.</a:t>
            </a:r>
          </a:p>
          <a:p>
            <a:pPr algn="just"/>
            <a:endParaRPr lang="en-GB" sz="2000" dirty="0">
              <a:solidFill>
                <a:srgbClr val="002060"/>
              </a:solidFill>
              <a:latin typeface="Century Gothic" panose="020B0502020202020204" pitchFamily="34" charset="0"/>
            </a:endParaRPr>
          </a:p>
          <a:p>
            <a:pPr algn="just"/>
            <a:r>
              <a:rPr lang="en-GB" sz="2000" b="1" dirty="0">
                <a:solidFill>
                  <a:srgbClr val="002060"/>
                </a:solidFill>
                <a:latin typeface="Century Gothic" panose="020B0502020202020204" pitchFamily="34" charset="0"/>
              </a:rPr>
              <a:t>A half hour free training session can be organised by contacting Eilidh James.</a:t>
            </a:r>
          </a:p>
          <a:p>
            <a:endParaRPr lang="en-GB" dirty="0"/>
          </a:p>
        </p:txBody>
      </p:sp>
      <p:pic>
        <p:nvPicPr>
          <p:cNvPr id="21" name="Picture 20" descr="A picture containing text, clipart, screenshot, vector graphics&#10;&#10;Description automatically generated">
            <a:extLst>
              <a:ext uri="{FF2B5EF4-FFF2-40B4-BE49-F238E27FC236}">
                <a16:creationId xmlns:a16="http://schemas.microsoft.com/office/drawing/2014/main" id="{9EC42663-88B9-4A36-A930-7623F6C57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212" y="1291473"/>
            <a:ext cx="2619375" cy="1743075"/>
          </a:xfrm>
          <a:prstGeom prst="rect">
            <a:avLst/>
          </a:prstGeom>
        </p:spPr>
      </p:pic>
      <p:pic>
        <p:nvPicPr>
          <p:cNvPr id="10" name="Picture 9">
            <a:hlinkClick r:id="rId5" action="ppaction://hlinksldjump"/>
            <a:extLst>
              <a:ext uri="{FF2B5EF4-FFF2-40B4-BE49-F238E27FC236}">
                <a16:creationId xmlns:a16="http://schemas.microsoft.com/office/drawing/2014/main" id="{9E29B25F-6E89-471E-909D-C56C7A9D9E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2" name="Graphic 11" descr="Circle with right arrow">
            <a:hlinkClick r:id="" action="ppaction://hlinkshowjump?jump=previousslide"/>
            <a:extLst>
              <a:ext uri="{FF2B5EF4-FFF2-40B4-BE49-F238E27FC236}">
                <a16:creationId xmlns:a16="http://schemas.microsoft.com/office/drawing/2014/main" id="{BAE71D33-53B4-F35D-E856-583BFAB94ACE}"/>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532658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86597" y="182035"/>
            <a:ext cx="10576192"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Poverty</a:t>
            </a:r>
          </a:p>
        </p:txBody>
      </p:sp>
      <p:sp>
        <p:nvSpPr>
          <p:cNvPr id="7" name="TextBox 6">
            <a:extLst>
              <a:ext uri="{FF2B5EF4-FFF2-40B4-BE49-F238E27FC236}">
                <a16:creationId xmlns:a16="http://schemas.microsoft.com/office/drawing/2014/main" id="{76EDAD51-9748-40A7-A5E5-4C9BBE446637}"/>
              </a:ext>
            </a:extLst>
          </p:cNvPr>
          <p:cNvSpPr txBox="1"/>
          <p:nvPr/>
        </p:nvSpPr>
        <p:spPr>
          <a:xfrm>
            <a:off x="783683" y="766655"/>
            <a:ext cx="8545785" cy="6186309"/>
          </a:xfrm>
          <a:prstGeom prst="rect">
            <a:avLst/>
          </a:prstGeom>
          <a:noFill/>
        </p:spPr>
        <p:txBody>
          <a:bodyPr wrap="square" rtlCol="0">
            <a:spAutoFit/>
          </a:bodyPr>
          <a:lstStyle/>
          <a:p>
            <a:pPr marL="285750" indent="-285750" algn="just">
              <a:buFont typeface="Arial" panose="020B0604020202020204" pitchFamily="34" charset="0"/>
              <a:buChar char="•"/>
            </a:pPr>
            <a:r>
              <a:rPr lang="en-GB" dirty="0">
                <a:solidFill>
                  <a:srgbClr val="002060"/>
                </a:solidFill>
                <a:latin typeface="Century Gothic" panose="020B0502020202020204" pitchFamily="34" charset="0"/>
              </a:rPr>
              <a:t>Most families experiencing Poverty provide safe and loving homes. </a:t>
            </a:r>
            <a:r>
              <a:rPr lang="en-GB" b="1" u="none" strike="noStrike" baseline="0" dirty="0">
                <a:solidFill>
                  <a:srgbClr val="002060"/>
                </a:solidFill>
                <a:latin typeface="Century Gothic" panose="020B0502020202020204" pitchFamily="34" charset="0"/>
              </a:rPr>
              <a:t>However, research shows that there is a "strong association between families’ socio-economic circumstances and the chances that their children will experience child abuse and neglect" (JRF 2016)</a:t>
            </a:r>
          </a:p>
          <a:p>
            <a:pPr marL="285750" lvl="0" indent="-285750" algn="just">
              <a:buFont typeface="Arial" panose="020B0604020202020204" pitchFamily="34" charset="0"/>
              <a:buChar char="•"/>
            </a:pPr>
            <a:r>
              <a:rPr lang="en-GB" dirty="0">
                <a:solidFill>
                  <a:srgbClr val="002060"/>
                </a:solidFill>
                <a:latin typeface="Century Gothic" panose="020B0502020202020204" pitchFamily="34" charset="0"/>
              </a:rPr>
              <a:t>Practitioners should be careful not to stigmatise families through highlighting the impact of Poverty in families.</a:t>
            </a:r>
          </a:p>
          <a:p>
            <a:pPr marL="285750" lvl="0" indent="-285750" algn="just">
              <a:buFont typeface="Arial" panose="020B0604020202020204" pitchFamily="34" charset="0"/>
              <a:buChar char="•"/>
            </a:pPr>
            <a:r>
              <a:rPr lang="en-GB" dirty="0">
                <a:solidFill>
                  <a:srgbClr val="002060"/>
                </a:solidFill>
                <a:latin typeface="Century Gothic" panose="020B0502020202020204" pitchFamily="34" charset="0"/>
              </a:rPr>
              <a:t>Poverty intersects with other stressors upon families, including disability, ill health, poor housing, barriers to employment and racial discrimination</a:t>
            </a:r>
          </a:p>
          <a:p>
            <a:pPr marL="285750" lvl="0" indent="-285750" algn="just">
              <a:buFont typeface="Arial" panose="020B0604020202020204" pitchFamily="34" charset="0"/>
              <a:buChar char="•"/>
            </a:pPr>
            <a:r>
              <a:rPr lang="en-GB" dirty="0">
                <a:solidFill>
                  <a:srgbClr val="002060"/>
                </a:solidFill>
                <a:latin typeface="Century Gothic" panose="020B0502020202020204" pitchFamily="34" charset="0"/>
              </a:rPr>
              <a:t>Poverty must never be a reason for removal of children from the care of their family.</a:t>
            </a:r>
          </a:p>
          <a:p>
            <a:pPr marL="285750" lvl="0" indent="-285750" algn="just">
              <a:buFont typeface="Arial" panose="020B0604020202020204" pitchFamily="34" charset="0"/>
              <a:buChar char="•"/>
            </a:pPr>
            <a:r>
              <a:rPr lang="en-GB" dirty="0">
                <a:solidFill>
                  <a:srgbClr val="002060"/>
                </a:solidFill>
                <a:latin typeface="Century Gothic" panose="020B0502020202020204" pitchFamily="34" charset="0"/>
              </a:rPr>
              <a:t>Migrant families face a high risk of poverty and destitution</a:t>
            </a:r>
          </a:p>
          <a:p>
            <a:pPr marL="285750" lvl="0" indent="-285750" algn="just">
              <a:buFont typeface="Arial" panose="020B0604020202020204" pitchFamily="34" charset="0"/>
              <a:buChar char="•"/>
            </a:pPr>
            <a:r>
              <a:rPr lang="en-GB" dirty="0">
                <a:solidFill>
                  <a:srgbClr val="002060"/>
                </a:solidFill>
                <a:latin typeface="Century Gothic" panose="020B0502020202020204" pitchFamily="34" charset="0"/>
              </a:rPr>
              <a:t>The </a:t>
            </a:r>
            <a:r>
              <a:rPr lang="en-GB" b="1" dirty="0">
                <a:solidFill>
                  <a:srgbClr val="002060"/>
                </a:solidFill>
                <a:latin typeface="Century Gothic" panose="020B0502020202020204" pitchFamily="34" charset="0"/>
              </a:rPr>
              <a:t>My World Triangle </a:t>
            </a:r>
            <a:r>
              <a:rPr lang="en-GB" dirty="0">
                <a:solidFill>
                  <a:srgbClr val="002060"/>
                </a:solidFill>
                <a:latin typeface="Century Gothic" panose="020B0502020202020204" pitchFamily="34" charset="0"/>
              </a:rPr>
              <a:t>prompts practical consideration of material barriers to wellbeing for each child</a:t>
            </a:r>
          </a:p>
          <a:p>
            <a:pPr marL="285750" lvl="0" indent="-285750" algn="just">
              <a:buFont typeface="Arial" panose="020B0604020202020204" pitchFamily="34" charset="0"/>
              <a:buChar char="•"/>
            </a:pPr>
            <a:r>
              <a:rPr lang="en-GB" dirty="0">
                <a:solidFill>
                  <a:srgbClr val="002060"/>
                </a:solidFill>
                <a:latin typeface="Century Gothic" panose="020B0502020202020204" pitchFamily="34" charset="0"/>
              </a:rPr>
              <a:t>Some instances of material affluence can also mask emotional neglect and abuse</a:t>
            </a:r>
          </a:p>
          <a:p>
            <a:pPr marL="285750" lvl="0" indent="-285750" algn="just">
              <a:buFont typeface="Arial" panose="020B0604020202020204" pitchFamily="34" charset="0"/>
              <a:buChar char="•"/>
            </a:pPr>
            <a:r>
              <a:rPr lang="en-GB" dirty="0">
                <a:solidFill>
                  <a:srgbClr val="002060"/>
                </a:solidFill>
                <a:latin typeface="Century Gothic" panose="020B0502020202020204" pitchFamily="34" charset="0"/>
              </a:rPr>
              <a:t>Actions to prevent and mitigate </a:t>
            </a:r>
            <a:r>
              <a:rPr lang="en-GB" b="1" dirty="0">
                <a:solidFill>
                  <a:srgbClr val="002060"/>
                </a:solidFill>
                <a:latin typeface="Century Gothic" panose="020B0502020202020204" pitchFamily="34" charset="0"/>
              </a:rPr>
              <a:t>Child Poverty </a:t>
            </a:r>
            <a:r>
              <a:rPr lang="en-GB" dirty="0">
                <a:solidFill>
                  <a:srgbClr val="002060"/>
                </a:solidFill>
                <a:latin typeface="Century Gothic" panose="020B0502020202020204" pitchFamily="34" charset="0"/>
              </a:rPr>
              <a:t>at local level are likely to have a direct and indirect impact on child wellbeing, safety and protection</a:t>
            </a:r>
          </a:p>
          <a:p>
            <a:pPr marL="285750" lvl="0" indent="-285750" algn="just">
              <a:buFont typeface="Arial" panose="020B0604020202020204" pitchFamily="34" charset="0"/>
              <a:buChar char="•"/>
            </a:pPr>
            <a:r>
              <a:rPr lang="en-GB" dirty="0">
                <a:solidFill>
                  <a:srgbClr val="002060"/>
                </a:solidFill>
                <a:latin typeface="Century Gothic" panose="020B0502020202020204" pitchFamily="34" charset="0"/>
              </a:rPr>
              <a:t>Therefore there must be significant, on-going and persistent commitment to ending Poverty and mitigating its impacts for Scotland’s children, families and communities</a:t>
            </a:r>
          </a:p>
          <a:p>
            <a:endParaRPr lang="en-GB" dirty="0"/>
          </a:p>
        </p:txBody>
      </p:sp>
      <p:pic>
        <p:nvPicPr>
          <p:cNvPr id="4" name="Picture 3" descr="A picture containing outdoor, grass, child, house&#10;&#10;Description automatically generated">
            <a:extLst>
              <a:ext uri="{FF2B5EF4-FFF2-40B4-BE49-F238E27FC236}">
                <a16:creationId xmlns:a16="http://schemas.microsoft.com/office/drawing/2014/main" id="{1E5C3C4A-659E-477A-9620-E4FA86599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6782" y="1997239"/>
            <a:ext cx="2619375" cy="1743075"/>
          </a:xfrm>
          <a:prstGeom prst="rect">
            <a:avLst/>
          </a:prstGeom>
        </p:spPr>
      </p:pic>
      <p:pic>
        <p:nvPicPr>
          <p:cNvPr id="6" name="Picture 5">
            <a:hlinkClick r:id="rId4" action="ppaction://hlinksldjump"/>
            <a:extLst>
              <a:ext uri="{FF2B5EF4-FFF2-40B4-BE49-F238E27FC236}">
                <a16:creationId xmlns:a16="http://schemas.microsoft.com/office/drawing/2014/main" id="{4B415EE9-250F-2F85-5C27-E217F429B6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spTree>
    <p:extLst>
      <p:ext uri="{BB962C8B-B14F-4D97-AF65-F5344CB8AC3E}">
        <p14:creationId xmlns:p14="http://schemas.microsoft.com/office/powerpoint/2010/main" val="2061798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094" y="332344"/>
            <a:ext cx="11091134" cy="769441"/>
          </a:xfrm>
          <a:prstGeom prst="rect">
            <a:avLst/>
          </a:prstGeom>
        </p:spPr>
        <p:txBody>
          <a:bodyPr wrap="square">
            <a:spAutoFit/>
          </a:bodyPr>
          <a:lstStyle/>
          <a:p>
            <a:pPr algn="ctr"/>
            <a:r>
              <a:rPr lang="en-GB" sz="4400" b="1" dirty="0">
                <a:solidFill>
                  <a:srgbClr val="002060"/>
                </a:solidFill>
                <a:latin typeface="Century Gothic" panose="020B0502020202020204" pitchFamily="34" charset="0"/>
              </a:rPr>
              <a:t>Children Missing from Education </a:t>
            </a:r>
          </a:p>
        </p:txBody>
      </p:sp>
      <p:sp>
        <p:nvSpPr>
          <p:cNvPr id="5" name="TextBox 4">
            <a:extLst>
              <a:ext uri="{FF2B5EF4-FFF2-40B4-BE49-F238E27FC236}">
                <a16:creationId xmlns:a16="http://schemas.microsoft.com/office/drawing/2014/main" id="{87AD73DE-1268-4A9F-9CAB-6CBB6F9C5B09}"/>
              </a:ext>
            </a:extLst>
          </p:cNvPr>
          <p:cNvSpPr txBox="1"/>
          <p:nvPr/>
        </p:nvSpPr>
        <p:spPr>
          <a:xfrm>
            <a:off x="458339" y="1104235"/>
            <a:ext cx="7501991" cy="4524315"/>
          </a:xfrm>
          <a:prstGeom prst="rect">
            <a:avLst/>
          </a:prstGeom>
          <a:noFill/>
        </p:spPr>
        <p:txBody>
          <a:bodyPr wrap="square" rtlCol="0">
            <a:spAutoFit/>
          </a:bodyPr>
          <a:lstStyle/>
          <a:p>
            <a:pPr algn="just"/>
            <a:r>
              <a:rPr lang="en-GB" sz="2200" dirty="0">
                <a:solidFill>
                  <a:srgbClr val="002060"/>
                </a:solidFill>
                <a:latin typeface="Century Gothic" panose="020B0502020202020204" pitchFamily="34" charset="0"/>
              </a:rPr>
              <a:t>CME processes should be followed by the Head of Establishment or CP Co-ordinator. </a:t>
            </a:r>
          </a:p>
          <a:p>
            <a:pPr algn="just"/>
            <a:endParaRPr lang="en-GB" sz="2200" dirty="0">
              <a:solidFill>
                <a:srgbClr val="002060"/>
              </a:solidFill>
              <a:latin typeface="Century Gothic" panose="020B0502020202020204" pitchFamily="34" charset="0"/>
            </a:endParaRPr>
          </a:p>
          <a:p>
            <a:pPr algn="just"/>
            <a:r>
              <a:rPr lang="en-GB" sz="2200" dirty="0">
                <a:solidFill>
                  <a:srgbClr val="002060"/>
                </a:solidFill>
                <a:latin typeface="Century Gothic" panose="020B0502020202020204" pitchFamily="34" charset="0"/>
              </a:rPr>
              <a:t>If a child is absent and there are no CP/Safeguarding concerns, standard Attendance processes should be followed for up to 4 weeks. </a:t>
            </a:r>
          </a:p>
          <a:p>
            <a:pPr algn="just"/>
            <a:endParaRPr lang="en-GB" sz="2200" dirty="0">
              <a:latin typeface="Century Gothic" panose="020B0502020202020204" pitchFamily="34" charset="0"/>
            </a:endParaRPr>
          </a:p>
          <a:p>
            <a:pPr algn="just"/>
            <a:r>
              <a:rPr lang="en-GB" sz="2200" b="1" dirty="0">
                <a:solidFill>
                  <a:srgbClr val="FF0000"/>
                </a:solidFill>
                <a:latin typeface="Century Gothic" panose="020B0502020202020204" pitchFamily="34" charset="0"/>
              </a:rPr>
              <a:t>If there are any CP/Safeguarding concerns in relation to the child and/or family these processes should be followed immediately.  </a:t>
            </a:r>
          </a:p>
          <a:p>
            <a:pPr algn="just"/>
            <a:endParaRPr lang="en-GB" sz="2200" dirty="0">
              <a:solidFill>
                <a:srgbClr val="002060"/>
              </a:solidFill>
              <a:latin typeface="Century Gothic" panose="020B0502020202020204" pitchFamily="34" charset="0"/>
            </a:endParaRPr>
          </a:p>
          <a:p>
            <a:pPr algn="just"/>
            <a:r>
              <a:rPr lang="en-GB" sz="2200" dirty="0">
                <a:solidFill>
                  <a:srgbClr val="002060"/>
                </a:solidFill>
                <a:latin typeface="Century Gothic" panose="020B0502020202020204" pitchFamily="34" charset="0"/>
              </a:rPr>
              <a:t>Staff should ensure that they share any CME concerns </a:t>
            </a:r>
            <a:r>
              <a:rPr lang="en-GB" sz="2400" dirty="0">
                <a:solidFill>
                  <a:srgbClr val="002060"/>
                </a:solidFill>
                <a:latin typeface="Century Gothic" panose="020B0502020202020204" pitchFamily="34" charset="0"/>
              </a:rPr>
              <a:t>with the CP Co-ordinator.</a:t>
            </a:r>
          </a:p>
        </p:txBody>
      </p:sp>
      <p:sp>
        <p:nvSpPr>
          <p:cNvPr id="10" name="Rectangle 9">
            <a:extLst>
              <a:ext uri="{FF2B5EF4-FFF2-40B4-BE49-F238E27FC236}">
                <a16:creationId xmlns:a16="http://schemas.microsoft.com/office/drawing/2014/main" id="{C3EE97A4-E6E0-4A66-AACD-F8E6D09FB5D5}"/>
              </a:ext>
            </a:extLst>
          </p:cNvPr>
          <p:cNvSpPr/>
          <p:nvPr/>
        </p:nvSpPr>
        <p:spPr>
          <a:xfrm>
            <a:off x="109518" y="6045923"/>
            <a:ext cx="9606968" cy="492443"/>
          </a:xfrm>
          <a:prstGeom prst="rect">
            <a:avLst/>
          </a:prstGeom>
        </p:spPr>
        <p:txBody>
          <a:bodyPr wrap="square">
            <a:spAutoFit/>
          </a:bodyPr>
          <a:lstStyle/>
          <a:p>
            <a:pPr algn="ctr">
              <a:spcBef>
                <a:spcPct val="50000"/>
              </a:spcBef>
              <a:defRPr/>
            </a:pPr>
            <a:r>
              <a:rPr lang="en-GB" altLang="en-US" sz="2600" b="1" i="1" dirty="0">
                <a:solidFill>
                  <a:srgbClr val="002060"/>
                </a:solidFill>
                <a:latin typeface="Century Gothic" panose="020B0502020202020204" pitchFamily="34" charset="0"/>
              </a:rPr>
              <a:t>The welfare of the child and young person is paramount</a:t>
            </a:r>
          </a:p>
        </p:txBody>
      </p:sp>
      <p:pic>
        <p:nvPicPr>
          <p:cNvPr id="6" name="Picture 5" descr="Text, letter&#10;&#10;Description automatically generated">
            <a:extLst>
              <a:ext uri="{FF2B5EF4-FFF2-40B4-BE49-F238E27FC236}">
                <a16:creationId xmlns:a16="http://schemas.microsoft.com/office/drawing/2014/main" id="{AD23EBC8-5C48-45D9-B572-4B77EAEB54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0632" y="993912"/>
            <a:ext cx="3540551" cy="5001527"/>
          </a:xfrm>
          <a:prstGeom prst="rect">
            <a:avLst/>
          </a:prstGeom>
          <a:ln>
            <a:solidFill>
              <a:schemeClr val="accent1"/>
            </a:solidFill>
          </a:ln>
        </p:spPr>
      </p:pic>
      <p:pic>
        <p:nvPicPr>
          <p:cNvPr id="7" name="Picture 6">
            <a:hlinkClick r:id="rId4" action="ppaction://hlinksldjump"/>
            <a:extLst>
              <a:ext uri="{FF2B5EF4-FFF2-40B4-BE49-F238E27FC236}">
                <a16:creationId xmlns:a16="http://schemas.microsoft.com/office/drawing/2014/main" id="{49D372CB-9C50-6C83-1991-B915D84BDA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0239" y="6144322"/>
            <a:ext cx="558601" cy="544963"/>
          </a:xfrm>
          <a:prstGeom prst="rect">
            <a:avLst/>
          </a:prstGeom>
        </p:spPr>
      </p:pic>
    </p:spTree>
    <p:extLst>
      <p:ext uri="{BB962C8B-B14F-4D97-AF65-F5344CB8AC3E}">
        <p14:creationId xmlns:p14="http://schemas.microsoft.com/office/powerpoint/2010/main" val="316927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86597" y="182035"/>
            <a:ext cx="10576192"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Adult Support &amp; Protection </a:t>
            </a:r>
          </a:p>
        </p:txBody>
      </p:sp>
      <p:sp>
        <p:nvSpPr>
          <p:cNvPr id="2" name="Rectangle 1"/>
          <p:cNvSpPr/>
          <p:nvPr/>
        </p:nvSpPr>
        <p:spPr>
          <a:xfrm>
            <a:off x="686597" y="828366"/>
            <a:ext cx="10612672" cy="6509474"/>
          </a:xfrm>
          <a:prstGeom prst="rect">
            <a:avLst/>
          </a:prstGeom>
        </p:spPr>
        <p:txBody>
          <a:bodyPr wrap="square">
            <a:spAutoFit/>
          </a:bodyPr>
          <a:lstStyle/>
          <a:p>
            <a:pPr algn="l"/>
            <a:r>
              <a:rPr lang="en-GB" sz="1800" b="1" i="0" u="none" strike="noStrike" baseline="0" dirty="0">
                <a:solidFill>
                  <a:srgbClr val="002060"/>
                </a:solidFill>
                <a:latin typeface="Century Gothic" panose="020B0502020202020204" pitchFamily="34" charset="0"/>
              </a:rPr>
              <a:t>The Adult Support and Protection (Scotland) Act 2007 introduced legislation for adults (over the age of 16 years) to prevent them from being harmed.</a:t>
            </a:r>
          </a:p>
          <a:p>
            <a:pPr algn="l"/>
            <a:endParaRPr lang="en-GB" sz="1500" b="1" dirty="0">
              <a:solidFill>
                <a:srgbClr val="002060"/>
              </a:solidFill>
              <a:latin typeface="Century Gothic" panose="020B0502020202020204" pitchFamily="34" charset="0"/>
            </a:endParaRPr>
          </a:p>
          <a:p>
            <a:pPr algn="just"/>
            <a:r>
              <a:rPr lang="en-GB" sz="1900" b="1" dirty="0">
                <a:solidFill>
                  <a:srgbClr val="002060"/>
                </a:solidFill>
                <a:latin typeface="Century Gothic" panose="020B0502020202020204" pitchFamily="34" charset="0"/>
              </a:rPr>
              <a:t>All staff </a:t>
            </a:r>
            <a:r>
              <a:rPr lang="en-GB" sz="1900" dirty="0">
                <a:solidFill>
                  <a:srgbClr val="002060"/>
                </a:solidFill>
                <a:latin typeface="Century Gothic" panose="020B0502020202020204" pitchFamily="34" charset="0"/>
              </a:rPr>
              <a:t>have a legal responsibility to make an </a:t>
            </a:r>
            <a:r>
              <a:rPr lang="en-GB" sz="1900" b="1" dirty="0">
                <a:solidFill>
                  <a:srgbClr val="002060"/>
                </a:solidFill>
                <a:latin typeface="Century Gothic" panose="020B0502020202020204" pitchFamily="34" charset="0"/>
              </a:rPr>
              <a:t>Adult Support and Protection referral </a:t>
            </a:r>
            <a:r>
              <a:rPr lang="en-GB" sz="1900" dirty="0">
                <a:solidFill>
                  <a:srgbClr val="002060"/>
                </a:solidFill>
                <a:latin typeface="Century Gothic" panose="020B0502020202020204" pitchFamily="34" charset="0"/>
              </a:rPr>
              <a:t>for any adult they come across in the course of their work, for whom they have concerns.</a:t>
            </a:r>
          </a:p>
          <a:p>
            <a:pPr algn="just"/>
            <a:endParaRPr lang="en-GB" sz="1500" dirty="0">
              <a:solidFill>
                <a:srgbClr val="002060"/>
              </a:solidFill>
              <a:latin typeface="Century Gothic" panose="020B0502020202020204" pitchFamily="34" charset="0"/>
            </a:endParaRPr>
          </a:p>
          <a:p>
            <a:r>
              <a:rPr lang="en-GB" sz="1900" dirty="0">
                <a:solidFill>
                  <a:srgbClr val="002060"/>
                </a:solidFill>
                <a:latin typeface="Century Gothic" panose="020B0502020202020204" pitchFamily="34" charset="0"/>
              </a:rPr>
              <a:t>The legislation enables organisations to work together to support and protect an adult at risk of harm. The harm can come from another person or can be self-harm or self-neglect. The adult's wishes are central to the </a:t>
            </a:r>
            <a:r>
              <a:rPr lang="en-GB" sz="1900" b="1" dirty="0">
                <a:solidFill>
                  <a:srgbClr val="002060"/>
                </a:solidFill>
                <a:latin typeface="Century Gothic" panose="020B0502020202020204" pitchFamily="34" charset="0"/>
              </a:rPr>
              <a:t>ASP Process</a:t>
            </a:r>
            <a:r>
              <a:rPr lang="en-GB" sz="1900" dirty="0">
                <a:solidFill>
                  <a:srgbClr val="002060"/>
                </a:solidFill>
                <a:latin typeface="Century Gothic" panose="020B0502020202020204" pitchFamily="34" charset="0"/>
              </a:rPr>
              <a:t>. All types of harm are covered by the Act; physical harm, psychological harm, sexual harm, financial harm etc.</a:t>
            </a:r>
          </a:p>
          <a:p>
            <a:pPr algn="just"/>
            <a:endParaRPr lang="en-GB" sz="1500" b="1" dirty="0">
              <a:solidFill>
                <a:srgbClr val="002060"/>
              </a:solidFill>
              <a:latin typeface="Century Gothic" panose="020B0502020202020204" pitchFamily="34" charset="0"/>
            </a:endParaRPr>
          </a:p>
          <a:p>
            <a:r>
              <a:rPr lang="en-GB" sz="1900" b="1" u="sng" dirty="0">
                <a:solidFill>
                  <a:srgbClr val="002060"/>
                </a:solidFill>
                <a:latin typeface="Century Gothic" panose="020B0502020202020204" pitchFamily="34" charset="0"/>
              </a:rPr>
              <a:t>If you have a concern about an adult, don't ignore it – you have a legal duty to take action – speak to the establishment CP Co-ordinator without delay</a:t>
            </a:r>
            <a:r>
              <a:rPr lang="en-GB" sz="1900" b="1" dirty="0">
                <a:solidFill>
                  <a:srgbClr val="002060"/>
                </a:solidFill>
                <a:latin typeface="Century Gothic" panose="020B0502020202020204" pitchFamily="34" charset="0"/>
              </a:rPr>
              <a:t>. The CP Co-ordinator will complete and submit Appendix 13 – Multi-Agency Adult Protection/Adult Concern Referral Form or access the form (AP1) via the North Ayrshire Council website –</a:t>
            </a:r>
            <a:r>
              <a:rPr lang="en-GB" sz="1900" dirty="0">
                <a:solidFill>
                  <a:srgbClr val="002060"/>
                </a:solidFill>
                <a:latin typeface="Century Gothic" panose="020B0502020202020204" pitchFamily="34" charset="0"/>
                <a:hlinkClick r:id="rId3">
                  <a:extLst>
                    <a:ext uri="{A12FA001-AC4F-418D-AE19-62706E023703}">
                      <ahyp:hlinkClr xmlns="" xmlns:ahyp="http://schemas.microsoft.com/office/drawing/2018/hyperlinkcolor" val="tx"/>
                    </a:ext>
                  </a:extLst>
                </a:hlinkClick>
              </a:rPr>
              <a:t>www.north-ayrshire.gov.uk/health-and-social-care/adults-and-older-people/adult-support-and-protection.aspx</a:t>
            </a:r>
            <a:endParaRPr lang="en-GB" sz="1900" dirty="0">
              <a:solidFill>
                <a:srgbClr val="002060"/>
              </a:solidFill>
              <a:latin typeface="Century Gothic" panose="020B0502020202020204" pitchFamily="34" charset="0"/>
            </a:endParaRPr>
          </a:p>
          <a:p>
            <a:pPr algn="just"/>
            <a:endParaRPr lang="en-GB" sz="1500" b="1" u="sng" dirty="0">
              <a:solidFill>
                <a:srgbClr val="002060"/>
              </a:solidFill>
              <a:latin typeface="Century Gothic" panose="020B0502020202020204" pitchFamily="34" charset="0"/>
            </a:endParaRPr>
          </a:p>
          <a:p>
            <a:pPr algn="just"/>
            <a:r>
              <a:rPr lang="en-GB" sz="1900" b="1" dirty="0">
                <a:solidFill>
                  <a:srgbClr val="002060"/>
                </a:solidFill>
                <a:latin typeface="Century Gothic" panose="020B0502020202020204" pitchFamily="34" charset="0"/>
              </a:rPr>
              <a:t>The person who is being harmed or neglected may not be able to report it themselves.</a:t>
            </a:r>
            <a:r>
              <a:rPr lang="en-GB" sz="1900" dirty="0">
                <a:solidFill>
                  <a:srgbClr val="002060"/>
                </a:solidFill>
                <a:latin typeface="Century Gothic" panose="020B0502020202020204" pitchFamily="34" charset="0"/>
              </a:rPr>
              <a:t>  Everyone has the right to be safe and free from harm. Additional information is available on the North Ayrshire Council website.</a:t>
            </a:r>
          </a:p>
          <a:p>
            <a:endParaRPr lang="en-GB" b="1" dirty="0"/>
          </a:p>
          <a:p>
            <a:pPr>
              <a:defRPr/>
            </a:pPr>
            <a:endParaRPr lang="en-GB" dirty="0"/>
          </a:p>
        </p:txBody>
      </p:sp>
      <p:pic>
        <p:nvPicPr>
          <p:cNvPr id="6" name="Picture 5">
            <a:hlinkClick r:id="rId4" action="ppaction://hlinksldjump"/>
            <a:extLst>
              <a:ext uri="{FF2B5EF4-FFF2-40B4-BE49-F238E27FC236}">
                <a16:creationId xmlns:a16="http://schemas.microsoft.com/office/drawing/2014/main" id="{CB81948B-25A7-7ADC-D0E1-BACA7489B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1029" y="5993168"/>
            <a:ext cx="558601" cy="540000"/>
          </a:xfrm>
          <a:prstGeom prst="rect">
            <a:avLst/>
          </a:prstGeom>
        </p:spPr>
      </p:pic>
    </p:spTree>
    <p:extLst>
      <p:ext uri="{BB962C8B-B14F-4D97-AF65-F5344CB8AC3E}">
        <p14:creationId xmlns:p14="http://schemas.microsoft.com/office/powerpoint/2010/main" val="4088633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3FCD35-0332-49DF-83F0-30958FCB8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98" y="300583"/>
            <a:ext cx="2561034" cy="1005703"/>
          </a:xfrm>
          <a:prstGeom prst="rect">
            <a:avLst/>
          </a:prstGeom>
        </p:spPr>
      </p:pic>
      <p:sp>
        <p:nvSpPr>
          <p:cNvPr id="12" name="TextBox 11">
            <a:extLst>
              <a:ext uri="{FF2B5EF4-FFF2-40B4-BE49-F238E27FC236}">
                <a16:creationId xmlns:a16="http://schemas.microsoft.com/office/drawing/2014/main" id="{5297C66A-0053-40EF-8055-827463AC202B}"/>
              </a:ext>
            </a:extLst>
          </p:cNvPr>
          <p:cNvSpPr txBox="1"/>
          <p:nvPr/>
        </p:nvSpPr>
        <p:spPr>
          <a:xfrm>
            <a:off x="3205843" y="299357"/>
            <a:ext cx="7924800" cy="954107"/>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Trauma Informed Contact and Care (TICC) and MAASH/MADART Notifications</a:t>
            </a:r>
          </a:p>
        </p:txBody>
      </p:sp>
      <p:sp>
        <p:nvSpPr>
          <p:cNvPr id="2" name="TextBox 1">
            <a:extLst>
              <a:ext uri="{FF2B5EF4-FFF2-40B4-BE49-F238E27FC236}">
                <a16:creationId xmlns:a16="http://schemas.microsoft.com/office/drawing/2014/main" id="{BFF46902-EF33-4E7E-9096-0575814F309D}"/>
              </a:ext>
            </a:extLst>
          </p:cNvPr>
          <p:cNvSpPr txBox="1"/>
          <p:nvPr/>
        </p:nvSpPr>
        <p:spPr>
          <a:xfrm>
            <a:off x="533400" y="1671965"/>
            <a:ext cx="11087100" cy="4755148"/>
          </a:xfrm>
          <a:prstGeom prst="rect">
            <a:avLst/>
          </a:prstGeom>
          <a:noFill/>
        </p:spPr>
        <p:txBody>
          <a:bodyPr wrap="square" rtlCol="0">
            <a:spAutoFit/>
          </a:bodyPr>
          <a:lstStyle/>
          <a:p>
            <a:pPr marL="0" indent="0" algn="ctr">
              <a:buNone/>
            </a:pPr>
            <a:r>
              <a:rPr lang="en-GB" sz="2400" b="1" dirty="0">
                <a:solidFill>
                  <a:srgbClr val="002060"/>
                </a:solidFill>
                <a:latin typeface="Century Gothic" panose="020B0502020202020204" pitchFamily="34" charset="0"/>
              </a:rPr>
              <a:t>A Police and Education Early Intervention partnership which supports children and young people exposed to domestic abuse</a:t>
            </a:r>
          </a:p>
          <a:p>
            <a:pPr>
              <a:spcAft>
                <a:spcPts val="600"/>
              </a:spcAft>
            </a:pPr>
            <a:endParaRPr lang="en-GB" sz="2400" dirty="0">
              <a:solidFill>
                <a:srgbClr val="002060"/>
              </a:solidFill>
              <a:latin typeface="Century Gothic" panose="020B0502020202020204" pitchFamily="34" charset="0"/>
            </a:endParaRPr>
          </a:p>
          <a:p>
            <a:pPr marL="342900" indent="-342900" algn="just">
              <a:spcAft>
                <a:spcPts val="600"/>
              </a:spcAft>
              <a:buFont typeface="Arial" panose="020B0604020202020204" pitchFamily="34" charset="0"/>
              <a:buChar char="•"/>
            </a:pPr>
            <a:r>
              <a:rPr lang="en-GB" sz="2400" dirty="0">
                <a:solidFill>
                  <a:srgbClr val="002060"/>
                </a:solidFill>
                <a:latin typeface="Century Gothic" panose="020B0502020202020204" pitchFamily="34" charset="0"/>
              </a:rPr>
              <a:t>Information will be passed to the CP Co-ordinator via the Named Person Service detailing information relating to a domestic violence incident  that a young person has been exposed to in the last *24 hours – the CP Co-ordinator should share with the NP.</a:t>
            </a:r>
          </a:p>
          <a:p>
            <a:pPr marL="342900" indent="-342900" algn="just">
              <a:spcAft>
                <a:spcPts val="600"/>
              </a:spcAft>
              <a:buFont typeface="Arial" panose="020B0604020202020204" pitchFamily="34" charset="0"/>
              <a:buChar char="•"/>
            </a:pPr>
            <a:r>
              <a:rPr lang="en-GB" sz="2400" dirty="0">
                <a:solidFill>
                  <a:srgbClr val="002060"/>
                </a:solidFill>
                <a:latin typeface="Century Gothic" panose="020B0502020202020204" pitchFamily="34" charset="0"/>
              </a:rPr>
              <a:t>The information given to schools allows the provision of immediate early support depending on the wellbeing needs and wishes of the child.</a:t>
            </a:r>
          </a:p>
          <a:p>
            <a:pPr marL="342900" indent="-342900">
              <a:spcAft>
                <a:spcPts val="600"/>
              </a:spcAft>
              <a:buFont typeface="Arial" panose="020B0604020202020204" pitchFamily="34" charset="0"/>
              <a:buChar char="•"/>
            </a:pPr>
            <a:endParaRPr lang="en-GB" sz="2400" dirty="0">
              <a:solidFill>
                <a:srgbClr val="002060"/>
              </a:solidFill>
              <a:latin typeface="Century Gothic" panose="020B0502020202020204" pitchFamily="34" charset="0"/>
            </a:endParaRPr>
          </a:p>
          <a:p>
            <a:pPr algn="ctr">
              <a:spcAft>
                <a:spcPts val="600"/>
              </a:spcAft>
            </a:pPr>
            <a:r>
              <a:rPr lang="en-GB" sz="2000" b="1" dirty="0">
                <a:solidFill>
                  <a:srgbClr val="002060"/>
                </a:solidFill>
                <a:latin typeface="Century Gothic" panose="020B0502020202020204" pitchFamily="34" charset="0"/>
              </a:rPr>
              <a:t>*MADART Notifications may not be sent within 24 hours</a:t>
            </a:r>
          </a:p>
          <a:p>
            <a:endParaRPr lang="en-GB" dirty="0"/>
          </a:p>
        </p:txBody>
      </p:sp>
      <p:pic>
        <p:nvPicPr>
          <p:cNvPr id="6" name="Picture 5" descr="A picture containing text, sign, clipart&#10;&#10;Description automatically generated">
            <a:extLst>
              <a:ext uri="{FF2B5EF4-FFF2-40B4-BE49-F238E27FC236}">
                <a16:creationId xmlns:a16="http://schemas.microsoft.com/office/drawing/2014/main" id="{6FED4753-2F2C-4936-980A-9806E6BF89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7233" y="169106"/>
            <a:ext cx="839317" cy="839317"/>
          </a:xfrm>
          <a:prstGeom prst="rect">
            <a:avLst/>
          </a:prstGeom>
        </p:spPr>
      </p:pic>
      <p:pic>
        <p:nvPicPr>
          <p:cNvPr id="8" name="Picture 7">
            <a:hlinkClick r:id="rId5" action="ppaction://hlinksldjump"/>
            <a:extLst>
              <a:ext uri="{FF2B5EF4-FFF2-40B4-BE49-F238E27FC236}">
                <a16:creationId xmlns:a16="http://schemas.microsoft.com/office/drawing/2014/main" id="{F91121A8-15DD-0909-F159-962A966B77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9" name="Graphic 8" descr="Circle with right arrow">
            <a:hlinkClick r:id="" action="ppaction://hlinkshowjump?jump=nextslide"/>
            <a:extLst>
              <a:ext uri="{FF2B5EF4-FFF2-40B4-BE49-F238E27FC236}">
                <a16:creationId xmlns:a16="http://schemas.microsoft.com/office/drawing/2014/main" id="{E7F59039-A3D7-7869-16DC-C5AC49D698F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10800000">
            <a:off x="11764536" y="6436692"/>
            <a:ext cx="368614" cy="373431"/>
          </a:xfrm>
          <a:prstGeom prst="rect">
            <a:avLst/>
          </a:prstGeom>
        </p:spPr>
      </p:pic>
    </p:spTree>
    <p:extLst>
      <p:ext uri="{BB962C8B-B14F-4D97-AF65-F5344CB8AC3E}">
        <p14:creationId xmlns:p14="http://schemas.microsoft.com/office/powerpoint/2010/main" val="25613213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3FCD35-0332-49DF-83F0-30958FCB8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98" y="300583"/>
            <a:ext cx="2561034" cy="1005703"/>
          </a:xfrm>
          <a:prstGeom prst="rect">
            <a:avLst/>
          </a:prstGeom>
        </p:spPr>
      </p:pic>
      <p:sp>
        <p:nvSpPr>
          <p:cNvPr id="2" name="TextBox 1">
            <a:extLst>
              <a:ext uri="{FF2B5EF4-FFF2-40B4-BE49-F238E27FC236}">
                <a16:creationId xmlns:a16="http://schemas.microsoft.com/office/drawing/2014/main" id="{BFF46902-EF33-4E7E-9096-0575814F309D}"/>
              </a:ext>
            </a:extLst>
          </p:cNvPr>
          <p:cNvSpPr txBox="1"/>
          <p:nvPr/>
        </p:nvSpPr>
        <p:spPr>
          <a:xfrm>
            <a:off x="825500" y="1422400"/>
            <a:ext cx="10833100" cy="4708981"/>
          </a:xfrm>
          <a:prstGeom prst="rect">
            <a:avLst/>
          </a:prstGeom>
          <a:noFill/>
        </p:spPr>
        <p:txBody>
          <a:bodyPr wrap="square" rtlCol="0">
            <a:spAutoFit/>
          </a:bodyPr>
          <a:lstStyle/>
          <a:p>
            <a:pPr marL="0" indent="0">
              <a:buNone/>
            </a:pPr>
            <a:r>
              <a:rPr lang="en-GB" sz="2000" b="1" dirty="0">
                <a:solidFill>
                  <a:srgbClr val="002060"/>
                </a:solidFill>
                <a:latin typeface="Century Gothic" panose="020B0502020202020204" pitchFamily="34" charset="0"/>
              </a:rPr>
              <a:t>What happens after this email is received? </a:t>
            </a:r>
          </a:p>
          <a:p>
            <a:endParaRPr lang="en-GB" sz="2000" dirty="0">
              <a:solidFill>
                <a:srgbClr val="002060"/>
              </a:solidFill>
              <a:latin typeface="Century Gothic" panose="020B0502020202020204" pitchFamily="34" charset="0"/>
            </a:endParaRPr>
          </a:p>
          <a:p>
            <a:pPr marL="0" indent="0" algn="just">
              <a:buNone/>
            </a:pPr>
            <a:r>
              <a:rPr lang="en-GB" sz="2000" dirty="0">
                <a:solidFill>
                  <a:srgbClr val="002060"/>
                </a:solidFill>
                <a:latin typeface="Century Gothic" panose="020B0502020202020204" pitchFamily="34" charset="0"/>
              </a:rPr>
              <a:t>Named Person/Child Protection Co-ordinator should:</a:t>
            </a:r>
          </a:p>
          <a:p>
            <a:pPr marL="285750" indent="-285750" algn="just">
              <a:buFont typeface="Wingdings" panose="05000000000000000000" pitchFamily="2" charset="2"/>
              <a:buChar char="§"/>
            </a:pPr>
            <a:r>
              <a:rPr lang="en-GB" sz="2000" dirty="0">
                <a:solidFill>
                  <a:srgbClr val="002060"/>
                </a:solidFill>
                <a:latin typeface="Century Gothic" panose="020B0502020202020204" pitchFamily="34" charset="0"/>
              </a:rPr>
              <a:t>Follow the GIRFEC Child’s Pathway</a:t>
            </a:r>
          </a:p>
          <a:p>
            <a:pPr marL="285750" indent="-285750" algn="just">
              <a:buFont typeface="Wingdings" panose="05000000000000000000" pitchFamily="2" charset="2"/>
              <a:buChar char="§"/>
            </a:pPr>
            <a:r>
              <a:rPr lang="en-GB" sz="2000" dirty="0">
                <a:solidFill>
                  <a:srgbClr val="002060"/>
                </a:solidFill>
                <a:latin typeface="Century Gothic" panose="020B0502020202020204" pitchFamily="34" charset="0"/>
              </a:rPr>
              <a:t>Consider your knowledge of the family and any additional information you have</a:t>
            </a:r>
          </a:p>
          <a:p>
            <a:pPr marL="285750" indent="-285750" algn="just">
              <a:buFont typeface="Wingdings" panose="05000000000000000000" pitchFamily="2" charset="2"/>
              <a:buChar char="§"/>
            </a:pPr>
            <a:r>
              <a:rPr lang="en-GB" sz="2000" dirty="0">
                <a:solidFill>
                  <a:srgbClr val="002060"/>
                </a:solidFill>
                <a:latin typeface="Century Gothic" panose="020B0502020202020204" pitchFamily="34" charset="0"/>
              </a:rPr>
              <a:t>Take account of the child's views, and if appropriate talk to the child and/or parent/carer and offer support</a:t>
            </a:r>
          </a:p>
          <a:p>
            <a:pPr marL="285750" indent="-285750" algn="just">
              <a:buFont typeface="Wingdings" panose="05000000000000000000" pitchFamily="2" charset="2"/>
              <a:buChar char="§"/>
            </a:pPr>
            <a:r>
              <a:rPr lang="en-GB" sz="2000" dirty="0">
                <a:solidFill>
                  <a:srgbClr val="002060"/>
                </a:solidFill>
                <a:latin typeface="Century Gothic" panose="020B0502020202020204" pitchFamily="34" charset="0"/>
              </a:rPr>
              <a:t>Record information in Pastoral Notes and in the AYRshare chronology, if appropriate</a:t>
            </a:r>
          </a:p>
          <a:p>
            <a:pPr marL="285750" indent="-285750" algn="just">
              <a:buFont typeface="Wingdings" panose="05000000000000000000" pitchFamily="2" charset="2"/>
              <a:buChar char="§"/>
            </a:pPr>
            <a:r>
              <a:rPr lang="en-GB" sz="2000" dirty="0">
                <a:solidFill>
                  <a:srgbClr val="002060"/>
                </a:solidFill>
                <a:latin typeface="Century Gothic" panose="020B0502020202020204" pitchFamily="34" charset="0"/>
              </a:rPr>
              <a:t>If required carry out a wellbeing assessment and follow Team Around the Child Processes</a:t>
            </a:r>
          </a:p>
          <a:p>
            <a:pPr marL="0" indent="0" algn="just">
              <a:buNone/>
            </a:pPr>
            <a:endParaRPr lang="en-GB" sz="2000" b="1" dirty="0">
              <a:solidFill>
                <a:srgbClr val="002060"/>
              </a:solidFill>
              <a:latin typeface="Century Gothic" panose="020B0502020202020204" pitchFamily="34" charset="0"/>
            </a:endParaRPr>
          </a:p>
          <a:p>
            <a:pPr marL="0" indent="0" algn="ctr">
              <a:buNone/>
            </a:pPr>
            <a:r>
              <a:rPr lang="en-GB" sz="2000" b="1" dirty="0">
                <a:solidFill>
                  <a:srgbClr val="002060"/>
                </a:solidFill>
                <a:latin typeface="Century Gothic" panose="020B0502020202020204" pitchFamily="34" charset="0"/>
              </a:rPr>
              <a:t>Information regarding the incident will continue to be shared </a:t>
            </a:r>
          </a:p>
          <a:p>
            <a:pPr marL="0" indent="0" algn="ctr">
              <a:buNone/>
            </a:pPr>
            <a:r>
              <a:rPr lang="en-GB" sz="2000" b="1" dirty="0">
                <a:solidFill>
                  <a:srgbClr val="002060"/>
                </a:solidFill>
                <a:latin typeface="Century Gothic" panose="020B0502020202020204" pitchFamily="34" charset="0"/>
              </a:rPr>
              <a:t>with Social Work by the Police</a:t>
            </a:r>
          </a:p>
          <a:p>
            <a:pPr marL="0" indent="0" algn="ctr">
              <a:buNone/>
            </a:pPr>
            <a:endParaRPr lang="en-GB" sz="2000" b="1" dirty="0">
              <a:solidFill>
                <a:srgbClr val="002060"/>
              </a:solidFill>
              <a:latin typeface="Century Gothic" panose="020B0502020202020204" pitchFamily="34" charset="0"/>
            </a:endParaRPr>
          </a:p>
          <a:p>
            <a:pPr marL="0" indent="0" algn="ctr">
              <a:buNone/>
            </a:pPr>
            <a:r>
              <a:rPr lang="en-GB" sz="2000" b="1" dirty="0">
                <a:solidFill>
                  <a:srgbClr val="FF0000"/>
                </a:solidFill>
                <a:latin typeface="Century Gothic" panose="020B0502020202020204" pitchFamily="34" charset="0"/>
              </a:rPr>
              <a:t>If significant concerns arise, then follow Child Protection Procedures</a:t>
            </a:r>
            <a:endParaRPr lang="en-GB" sz="2000" dirty="0">
              <a:solidFill>
                <a:srgbClr val="FF0000"/>
              </a:solidFill>
              <a:latin typeface="Century Gothic" panose="020B0502020202020204" pitchFamily="34" charset="0"/>
            </a:endParaRPr>
          </a:p>
        </p:txBody>
      </p:sp>
      <p:sp>
        <p:nvSpPr>
          <p:cNvPr id="6" name="TextBox 5">
            <a:extLst>
              <a:ext uri="{FF2B5EF4-FFF2-40B4-BE49-F238E27FC236}">
                <a16:creationId xmlns:a16="http://schemas.microsoft.com/office/drawing/2014/main" id="{F475485E-5A03-444F-8AB3-0EA543311ACA}"/>
              </a:ext>
            </a:extLst>
          </p:cNvPr>
          <p:cNvSpPr txBox="1"/>
          <p:nvPr/>
        </p:nvSpPr>
        <p:spPr>
          <a:xfrm>
            <a:off x="3205843" y="299357"/>
            <a:ext cx="7924800" cy="954107"/>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Trauma Informed Contact and Care (TICC) and MAASH/MADART Notifications</a:t>
            </a:r>
          </a:p>
        </p:txBody>
      </p:sp>
      <p:pic>
        <p:nvPicPr>
          <p:cNvPr id="8" name="Picture 7" descr="A picture containing text, sign, clipart&#10;&#10;Description automatically generated">
            <a:extLst>
              <a:ext uri="{FF2B5EF4-FFF2-40B4-BE49-F238E27FC236}">
                <a16:creationId xmlns:a16="http://schemas.microsoft.com/office/drawing/2014/main" id="{43B60DFF-1798-45CA-8EB7-6FA2EFCB2A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7233" y="169106"/>
            <a:ext cx="839317" cy="839317"/>
          </a:xfrm>
          <a:prstGeom prst="rect">
            <a:avLst/>
          </a:prstGeom>
        </p:spPr>
      </p:pic>
      <p:pic>
        <p:nvPicPr>
          <p:cNvPr id="9" name="Picture 8">
            <a:hlinkClick r:id="rId5" action="ppaction://hlinksldjump"/>
            <a:extLst>
              <a:ext uri="{FF2B5EF4-FFF2-40B4-BE49-F238E27FC236}">
                <a16:creationId xmlns:a16="http://schemas.microsoft.com/office/drawing/2014/main" id="{BBBC1068-EAF0-ABA9-A418-4D1BA9400D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0" name="Graphic 9" descr="Circle with right arrow">
            <a:hlinkClick r:id="" action="ppaction://hlinkshowjump?jump=nextslide"/>
            <a:extLst>
              <a:ext uri="{FF2B5EF4-FFF2-40B4-BE49-F238E27FC236}">
                <a16:creationId xmlns:a16="http://schemas.microsoft.com/office/drawing/2014/main" id="{D83C26C3-F5A7-64B0-38F6-F51DFFDA5DA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10800000">
            <a:off x="11764536" y="6458994"/>
            <a:ext cx="368614" cy="373431"/>
          </a:xfrm>
          <a:prstGeom prst="rect">
            <a:avLst/>
          </a:prstGeom>
        </p:spPr>
      </p:pic>
      <p:pic>
        <p:nvPicPr>
          <p:cNvPr id="11" name="Graphic 10" descr="Circle with right arrow">
            <a:hlinkClick r:id="" action="ppaction://hlinkshowjump?jump=previousslide"/>
            <a:extLst>
              <a:ext uri="{FF2B5EF4-FFF2-40B4-BE49-F238E27FC236}">
                <a16:creationId xmlns:a16="http://schemas.microsoft.com/office/drawing/2014/main" id="{A94D6483-847B-063D-D293-8A2D2E21001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10658646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87185" y="445184"/>
            <a:ext cx="10576192" cy="646331"/>
          </a:xfrm>
          <a:prstGeom prst="rect">
            <a:avLst/>
          </a:prstGeom>
          <a:noFill/>
        </p:spPr>
        <p:txBody>
          <a:bodyPr wrap="square" rtlCol="0">
            <a:spAutoFit/>
          </a:bodyPr>
          <a:lstStyle/>
          <a:p>
            <a:r>
              <a:rPr lang="en-GB" sz="3600" b="1" dirty="0">
                <a:solidFill>
                  <a:srgbClr val="7030A0"/>
                </a:solidFill>
                <a:latin typeface="Century Gothic" panose="020B0502020202020204" pitchFamily="34" charset="0"/>
              </a:rPr>
              <a:t>Domestic Abuse Scotland Act 2018</a:t>
            </a:r>
          </a:p>
        </p:txBody>
      </p:sp>
      <p:sp>
        <p:nvSpPr>
          <p:cNvPr id="2" name="Rectangle 1"/>
          <p:cNvSpPr/>
          <p:nvPr/>
        </p:nvSpPr>
        <p:spPr>
          <a:xfrm>
            <a:off x="520375" y="1369986"/>
            <a:ext cx="11151250" cy="2092881"/>
          </a:xfrm>
          <a:prstGeom prst="rect">
            <a:avLst/>
          </a:prstGeom>
        </p:spPr>
        <p:txBody>
          <a:bodyPr wrap="square">
            <a:spAutoFit/>
          </a:bodyPr>
          <a:lstStyle/>
          <a:p>
            <a:endParaRPr lang="en-GB" b="1" dirty="0">
              <a:solidFill>
                <a:srgbClr val="002060"/>
              </a:solidFill>
              <a:latin typeface="Century Gothic" panose="020B0502020202020204" pitchFamily="34" charset="0"/>
            </a:endParaRPr>
          </a:p>
          <a:p>
            <a:pPr algn="just"/>
            <a:r>
              <a:rPr lang="en-GB" sz="1900" dirty="0">
                <a:solidFill>
                  <a:srgbClr val="002060"/>
                </a:solidFill>
                <a:latin typeface="Century Gothic" panose="020B0502020202020204" pitchFamily="34" charset="0"/>
              </a:rPr>
              <a:t>The Domestic Abuse Scotland Act makes any abuse towards a partner, whether, psychological or physical a criminal offence. It redefines Domestic Abuse </a:t>
            </a:r>
            <a:r>
              <a:rPr lang="en-GB" sz="1900" b="1" dirty="0">
                <a:solidFill>
                  <a:srgbClr val="002060"/>
                </a:solidFill>
                <a:latin typeface="Century Gothic" panose="020B0502020202020204" pitchFamily="34" charset="0"/>
              </a:rPr>
              <a:t>as a course of behaviour</a:t>
            </a:r>
            <a:r>
              <a:rPr lang="en-GB" sz="1900" dirty="0">
                <a:solidFill>
                  <a:srgbClr val="002060"/>
                </a:solidFill>
                <a:latin typeface="Century Gothic" panose="020B0502020202020204" pitchFamily="34" charset="0"/>
              </a:rPr>
              <a:t> towards a partner intended to cause them harm, or which is reckless as to whether it causes it harm. </a:t>
            </a:r>
          </a:p>
          <a:p>
            <a:endParaRPr lang="en-GB" b="1" dirty="0"/>
          </a:p>
          <a:p>
            <a:pPr>
              <a:defRPr/>
            </a:pPr>
            <a:endParaRPr lang="en-GB" dirty="0"/>
          </a:p>
        </p:txBody>
      </p:sp>
      <p:pic>
        <p:nvPicPr>
          <p:cNvPr id="4" name="Picture 3">
            <a:extLst>
              <a:ext uri="{FF2B5EF4-FFF2-40B4-BE49-F238E27FC236}">
                <a16:creationId xmlns:a16="http://schemas.microsoft.com/office/drawing/2014/main" id="{86BC28E0-2664-477F-B609-355E8B001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0395" y="104388"/>
            <a:ext cx="1647542" cy="1617312"/>
          </a:xfrm>
          <a:prstGeom prst="rect">
            <a:avLst/>
          </a:prstGeom>
        </p:spPr>
      </p:pic>
      <p:pic>
        <p:nvPicPr>
          <p:cNvPr id="6" name="Picture 5">
            <a:extLst>
              <a:ext uri="{FF2B5EF4-FFF2-40B4-BE49-F238E27FC236}">
                <a16:creationId xmlns:a16="http://schemas.microsoft.com/office/drawing/2014/main" id="{688C60A0-3B69-44FE-B52F-DD9F24508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534" y="3429000"/>
            <a:ext cx="4257040" cy="2660650"/>
          </a:xfrm>
          <a:prstGeom prst="rect">
            <a:avLst/>
          </a:prstGeom>
        </p:spPr>
      </p:pic>
      <p:pic>
        <p:nvPicPr>
          <p:cNvPr id="5" name="Picture 4">
            <a:extLst>
              <a:ext uri="{FF2B5EF4-FFF2-40B4-BE49-F238E27FC236}">
                <a16:creationId xmlns:a16="http://schemas.microsoft.com/office/drawing/2014/main" id="{1C791A93-9500-445C-9786-DB547C3A41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5552" y="3195367"/>
            <a:ext cx="4257039" cy="2960278"/>
          </a:xfrm>
          <a:prstGeom prst="rect">
            <a:avLst/>
          </a:prstGeom>
        </p:spPr>
      </p:pic>
      <p:pic>
        <p:nvPicPr>
          <p:cNvPr id="10" name="Picture 9">
            <a:hlinkClick r:id="rId6" action="ppaction://hlinksldjump"/>
            <a:extLst>
              <a:ext uri="{FF2B5EF4-FFF2-40B4-BE49-F238E27FC236}">
                <a16:creationId xmlns:a16="http://schemas.microsoft.com/office/drawing/2014/main" id="{47A2D83C-0AED-489A-DCAC-35B9A2E8C2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1" name="Graphic 10" descr="Circle with right arrow">
            <a:hlinkClick r:id="" action="ppaction://hlinkshowjump?jump=nextslide"/>
            <a:extLst>
              <a:ext uri="{FF2B5EF4-FFF2-40B4-BE49-F238E27FC236}">
                <a16:creationId xmlns:a16="http://schemas.microsoft.com/office/drawing/2014/main" id="{9C2082D7-3674-0F0C-D95D-77E6DA5B1B10}"/>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10800000">
            <a:off x="11764536" y="6436692"/>
            <a:ext cx="368614" cy="373431"/>
          </a:xfrm>
          <a:prstGeom prst="rect">
            <a:avLst/>
          </a:prstGeom>
        </p:spPr>
      </p:pic>
      <p:pic>
        <p:nvPicPr>
          <p:cNvPr id="12" name="Graphic 11" descr="Circle with right arrow">
            <a:hlinkClick r:id="" action="ppaction://hlinkshowjump?jump=previousslide"/>
            <a:extLst>
              <a:ext uri="{FF2B5EF4-FFF2-40B4-BE49-F238E27FC236}">
                <a16:creationId xmlns:a16="http://schemas.microsoft.com/office/drawing/2014/main" id="{610DF5B0-CFF4-EF35-1472-B5E05605054E}"/>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421275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21094" y="15942"/>
            <a:ext cx="8903399" cy="830997"/>
          </a:xfrm>
          <a:prstGeom prst="rect">
            <a:avLst/>
          </a:prstGeom>
          <a:noFill/>
        </p:spPr>
        <p:txBody>
          <a:bodyPr wrap="none" rtlCol="0">
            <a:spAutoFit/>
          </a:bodyPr>
          <a:lstStyle/>
          <a:p>
            <a:pPr algn="ctr"/>
            <a:r>
              <a:rPr lang="en-GB" altLang="en-US" sz="4800" b="1" dirty="0">
                <a:solidFill>
                  <a:srgbClr val="002060"/>
                </a:solidFill>
                <a:effectLst>
                  <a:outerShdw blurRad="38100" dist="38100" dir="2700000" algn="tl">
                    <a:srgbClr val="C0C0C0"/>
                  </a:outerShdw>
                </a:effectLst>
                <a:latin typeface="Century Gothic" panose="020B0502020202020204" pitchFamily="34" charset="0"/>
                <a:cs typeface="Tahoma" pitchFamily="34" charset="0"/>
              </a:rPr>
              <a:t>Protecting and Safeguarding </a:t>
            </a:r>
            <a:endParaRPr lang="en-GB" sz="4800" b="1" dirty="0">
              <a:solidFill>
                <a:srgbClr val="002060"/>
              </a:solidFill>
              <a:latin typeface="Century Gothic" panose="020B0502020202020204" pitchFamily="34" charset="0"/>
            </a:endParaRPr>
          </a:p>
        </p:txBody>
      </p:sp>
      <p:sp>
        <p:nvSpPr>
          <p:cNvPr id="7" name="TextBox 6"/>
          <p:cNvSpPr txBox="1"/>
          <p:nvPr/>
        </p:nvSpPr>
        <p:spPr>
          <a:xfrm>
            <a:off x="11017268" y="5013008"/>
            <a:ext cx="1174732" cy="892552"/>
          </a:xfrm>
          <a:prstGeom prst="rect">
            <a:avLst/>
          </a:prstGeom>
          <a:noFill/>
        </p:spPr>
        <p:txBody>
          <a:bodyPr wrap="square" rtlCol="0">
            <a:spAutoFit/>
          </a:bodyPr>
          <a:lstStyle/>
          <a:p>
            <a:r>
              <a:rPr lang="en-GB" sz="1300" b="1" dirty="0"/>
              <a:t>Click this on topic slides to return to this</a:t>
            </a:r>
          </a:p>
          <a:p>
            <a:r>
              <a:rPr lang="en-GB" sz="1300" b="1" dirty="0"/>
              <a:t>main menu</a:t>
            </a:r>
          </a:p>
        </p:txBody>
      </p:sp>
      <p:sp>
        <p:nvSpPr>
          <p:cNvPr id="33" name="TextBox 32"/>
          <p:cNvSpPr txBox="1"/>
          <p:nvPr/>
        </p:nvSpPr>
        <p:spPr>
          <a:xfrm>
            <a:off x="651165" y="6045507"/>
            <a:ext cx="10668000" cy="646331"/>
          </a:xfrm>
          <a:prstGeom prst="rect">
            <a:avLst/>
          </a:prstGeom>
          <a:noFill/>
        </p:spPr>
        <p:txBody>
          <a:bodyPr wrap="square" rtlCol="0">
            <a:spAutoFit/>
          </a:bodyPr>
          <a:lstStyle/>
          <a:p>
            <a:pPr algn="ctr"/>
            <a:r>
              <a:rPr lang="en-GB" b="1" dirty="0">
                <a:solidFill>
                  <a:srgbClr val="002060"/>
                </a:solidFill>
                <a:latin typeface="Century Gothic" panose="020B0502020202020204" pitchFamily="34" charset="0"/>
              </a:rPr>
              <a:t>All buttons marked with a </a:t>
            </a:r>
            <a:r>
              <a:rPr lang="en-GB" b="1" dirty="0">
                <a:solidFill>
                  <a:srgbClr val="0070C0"/>
                </a:solidFill>
                <a:latin typeface="Century Gothic" panose="020B0502020202020204" pitchFamily="34" charset="0"/>
              </a:rPr>
              <a:t>      </a:t>
            </a:r>
            <a:r>
              <a:rPr lang="en-GB" b="1" dirty="0">
                <a:solidFill>
                  <a:srgbClr val="002060"/>
                </a:solidFill>
                <a:latin typeface="Century Gothic" panose="020B0502020202020204" pitchFamily="34" charset="0"/>
              </a:rPr>
              <a:t>must be completed by all staff/volunteers on the first day of term or their first day in the establishment via a in-person presentation and on each in-service day</a:t>
            </a:r>
          </a:p>
        </p:txBody>
      </p:sp>
      <p:sp>
        <p:nvSpPr>
          <p:cNvPr id="42" name="5-Point Star 41"/>
          <p:cNvSpPr/>
          <p:nvPr/>
        </p:nvSpPr>
        <p:spPr>
          <a:xfrm>
            <a:off x="3721731" y="6112994"/>
            <a:ext cx="254524" cy="23238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247E0178-9EC3-44BA-BE9D-8887BFA58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1029" y="5993168"/>
            <a:ext cx="771633" cy="745939"/>
          </a:xfrm>
          <a:prstGeom prst="rect">
            <a:avLst/>
          </a:prstGeom>
        </p:spPr>
      </p:pic>
      <p:graphicFrame>
        <p:nvGraphicFramePr>
          <p:cNvPr id="4" name="Diagram 3">
            <a:extLst>
              <a:ext uri="{FF2B5EF4-FFF2-40B4-BE49-F238E27FC236}">
                <a16:creationId xmlns:a16="http://schemas.microsoft.com/office/drawing/2014/main" id="{E9604C19-2555-402A-A8A5-0F778695C976}"/>
              </a:ext>
            </a:extLst>
          </p:cNvPr>
          <p:cNvGraphicFramePr/>
          <p:nvPr>
            <p:extLst>
              <p:ext uri="{D42A27DB-BD31-4B8C-83A1-F6EECF244321}">
                <p14:modId xmlns:p14="http://schemas.microsoft.com/office/powerpoint/2010/main" val="1898351506"/>
              </p:ext>
            </p:extLst>
          </p:nvPr>
        </p:nvGraphicFramePr>
        <p:xfrm>
          <a:off x="1135016" y="838420"/>
          <a:ext cx="10122792" cy="50873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5-Point Star 30">
            <a:extLst>
              <a:ext uri="{FF2B5EF4-FFF2-40B4-BE49-F238E27FC236}">
                <a16:creationId xmlns:a16="http://schemas.microsoft.com/office/drawing/2014/main" id="{10A854B1-EF25-4C5C-8716-C5726043D9F1}"/>
              </a:ext>
            </a:extLst>
          </p:cNvPr>
          <p:cNvSpPr/>
          <p:nvPr/>
        </p:nvSpPr>
        <p:spPr>
          <a:xfrm>
            <a:off x="4240160" y="4482693"/>
            <a:ext cx="251955" cy="2019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5-Point Star 30">
            <a:extLst>
              <a:ext uri="{FF2B5EF4-FFF2-40B4-BE49-F238E27FC236}">
                <a16:creationId xmlns:a16="http://schemas.microsoft.com/office/drawing/2014/main" id="{227CD4F3-D7B9-EB43-410F-894AC0CBC350}"/>
              </a:ext>
            </a:extLst>
          </p:cNvPr>
          <p:cNvSpPr/>
          <p:nvPr/>
        </p:nvSpPr>
        <p:spPr>
          <a:xfrm>
            <a:off x="9865106" y="1393130"/>
            <a:ext cx="251955" cy="2019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5-Point Star 30">
            <a:extLst>
              <a:ext uri="{FF2B5EF4-FFF2-40B4-BE49-F238E27FC236}">
                <a16:creationId xmlns:a16="http://schemas.microsoft.com/office/drawing/2014/main" id="{996D8C50-3C13-C22B-784F-E8C414A35217}"/>
              </a:ext>
            </a:extLst>
          </p:cNvPr>
          <p:cNvSpPr/>
          <p:nvPr/>
        </p:nvSpPr>
        <p:spPr>
          <a:xfrm>
            <a:off x="7121907" y="1005203"/>
            <a:ext cx="251955" cy="2019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5-Point Star 30">
            <a:extLst>
              <a:ext uri="{FF2B5EF4-FFF2-40B4-BE49-F238E27FC236}">
                <a16:creationId xmlns:a16="http://schemas.microsoft.com/office/drawing/2014/main" id="{43919D81-B15D-A48E-FD0A-BFAC161687CF}"/>
              </a:ext>
            </a:extLst>
          </p:cNvPr>
          <p:cNvSpPr/>
          <p:nvPr/>
        </p:nvSpPr>
        <p:spPr>
          <a:xfrm>
            <a:off x="4226306" y="1005202"/>
            <a:ext cx="251955" cy="2019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5-Point Star 30">
            <a:extLst>
              <a:ext uri="{FF2B5EF4-FFF2-40B4-BE49-F238E27FC236}">
                <a16:creationId xmlns:a16="http://schemas.microsoft.com/office/drawing/2014/main" id="{6D782021-6821-F4C3-3D3D-7FCE398779F6}"/>
              </a:ext>
            </a:extLst>
          </p:cNvPr>
          <p:cNvSpPr/>
          <p:nvPr/>
        </p:nvSpPr>
        <p:spPr>
          <a:xfrm>
            <a:off x="9837398" y="2723166"/>
            <a:ext cx="251955" cy="2019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5-Point Star 30">
            <a:extLst>
              <a:ext uri="{FF2B5EF4-FFF2-40B4-BE49-F238E27FC236}">
                <a16:creationId xmlns:a16="http://schemas.microsoft.com/office/drawing/2014/main" id="{6A49AF92-90FC-509B-783F-338F217F43C2}"/>
              </a:ext>
            </a:extLst>
          </p:cNvPr>
          <p:cNvSpPr/>
          <p:nvPr/>
        </p:nvSpPr>
        <p:spPr>
          <a:xfrm>
            <a:off x="7066488" y="2737021"/>
            <a:ext cx="251955" cy="2019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5-Point Star 30">
            <a:extLst>
              <a:ext uri="{FF2B5EF4-FFF2-40B4-BE49-F238E27FC236}">
                <a16:creationId xmlns:a16="http://schemas.microsoft.com/office/drawing/2014/main" id="{F577C387-4D30-23C2-7E67-DE33C0B57AD9}"/>
              </a:ext>
            </a:extLst>
          </p:cNvPr>
          <p:cNvSpPr/>
          <p:nvPr/>
        </p:nvSpPr>
        <p:spPr>
          <a:xfrm>
            <a:off x="4184743" y="3305057"/>
            <a:ext cx="251955" cy="2019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5-Point Star 30">
            <a:extLst>
              <a:ext uri="{FF2B5EF4-FFF2-40B4-BE49-F238E27FC236}">
                <a16:creationId xmlns:a16="http://schemas.microsoft.com/office/drawing/2014/main" id="{81747A32-E980-A3FE-DFC5-78FA1A3EBD62}"/>
              </a:ext>
            </a:extLst>
          </p:cNvPr>
          <p:cNvSpPr/>
          <p:nvPr/>
        </p:nvSpPr>
        <p:spPr>
          <a:xfrm>
            <a:off x="9754270" y="4607385"/>
            <a:ext cx="251955" cy="2019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5-Point Star 30">
            <a:extLst>
              <a:ext uri="{FF2B5EF4-FFF2-40B4-BE49-F238E27FC236}">
                <a16:creationId xmlns:a16="http://schemas.microsoft.com/office/drawing/2014/main" id="{6CB64E42-36EB-1E09-FB1D-E3834DF80581}"/>
              </a:ext>
            </a:extLst>
          </p:cNvPr>
          <p:cNvSpPr/>
          <p:nvPr/>
        </p:nvSpPr>
        <p:spPr>
          <a:xfrm>
            <a:off x="6983361" y="4551966"/>
            <a:ext cx="251955" cy="2019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72260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494" y="1075181"/>
            <a:ext cx="10789012" cy="5142244"/>
          </a:xfrm>
        </p:spPr>
        <p:txBody>
          <a:bodyPr>
            <a:normAutofit fontScale="62500" lnSpcReduction="20000"/>
          </a:bodyPr>
          <a:lstStyle/>
          <a:p>
            <a:pPr marL="0" indent="0" algn="just">
              <a:lnSpc>
                <a:spcPct val="120000"/>
              </a:lnSpc>
              <a:spcBef>
                <a:spcPts val="0"/>
              </a:spcBef>
              <a:buNone/>
            </a:pPr>
            <a:r>
              <a:rPr lang="en-GB" sz="2900" b="1" dirty="0">
                <a:solidFill>
                  <a:srgbClr val="002060"/>
                </a:solidFill>
                <a:latin typeface="Century Gothic" panose="020B0502020202020204" pitchFamily="34" charset="0"/>
              </a:rPr>
              <a:t>Domestic Abuse </a:t>
            </a:r>
            <a:r>
              <a:rPr lang="en-GB" sz="2900" dirty="0">
                <a:solidFill>
                  <a:srgbClr val="002060"/>
                </a:solidFill>
                <a:latin typeface="Century Gothic" panose="020B0502020202020204" pitchFamily="34" charset="0"/>
              </a:rPr>
              <a:t>is any form of physical, verbal, sexual, psychological or financial abuse which might amount to criminal conduct and which takes place within the context of a relationship:</a:t>
            </a:r>
          </a:p>
          <a:p>
            <a:pPr algn="just">
              <a:lnSpc>
                <a:spcPct val="120000"/>
              </a:lnSpc>
              <a:spcBef>
                <a:spcPts val="0"/>
              </a:spcBef>
            </a:pPr>
            <a:r>
              <a:rPr lang="en-GB" sz="2900" dirty="0">
                <a:solidFill>
                  <a:srgbClr val="002060"/>
                </a:solidFill>
                <a:latin typeface="Century Gothic" panose="020B0502020202020204" pitchFamily="34" charset="0"/>
              </a:rPr>
              <a:t>Offences cover behaviour likely to cause a partner or ex-partner to suffer physical or psychological harm (including fear, alarm and distress)</a:t>
            </a:r>
          </a:p>
          <a:p>
            <a:pPr marL="0" indent="0" algn="just">
              <a:lnSpc>
                <a:spcPct val="120000"/>
              </a:lnSpc>
              <a:spcBef>
                <a:spcPts val="0"/>
              </a:spcBef>
              <a:buNone/>
            </a:pPr>
            <a:r>
              <a:rPr lang="en-GB" sz="2900" b="1" dirty="0">
                <a:solidFill>
                  <a:srgbClr val="002060"/>
                </a:solidFill>
                <a:latin typeface="Century Gothic" panose="020B0502020202020204" pitchFamily="34" charset="0"/>
              </a:rPr>
              <a:t>Children are harmed by experiencing behaviour that is:</a:t>
            </a:r>
          </a:p>
          <a:p>
            <a:pPr algn="just">
              <a:lnSpc>
                <a:spcPct val="120000"/>
              </a:lnSpc>
              <a:spcBef>
                <a:spcPts val="0"/>
              </a:spcBef>
            </a:pPr>
            <a:r>
              <a:rPr lang="en-GB" sz="2900" dirty="0">
                <a:solidFill>
                  <a:srgbClr val="002060"/>
                </a:solidFill>
                <a:latin typeface="Century Gothic" panose="020B0502020202020204" pitchFamily="34" charset="0"/>
              </a:rPr>
              <a:t>Intimidating and degrading</a:t>
            </a:r>
          </a:p>
          <a:p>
            <a:pPr algn="just">
              <a:lnSpc>
                <a:spcPct val="120000"/>
              </a:lnSpc>
              <a:spcBef>
                <a:spcPts val="0"/>
              </a:spcBef>
            </a:pPr>
            <a:r>
              <a:rPr lang="en-GB" sz="2900" dirty="0">
                <a:solidFill>
                  <a:srgbClr val="002060"/>
                </a:solidFill>
                <a:latin typeface="Century Gothic" panose="020B0502020202020204" pitchFamily="34" charset="0"/>
              </a:rPr>
              <a:t>Threatening</a:t>
            </a:r>
          </a:p>
          <a:p>
            <a:pPr algn="just">
              <a:lnSpc>
                <a:spcPct val="120000"/>
              </a:lnSpc>
              <a:spcBef>
                <a:spcPts val="0"/>
              </a:spcBef>
            </a:pPr>
            <a:r>
              <a:rPr lang="en-GB" sz="2900" dirty="0">
                <a:solidFill>
                  <a:srgbClr val="002060"/>
                </a:solidFill>
                <a:latin typeface="Century Gothic" panose="020B0502020202020204" pitchFamily="34" charset="0"/>
              </a:rPr>
              <a:t>Exposing of intimate information</a:t>
            </a:r>
          </a:p>
          <a:p>
            <a:pPr algn="just">
              <a:lnSpc>
                <a:spcPct val="120000"/>
              </a:lnSpc>
              <a:spcBef>
                <a:spcPts val="0"/>
              </a:spcBef>
            </a:pPr>
            <a:r>
              <a:rPr lang="en-GB" sz="2900" dirty="0">
                <a:solidFill>
                  <a:srgbClr val="002060"/>
                </a:solidFill>
                <a:latin typeface="Century Gothic" panose="020B0502020202020204" pitchFamily="34" charset="0"/>
              </a:rPr>
              <a:t>Accusing and blaming coercive and controlling behaviour is also harmful</a:t>
            </a:r>
          </a:p>
          <a:p>
            <a:pPr algn="just">
              <a:lnSpc>
                <a:spcPct val="120000"/>
              </a:lnSpc>
              <a:spcBef>
                <a:spcPts val="0"/>
              </a:spcBef>
            </a:pPr>
            <a:r>
              <a:rPr lang="en-GB" sz="2900" dirty="0">
                <a:solidFill>
                  <a:srgbClr val="002060"/>
                </a:solidFill>
                <a:latin typeface="Century Gothic" panose="020B0502020202020204" pitchFamily="34" charset="0"/>
              </a:rPr>
              <a:t>Chronic trauma can disrupt attachment, achievement, concentration and wider relationships</a:t>
            </a:r>
          </a:p>
          <a:p>
            <a:pPr algn="just">
              <a:lnSpc>
                <a:spcPct val="120000"/>
              </a:lnSpc>
              <a:spcBef>
                <a:spcPts val="0"/>
              </a:spcBef>
            </a:pPr>
            <a:r>
              <a:rPr lang="en-GB" sz="2900" dirty="0">
                <a:solidFill>
                  <a:srgbClr val="002060"/>
                </a:solidFill>
                <a:latin typeface="Century Gothic" panose="020B0502020202020204" pitchFamily="34" charset="0"/>
              </a:rPr>
              <a:t>The traumatic impact of domestic abuse is often masked and emerges indirectly in anxious or troubled behaviours – a trauma-informed approach is required by practitioners</a:t>
            </a:r>
          </a:p>
          <a:p>
            <a:pPr algn="just">
              <a:lnSpc>
                <a:spcPct val="120000"/>
              </a:lnSpc>
              <a:spcBef>
                <a:spcPts val="0"/>
              </a:spcBef>
            </a:pPr>
            <a:r>
              <a:rPr lang="en-GB" sz="2900" dirty="0">
                <a:solidFill>
                  <a:srgbClr val="002060"/>
                </a:solidFill>
                <a:latin typeface="Century Gothic" panose="020B0502020202020204" pitchFamily="34" charset="0"/>
              </a:rPr>
              <a:t>Young people may experience abuse and coercive control in their own relationships outside of the family home</a:t>
            </a:r>
          </a:p>
          <a:p>
            <a:pPr algn="just">
              <a:lnSpc>
                <a:spcPct val="120000"/>
              </a:lnSpc>
              <a:spcBef>
                <a:spcPts val="0"/>
              </a:spcBef>
            </a:pPr>
            <a:r>
              <a:rPr lang="en-GB" sz="2900" dirty="0">
                <a:solidFill>
                  <a:srgbClr val="002060"/>
                </a:solidFill>
                <a:latin typeface="Century Gothic" panose="020B0502020202020204" pitchFamily="34" charset="0"/>
              </a:rPr>
              <a:t>This is often unrecognised and not disclosed</a:t>
            </a:r>
          </a:p>
          <a:p>
            <a:pPr algn="just">
              <a:lnSpc>
                <a:spcPct val="120000"/>
              </a:lnSpc>
              <a:spcBef>
                <a:spcPts val="0"/>
              </a:spcBef>
            </a:pPr>
            <a:r>
              <a:rPr lang="en-GB" sz="2900" dirty="0">
                <a:solidFill>
                  <a:srgbClr val="002060"/>
                </a:solidFill>
                <a:latin typeface="Century Gothic" panose="020B0502020202020204" pitchFamily="34" charset="0"/>
              </a:rPr>
              <a:t>Social media and digital technology may also be used to perpetrate abuse</a:t>
            </a:r>
          </a:p>
        </p:txBody>
      </p:sp>
      <p:sp>
        <p:nvSpPr>
          <p:cNvPr id="5" name="TextBox 4">
            <a:extLst>
              <a:ext uri="{FF2B5EF4-FFF2-40B4-BE49-F238E27FC236}">
                <a16:creationId xmlns:a16="http://schemas.microsoft.com/office/drawing/2014/main" id="{AAA2CD6C-3123-4F8D-B935-0CE0595F3C16}"/>
              </a:ext>
            </a:extLst>
          </p:cNvPr>
          <p:cNvSpPr txBox="1"/>
          <p:nvPr/>
        </p:nvSpPr>
        <p:spPr>
          <a:xfrm>
            <a:off x="949325" y="428850"/>
            <a:ext cx="1029335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Domestic Abuse – Impact on Children</a:t>
            </a:r>
          </a:p>
        </p:txBody>
      </p:sp>
      <p:pic>
        <p:nvPicPr>
          <p:cNvPr id="9" name="Picture 8">
            <a:hlinkClick r:id="rId3" action="ppaction://hlinksldjump"/>
            <a:extLst>
              <a:ext uri="{FF2B5EF4-FFF2-40B4-BE49-F238E27FC236}">
                <a16:creationId xmlns:a16="http://schemas.microsoft.com/office/drawing/2014/main" id="{2A918EBD-1C82-9FA8-DDF6-2B86C410F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0" name="Graphic 9" descr="Circle with right arrow">
            <a:hlinkClick r:id="" action="ppaction://hlinkshowjump?jump=nextslide"/>
            <a:extLst>
              <a:ext uri="{FF2B5EF4-FFF2-40B4-BE49-F238E27FC236}">
                <a16:creationId xmlns:a16="http://schemas.microsoft.com/office/drawing/2014/main" id="{681CA672-9403-4BAF-0BCE-C1C79ADCBF8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0800000">
            <a:off x="11764536" y="6436692"/>
            <a:ext cx="368614" cy="373431"/>
          </a:xfrm>
          <a:prstGeom prst="rect">
            <a:avLst/>
          </a:prstGeom>
        </p:spPr>
      </p:pic>
      <p:pic>
        <p:nvPicPr>
          <p:cNvPr id="12" name="Graphic 11" descr="Circle with right arrow">
            <a:hlinkClick r:id="" action="ppaction://hlinkshowjump?jump=previousslide"/>
            <a:extLst>
              <a:ext uri="{FF2B5EF4-FFF2-40B4-BE49-F238E27FC236}">
                <a16:creationId xmlns:a16="http://schemas.microsoft.com/office/drawing/2014/main" id="{475B8100-EECB-5487-2FDB-36541BF7E36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25797199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3388" y="1286906"/>
            <a:ext cx="9424502" cy="3271842"/>
          </a:xfrm>
        </p:spPr>
        <p:txBody>
          <a:bodyPr>
            <a:normAutofit/>
          </a:bodyPr>
          <a:lstStyle/>
          <a:p>
            <a:pPr algn="just"/>
            <a:endParaRPr lang="en-GB" sz="1800" dirty="0">
              <a:latin typeface="Century Gothic" panose="020B0502020202020204" pitchFamily="34" charset="0"/>
            </a:endParaRPr>
          </a:p>
        </p:txBody>
      </p:sp>
      <p:pic>
        <p:nvPicPr>
          <p:cNvPr id="4" name="Picture 2" descr="Childrens-Domestic-Abuse-Wheel">
            <a:hlinkClick r:id="rId3"/>
            <a:extLst>
              <a:ext uri="{FF2B5EF4-FFF2-40B4-BE49-F238E27FC236}">
                <a16:creationId xmlns:a16="http://schemas.microsoft.com/office/drawing/2014/main" id="{ECDB6D0C-47F2-4C18-94CB-45CC5315E5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6945" y="1188038"/>
            <a:ext cx="5232168" cy="524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AA2CD6C-3123-4F8D-B935-0CE0595F3C16}"/>
              </a:ext>
            </a:extLst>
          </p:cNvPr>
          <p:cNvSpPr txBox="1"/>
          <p:nvPr/>
        </p:nvSpPr>
        <p:spPr>
          <a:xfrm>
            <a:off x="949325" y="428850"/>
            <a:ext cx="1029335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Domestic Abuse – Impact on Children</a:t>
            </a:r>
          </a:p>
        </p:txBody>
      </p:sp>
      <p:pic>
        <p:nvPicPr>
          <p:cNvPr id="7" name="Picture 6">
            <a:hlinkClick r:id="rId5" action="ppaction://hlinksldjump"/>
            <a:extLst>
              <a:ext uri="{FF2B5EF4-FFF2-40B4-BE49-F238E27FC236}">
                <a16:creationId xmlns:a16="http://schemas.microsoft.com/office/drawing/2014/main" id="{66FAEE34-4439-711C-BAED-A24CD5E1BE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9" name="Graphic 8" descr="Circle with right arrow">
            <a:hlinkClick r:id="" action="ppaction://hlinkshowjump?jump=previousslide"/>
            <a:extLst>
              <a:ext uri="{FF2B5EF4-FFF2-40B4-BE49-F238E27FC236}">
                <a16:creationId xmlns:a16="http://schemas.microsoft.com/office/drawing/2014/main" id="{426A5110-D088-431F-C606-AD9F920EDEA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20277746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747683" y="349606"/>
            <a:ext cx="10576192"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Online Safety</a:t>
            </a:r>
          </a:p>
        </p:txBody>
      </p:sp>
      <p:sp>
        <p:nvSpPr>
          <p:cNvPr id="2" name="Rectangle 1"/>
          <p:cNvSpPr/>
          <p:nvPr/>
        </p:nvSpPr>
        <p:spPr>
          <a:xfrm>
            <a:off x="676688" y="995937"/>
            <a:ext cx="10767630" cy="4154984"/>
          </a:xfrm>
          <a:prstGeom prst="rect">
            <a:avLst/>
          </a:prstGeom>
        </p:spPr>
        <p:txBody>
          <a:bodyPr wrap="square">
            <a:spAutoFit/>
          </a:bodyPr>
          <a:lstStyle/>
          <a:p>
            <a:pPr algn="just">
              <a:defRPr/>
            </a:pPr>
            <a:r>
              <a:rPr lang="en-GB" sz="2400" b="1" dirty="0">
                <a:solidFill>
                  <a:srgbClr val="002060"/>
                </a:solidFill>
                <a:latin typeface="Century Gothic" panose="020B0502020202020204" pitchFamily="34" charset="0"/>
              </a:rPr>
              <a:t>The National Action Plan on Internet Safety for Children and Young People</a:t>
            </a:r>
            <a:r>
              <a:rPr lang="en-GB" sz="2400" dirty="0">
                <a:solidFill>
                  <a:srgbClr val="002060"/>
                </a:solidFill>
                <a:latin typeface="Century Gothic" panose="020B0502020202020204" pitchFamily="34" charset="0"/>
              </a:rPr>
              <a:t> (April 2017) provides guidance around appropriate training, support and information to ensure children and young people are protected, safe and supported in the online world.  In addition, </a:t>
            </a:r>
            <a:r>
              <a:rPr lang="en-GB" sz="2400" b="1" dirty="0">
                <a:solidFill>
                  <a:srgbClr val="002060"/>
                </a:solidFill>
                <a:latin typeface="Century Gothic" panose="020B0502020202020204" pitchFamily="34" charset="0"/>
              </a:rPr>
              <a:t>the aim of the plan </a:t>
            </a:r>
            <a:r>
              <a:rPr lang="en-GB" sz="2400" dirty="0">
                <a:solidFill>
                  <a:srgbClr val="002060"/>
                </a:solidFill>
                <a:latin typeface="Century Gothic" panose="020B0502020202020204" pitchFamily="34" charset="0"/>
              </a:rPr>
              <a:t>is to assist children and young people to be able to enjoy the internet, show resilience and take advantage of the opportunities it has to offer.</a:t>
            </a:r>
          </a:p>
          <a:p>
            <a:pPr algn="just">
              <a:defRPr/>
            </a:pPr>
            <a:r>
              <a:rPr lang="en-GB" sz="2400" dirty="0"/>
              <a:t> </a:t>
            </a:r>
            <a:br>
              <a:rPr lang="en-GB" sz="2400" dirty="0"/>
            </a:br>
            <a:r>
              <a:rPr lang="en-GB" sz="2400" dirty="0"/>
              <a:t/>
            </a:r>
            <a:br>
              <a:rPr lang="en-GB" sz="2400" dirty="0"/>
            </a:br>
            <a:r>
              <a:rPr lang="en-GB" sz="2400" dirty="0"/>
              <a:t/>
            </a:r>
            <a:br>
              <a:rPr lang="en-GB" sz="2400" dirty="0"/>
            </a:br>
            <a:endParaRPr lang="en-GB" sz="2400" dirty="0"/>
          </a:p>
        </p:txBody>
      </p:sp>
      <p:pic>
        <p:nvPicPr>
          <p:cNvPr id="4" name="Picture 3">
            <a:hlinkClick r:id="rId3"/>
          </p:cNvPr>
          <p:cNvPicPr>
            <a:picLocks noChangeAspect="1"/>
          </p:cNvPicPr>
          <p:nvPr/>
        </p:nvPicPr>
        <p:blipFill>
          <a:blip r:embed="rId4"/>
          <a:stretch>
            <a:fillRect/>
          </a:stretch>
        </p:blipFill>
        <p:spPr>
          <a:xfrm>
            <a:off x="9035425" y="3826157"/>
            <a:ext cx="2245604" cy="1371493"/>
          </a:xfrm>
          <a:prstGeom prst="rect">
            <a:avLst/>
          </a:prstGeom>
        </p:spPr>
      </p:pic>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269" y="3826157"/>
            <a:ext cx="1784926" cy="2523789"/>
          </a:xfrm>
          <a:prstGeom prst="rect">
            <a:avLst/>
          </a:prstGeom>
          <a:ln>
            <a:solidFill>
              <a:schemeClr val="accent1"/>
            </a:solidFill>
          </a:ln>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9792" y="3521100"/>
            <a:ext cx="4273839" cy="3025188"/>
          </a:xfrm>
          <a:prstGeom prst="rect">
            <a:avLst/>
          </a:prstGeom>
        </p:spPr>
      </p:pic>
      <p:pic>
        <p:nvPicPr>
          <p:cNvPr id="11" name="Picture 10">
            <a:hlinkClick r:id="rId8" action="ppaction://hlinksldjump"/>
            <a:extLst>
              <a:ext uri="{FF2B5EF4-FFF2-40B4-BE49-F238E27FC236}">
                <a16:creationId xmlns:a16="http://schemas.microsoft.com/office/drawing/2014/main" id="{75BABF21-45C9-4EF0-BDCF-C3EC9BA7C6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81029" y="5993168"/>
            <a:ext cx="558601" cy="540000"/>
          </a:xfrm>
          <a:prstGeom prst="rect">
            <a:avLst/>
          </a:prstGeom>
        </p:spPr>
      </p:pic>
      <p:pic>
        <p:nvPicPr>
          <p:cNvPr id="9" name="Graphic 8" descr="Circle with right arrow">
            <a:hlinkClick r:id="" action="ppaction://hlinkshowjump?jump=nextslide"/>
            <a:extLst>
              <a:ext uri="{FF2B5EF4-FFF2-40B4-BE49-F238E27FC236}">
                <a16:creationId xmlns:a16="http://schemas.microsoft.com/office/drawing/2014/main" id="{61683B0D-E0F9-59F1-41A0-C17F23ED9FFB}"/>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rot="10800000">
            <a:off x="11764536" y="6436692"/>
            <a:ext cx="368614" cy="373431"/>
          </a:xfrm>
          <a:prstGeom prst="rect">
            <a:avLst/>
          </a:prstGeom>
        </p:spPr>
      </p:pic>
    </p:spTree>
    <p:extLst>
      <p:ext uri="{BB962C8B-B14F-4D97-AF65-F5344CB8AC3E}">
        <p14:creationId xmlns:p14="http://schemas.microsoft.com/office/powerpoint/2010/main" val="4323863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613" y="142178"/>
            <a:ext cx="10432774" cy="699099"/>
          </a:xfrm>
        </p:spPr>
        <p:txBody>
          <a:bodyPr>
            <a:normAutofit/>
          </a:bodyPr>
          <a:lstStyle/>
          <a:p>
            <a:pPr algn="ctr"/>
            <a:r>
              <a:rPr lang="en-GB" sz="3600" b="1" dirty="0">
                <a:solidFill>
                  <a:srgbClr val="002060"/>
                </a:solidFill>
                <a:latin typeface="Century Gothic" panose="020B0502020202020204" pitchFamily="34" charset="0"/>
              </a:rPr>
              <a:t>Online Safety</a:t>
            </a:r>
          </a:p>
        </p:txBody>
      </p:sp>
      <p:sp>
        <p:nvSpPr>
          <p:cNvPr id="3" name="Content Placeholder 2"/>
          <p:cNvSpPr>
            <a:spLocks noGrp="1"/>
          </p:cNvSpPr>
          <p:nvPr>
            <p:ph idx="1"/>
          </p:nvPr>
        </p:nvSpPr>
        <p:spPr>
          <a:xfrm>
            <a:off x="296188" y="869147"/>
            <a:ext cx="2680476" cy="3676119"/>
          </a:xfrm>
        </p:spPr>
        <p:txBody>
          <a:bodyPr>
            <a:noAutofit/>
          </a:bodyPr>
          <a:lstStyle/>
          <a:p>
            <a:pPr marL="0" indent="0">
              <a:lnSpc>
                <a:spcPct val="100000"/>
              </a:lnSpc>
              <a:spcBef>
                <a:spcPts val="0"/>
              </a:spcBef>
              <a:buNone/>
            </a:pPr>
            <a:r>
              <a:rPr lang="en-GB" sz="2000" b="1" dirty="0">
                <a:solidFill>
                  <a:srgbClr val="00CC99"/>
                </a:solidFill>
                <a:latin typeface="Century Gothic" panose="020B0502020202020204" pitchFamily="34" charset="0"/>
              </a:rPr>
              <a:t>Experiences and Outcomes </a:t>
            </a:r>
            <a:r>
              <a:rPr lang="en-GB" sz="2000" b="1" dirty="0">
                <a:solidFill>
                  <a:srgbClr val="002060"/>
                </a:solidFill>
                <a:latin typeface="Century Gothic" panose="020B0502020202020204" pitchFamily="34" charset="0"/>
              </a:rPr>
              <a:t>which have a stronger focus on Digital Literacy and incorporate internet safety and cyber resilience were published for the </a:t>
            </a:r>
            <a:r>
              <a:rPr lang="en-GB" sz="2000" b="1" dirty="0">
                <a:solidFill>
                  <a:srgbClr val="00CC99"/>
                </a:solidFill>
                <a:latin typeface="Century Gothic" panose="020B0502020202020204" pitchFamily="34" charset="0"/>
              </a:rPr>
              <a:t>Technologies</a:t>
            </a:r>
            <a:r>
              <a:rPr lang="en-GB" sz="2000" b="1" dirty="0">
                <a:solidFill>
                  <a:srgbClr val="002060"/>
                </a:solidFill>
                <a:latin typeface="Century Gothic" panose="020B0502020202020204" pitchFamily="34" charset="0"/>
              </a:rPr>
              <a:t> area of Curriculum for Excellence in March 2017 and are promoted by </a:t>
            </a:r>
            <a:r>
              <a:rPr lang="en-GB" sz="2000" b="1" dirty="0">
                <a:solidFill>
                  <a:srgbClr val="00CC99"/>
                </a:solidFill>
                <a:latin typeface="Century Gothic" panose="020B0502020202020204" pitchFamily="34" charset="0"/>
              </a:rPr>
              <a:t>Digital Literacy Co-ordinators and CP Co-ordinators </a:t>
            </a:r>
            <a:r>
              <a:rPr lang="en-GB" sz="2000" b="1" dirty="0">
                <a:solidFill>
                  <a:srgbClr val="002060"/>
                </a:solidFill>
                <a:latin typeface="Century Gothic" panose="020B0502020202020204" pitchFamily="34" charset="0"/>
              </a:rPr>
              <a:t>in all establishments</a:t>
            </a:r>
          </a:p>
          <a:p>
            <a:pPr marL="0" indent="0">
              <a:lnSpc>
                <a:spcPct val="100000"/>
              </a:lnSpc>
              <a:spcBef>
                <a:spcPts val="0"/>
              </a:spcBef>
              <a:buNone/>
            </a:pPr>
            <a:endParaRPr lang="en-GB" sz="2000" b="1" dirty="0">
              <a:solidFill>
                <a:srgbClr val="002060"/>
              </a:solidFill>
              <a:latin typeface="Century Gothic" panose="020B0502020202020204" pitchFamily="34" charset="0"/>
            </a:endParaRPr>
          </a:p>
          <a:p>
            <a:pPr marL="0" indent="0">
              <a:lnSpc>
                <a:spcPct val="100000"/>
              </a:lnSpc>
              <a:spcBef>
                <a:spcPts val="0"/>
              </a:spcBef>
              <a:buNone/>
            </a:pPr>
            <a:endParaRPr lang="en-GB" sz="2000" b="1" dirty="0">
              <a:solidFill>
                <a:srgbClr val="002060"/>
              </a:solidFill>
              <a:latin typeface="Century Gothic" panose="020B0502020202020204" pitchFamily="34" charset="0"/>
            </a:endParaRPr>
          </a:p>
          <a:p>
            <a:pPr marL="0" indent="0" algn="just">
              <a:lnSpc>
                <a:spcPct val="100000"/>
              </a:lnSpc>
              <a:spcBef>
                <a:spcPts val="0"/>
              </a:spcBef>
              <a:buNone/>
            </a:pPr>
            <a:endParaRPr lang="en-GB" sz="2000" b="1" dirty="0">
              <a:solidFill>
                <a:srgbClr val="0070C0"/>
              </a:solidFill>
              <a:latin typeface="Century Gothic" panose="020B0502020202020204" pitchFamily="34" charset="0"/>
            </a:endParaRPr>
          </a:p>
          <a:p>
            <a:pPr marL="0" indent="0" algn="just">
              <a:lnSpc>
                <a:spcPct val="100000"/>
              </a:lnSpc>
              <a:spcBef>
                <a:spcPts val="0"/>
              </a:spcBef>
              <a:buNone/>
            </a:pPr>
            <a:endParaRPr lang="en-GB" sz="2000" dirty="0">
              <a:solidFill>
                <a:srgbClr val="002060"/>
              </a:solidFill>
              <a:latin typeface="Century Gothic" panose="020B0502020202020204" pitchFamily="34" charset="0"/>
            </a:endParaRPr>
          </a:p>
          <a:p>
            <a:pPr marL="0" indent="0" algn="just">
              <a:lnSpc>
                <a:spcPct val="100000"/>
              </a:lnSpc>
              <a:spcBef>
                <a:spcPts val="0"/>
              </a:spcBef>
              <a:buNone/>
            </a:pPr>
            <a:endParaRPr lang="en-GB" sz="1800" b="1" dirty="0">
              <a:solidFill>
                <a:srgbClr val="0070C0"/>
              </a:solidFill>
              <a:latin typeface="Century Gothic" panose="020B0502020202020204" pitchFamily="34" charset="0"/>
            </a:endParaRPr>
          </a:p>
          <a:p>
            <a:pPr marL="0" indent="0" algn="just">
              <a:lnSpc>
                <a:spcPct val="100000"/>
              </a:lnSpc>
              <a:spcBef>
                <a:spcPts val="0"/>
              </a:spcBef>
              <a:buNone/>
            </a:pPr>
            <a:endParaRPr lang="en-GB" sz="1800" b="1" dirty="0">
              <a:solidFill>
                <a:srgbClr val="0070C0"/>
              </a:solidFill>
            </a:endParaRPr>
          </a:p>
        </p:txBody>
      </p:sp>
      <p:graphicFrame>
        <p:nvGraphicFramePr>
          <p:cNvPr id="8" name="Diagram 7">
            <a:extLst>
              <a:ext uri="{FF2B5EF4-FFF2-40B4-BE49-F238E27FC236}">
                <a16:creationId xmlns:a16="http://schemas.microsoft.com/office/drawing/2014/main" id="{72837070-7D62-4CFA-B9C1-0642EEAA1A09}"/>
              </a:ext>
            </a:extLst>
          </p:cNvPr>
          <p:cNvGraphicFramePr/>
          <p:nvPr>
            <p:extLst>
              <p:ext uri="{D42A27DB-BD31-4B8C-83A1-F6EECF244321}">
                <p14:modId xmlns:p14="http://schemas.microsoft.com/office/powerpoint/2010/main" val="969868388"/>
              </p:ext>
            </p:extLst>
          </p:nvPr>
        </p:nvGraphicFramePr>
        <p:xfrm>
          <a:off x="3072541" y="84127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hlinkClick r:id="rId8" action="ppaction://hlinksldjump"/>
            <a:extLst>
              <a:ext uri="{FF2B5EF4-FFF2-40B4-BE49-F238E27FC236}">
                <a16:creationId xmlns:a16="http://schemas.microsoft.com/office/drawing/2014/main" id="{91878987-E0D5-E53B-1125-17E140780C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3" name="Graphic 12" descr="Circle with right arrow">
            <a:hlinkClick r:id="" action="ppaction://hlinkshowjump?jump=nextslide"/>
            <a:extLst>
              <a:ext uri="{FF2B5EF4-FFF2-40B4-BE49-F238E27FC236}">
                <a16:creationId xmlns:a16="http://schemas.microsoft.com/office/drawing/2014/main" id="{C3C720B3-7CB0-8A85-6C78-E1350BA10076}"/>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rot="10800000">
            <a:off x="11764536" y="6436692"/>
            <a:ext cx="368614" cy="373431"/>
          </a:xfrm>
          <a:prstGeom prst="rect">
            <a:avLst/>
          </a:prstGeom>
        </p:spPr>
      </p:pic>
      <p:pic>
        <p:nvPicPr>
          <p:cNvPr id="14" name="Graphic 13" descr="Circle with right arrow">
            <a:hlinkClick r:id="" action="ppaction://hlinkshowjump?jump=previousslide"/>
            <a:extLst>
              <a:ext uri="{FF2B5EF4-FFF2-40B4-BE49-F238E27FC236}">
                <a16:creationId xmlns:a16="http://schemas.microsoft.com/office/drawing/2014/main" id="{BF2033D7-175B-94A2-FFDF-6DF1C5162439}"/>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33810149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613" y="142178"/>
            <a:ext cx="10432774" cy="699099"/>
          </a:xfrm>
        </p:spPr>
        <p:txBody>
          <a:bodyPr>
            <a:normAutofit/>
          </a:bodyPr>
          <a:lstStyle/>
          <a:p>
            <a:pPr algn="ctr"/>
            <a:r>
              <a:rPr lang="en-GB" sz="3600" b="1" dirty="0">
                <a:solidFill>
                  <a:srgbClr val="002060"/>
                </a:solidFill>
                <a:latin typeface="Century Gothic" panose="020B0502020202020204" pitchFamily="34" charset="0"/>
              </a:rPr>
              <a:t>Online Safety</a:t>
            </a:r>
          </a:p>
        </p:txBody>
      </p:sp>
      <p:sp>
        <p:nvSpPr>
          <p:cNvPr id="3" name="Content Placeholder 2"/>
          <p:cNvSpPr>
            <a:spLocks noGrp="1"/>
          </p:cNvSpPr>
          <p:nvPr>
            <p:ph idx="1"/>
          </p:nvPr>
        </p:nvSpPr>
        <p:spPr>
          <a:xfrm>
            <a:off x="706810" y="1006611"/>
            <a:ext cx="4747153" cy="5390251"/>
          </a:xfrm>
        </p:spPr>
        <p:txBody>
          <a:bodyPr>
            <a:noAutofit/>
          </a:bodyPr>
          <a:lstStyle/>
          <a:p>
            <a:pPr marL="0" indent="0" algn="just">
              <a:lnSpc>
                <a:spcPct val="100000"/>
              </a:lnSpc>
              <a:spcBef>
                <a:spcPts val="0"/>
              </a:spcBef>
              <a:buNone/>
            </a:pPr>
            <a:r>
              <a:rPr lang="en-GB" sz="2600" b="1" dirty="0">
                <a:solidFill>
                  <a:srgbClr val="002060"/>
                </a:solidFill>
              </a:rPr>
              <a:t>Professionals involved in assessment and planning should develop a knowledge of online risks, the impact of technology on the lives of children and young people and the use of technology by parents and carers which may impact on children. They should consider the place of technology within the child’s world, with a view to working together on plans relevant to the situation.</a:t>
            </a:r>
            <a:endParaRPr lang="en-GB" sz="2600" dirty="0">
              <a:solidFill>
                <a:srgbClr val="002060"/>
              </a:solidFill>
            </a:endParaRPr>
          </a:p>
          <a:p>
            <a:pPr marL="0" indent="0">
              <a:lnSpc>
                <a:spcPct val="100000"/>
              </a:lnSpc>
              <a:spcBef>
                <a:spcPts val="0"/>
              </a:spcBef>
              <a:buNone/>
            </a:pPr>
            <a:endParaRPr lang="en-GB" sz="2000" b="1" dirty="0">
              <a:solidFill>
                <a:srgbClr val="002060"/>
              </a:solidFill>
              <a:latin typeface="Century Gothic" panose="020B0502020202020204" pitchFamily="34" charset="0"/>
            </a:endParaRPr>
          </a:p>
          <a:p>
            <a:pPr marL="0" indent="0" algn="just">
              <a:lnSpc>
                <a:spcPct val="100000"/>
              </a:lnSpc>
              <a:spcBef>
                <a:spcPts val="0"/>
              </a:spcBef>
              <a:buNone/>
            </a:pPr>
            <a:endParaRPr lang="en-GB" sz="2000" b="1" dirty="0">
              <a:solidFill>
                <a:srgbClr val="0070C0"/>
              </a:solidFill>
              <a:latin typeface="Century Gothic" panose="020B0502020202020204" pitchFamily="34" charset="0"/>
            </a:endParaRPr>
          </a:p>
          <a:p>
            <a:pPr marL="0" indent="0" algn="just">
              <a:lnSpc>
                <a:spcPct val="100000"/>
              </a:lnSpc>
              <a:spcBef>
                <a:spcPts val="0"/>
              </a:spcBef>
              <a:buNone/>
            </a:pPr>
            <a:endParaRPr lang="en-GB" sz="2000" dirty="0">
              <a:solidFill>
                <a:srgbClr val="002060"/>
              </a:solidFill>
              <a:latin typeface="Century Gothic" panose="020B0502020202020204" pitchFamily="34" charset="0"/>
            </a:endParaRPr>
          </a:p>
          <a:p>
            <a:pPr marL="0" indent="0" algn="just">
              <a:lnSpc>
                <a:spcPct val="100000"/>
              </a:lnSpc>
              <a:spcBef>
                <a:spcPts val="0"/>
              </a:spcBef>
              <a:buNone/>
            </a:pPr>
            <a:endParaRPr lang="en-GB" sz="1800" b="1" dirty="0">
              <a:solidFill>
                <a:srgbClr val="0070C0"/>
              </a:solidFill>
              <a:latin typeface="Century Gothic" panose="020B0502020202020204" pitchFamily="34" charset="0"/>
            </a:endParaRPr>
          </a:p>
          <a:p>
            <a:pPr marL="0" indent="0" algn="just">
              <a:lnSpc>
                <a:spcPct val="100000"/>
              </a:lnSpc>
              <a:spcBef>
                <a:spcPts val="0"/>
              </a:spcBef>
              <a:buNone/>
            </a:pPr>
            <a:endParaRPr lang="en-GB" sz="1800" b="1" dirty="0">
              <a:solidFill>
                <a:srgbClr val="0070C0"/>
              </a:solidFill>
            </a:endParaRPr>
          </a:p>
        </p:txBody>
      </p:sp>
      <p:pic>
        <p:nvPicPr>
          <p:cNvPr id="5" name="Picture 4">
            <a:extLst>
              <a:ext uri="{FF2B5EF4-FFF2-40B4-BE49-F238E27FC236}">
                <a16:creationId xmlns:a16="http://schemas.microsoft.com/office/drawing/2014/main" id="{831057AD-D23E-4E55-8A4C-E794A36986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5621" y="1148433"/>
            <a:ext cx="3523750" cy="4983101"/>
          </a:xfrm>
          <a:prstGeom prst="rect">
            <a:avLst/>
          </a:prstGeom>
          <a:ln>
            <a:solidFill>
              <a:srgbClr val="00B050"/>
            </a:solidFill>
          </a:ln>
        </p:spPr>
      </p:pic>
      <p:pic>
        <p:nvPicPr>
          <p:cNvPr id="9" name="Picture 8">
            <a:hlinkClick r:id="rId4" action="ppaction://hlinksldjump"/>
            <a:extLst>
              <a:ext uri="{FF2B5EF4-FFF2-40B4-BE49-F238E27FC236}">
                <a16:creationId xmlns:a16="http://schemas.microsoft.com/office/drawing/2014/main" id="{1B454B4E-EBB1-9058-5B45-3A595DEF0E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0" name="Graphic 9" descr="Circle with right arrow">
            <a:hlinkClick r:id="" action="ppaction://hlinkshowjump?jump=nextslide"/>
            <a:extLst>
              <a:ext uri="{FF2B5EF4-FFF2-40B4-BE49-F238E27FC236}">
                <a16:creationId xmlns:a16="http://schemas.microsoft.com/office/drawing/2014/main" id="{486ECFD3-08C4-5094-FC13-92BF42F1FA7D}"/>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10800000">
            <a:off x="11764536" y="6436692"/>
            <a:ext cx="368614" cy="373431"/>
          </a:xfrm>
          <a:prstGeom prst="rect">
            <a:avLst/>
          </a:prstGeom>
        </p:spPr>
      </p:pic>
      <p:pic>
        <p:nvPicPr>
          <p:cNvPr id="13" name="Graphic 12" descr="Circle with right arrow">
            <a:hlinkClick r:id="" action="ppaction://hlinkshowjump?jump=previousslide"/>
            <a:extLst>
              <a:ext uri="{FF2B5EF4-FFF2-40B4-BE49-F238E27FC236}">
                <a16:creationId xmlns:a16="http://schemas.microsoft.com/office/drawing/2014/main" id="{976E3912-CE1A-42E3-72D8-01D2C3AF8F1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16052021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645" y="203500"/>
            <a:ext cx="10432774" cy="699099"/>
          </a:xfrm>
        </p:spPr>
        <p:txBody>
          <a:bodyPr>
            <a:normAutofit/>
          </a:bodyPr>
          <a:lstStyle/>
          <a:p>
            <a:pPr algn="ctr"/>
            <a:r>
              <a:rPr lang="en-GB" sz="3600" b="1" dirty="0">
                <a:solidFill>
                  <a:srgbClr val="002060"/>
                </a:solidFill>
                <a:latin typeface="Century Gothic" panose="020B0502020202020204" pitchFamily="34" charset="0"/>
              </a:rPr>
              <a:t>Online Safety</a:t>
            </a:r>
          </a:p>
        </p:txBody>
      </p:sp>
      <p:sp>
        <p:nvSpPr>
          <p:cNvPr id="3" name="Content Placeholder 2"/>
          <p:cNvSpPr>
            <a:spLocks noGrp="1"/>
          </p:cNvSpPr>
          <p:nvPr>
            <p:ph idx="1"/>
          </p:nvPr>
        </p:nvSpPr>
        <p:spPr>
          <a:xfrm>
            <a:off x="4393333" y="4113749"/>
            <a:ext cx="4958862" cy="2514599"/>
          </a:xfrm>
        </p:spPr>
        <p:txBody>
          <a:bodyPr>
            <a:noAutofit/>
          </a:bodyPr>
          <a:lstStyle/>
          <a:p>
            <a:pPr marL="0" indent="0" algn="just">
              <a:lnSpc>
                <a:spcPct val="100000"/>
              </a:lnSpc>
              <a:spcBef>
                <a:spcPts val="0"/>
              </a:spcBef>
              <a:buNone/>
            </a:pPr>
            <a:endParaRPr lang="en-GB" sz="2400" b="1" dirty="0">
              <a:latin typeface="Century Gothic" panose="020B0502020202020204" pitchFamily="34" charset="0"/>
            </a:endParaRPr>
          </a:p>
          <a:p>
            <a:pPr marL="0" indent="0" algn="just">
              <a:lnSpc>
                <a:spcPct val="100000"/>
              </a:lnSpc>
              <a:spcBef>
                <a:spcPts val="0"/>
              </a:spcBef>
              <a:buNone/>
            </a:pPr>
            <a:endParaRPr lang="en-GB" sz="2400" dirty="0">
              <a:latin typeface="Century Gothic" panose="020B0502020202020204" pitchFamily="34" charset="0"/>
            </a:endParaRPr>
          </a:p>
          <a:p>
            <a:pPr marL="0" indent="0" algn="just">
              <a:lnSpc>
                <a:spcPct val="100000"/>
              </a:lnSpc>
              <a:spcBef>
                <a:spcPts val="0"/>
              </a:spcBef>
              <a:buNone/>
            </a:pPr>
            <a:endParaRPr lang="en-GB" sz="2000" dirty="0">
              <a:solidFill>
                <a:srgbClr val="B60A60"/>
              </a:solidFill>
            </a:endParaRPr>
          </a:p>
        </p:txBody>
      </p:sp>
      <p:pic>
        <p:nvPicPr>
          <p:cNvPr id="10" name="Picture 9">
            <a:extLst>
              <a:ext uri="{FF2B5EF4-FFF2-40B4-BE49-F238E27FC236}">
                <a16:creationId xmlns:a16="http://schemas.microsoft.com/office/drawing/2014/main" id="{AE72DD44-3473-4E30-B55D-55B3EA2D40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41" y="919609"/>
            <a:ext cx="4209477" cy="5734891"/>
          </a:xfrm>
          <a:prstGeom prst="rect">
            <a:avLst/>
          </a:prstGeom>
        </p:spPr>
      </p:pic>
      <p:pic>
        <p:nvPicPr>
          <p:cNvPr id="12" name="Picture 11">
            <a:extLst>
              <a:ext uri="{FF2B5EF4-FFF2-40B4-BE49-F238E27FC236}">
                <a16:creationId xmlns:a16="http://schemas.microsoft.com/office/drawing/2014/main" id="{6C4D58D7-4133-4EAD-ABF6-6829D809A6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4114" y="902599"/>
            <a:ext cx="3892331" cy="5302820"/>
          </a:xfrm>
          <a:prstGeom prst="rect">
            <a:avLst/>
          </a:prstGeom>
        </p:spPr>
      </p:pic>
      <p:sp>
        <p:nvSpPr>
          <p:cNvPr id="4" name="TextBox 3">
            <a:extLst>
              <a:ext uri="{FF2B5EF4-FFF2-40B4-BE49-F238E27FC236}">
                <a16:creationId xmlns:a16="http://schemas.microsoft.com/office/drawing/2014/main" id="{CA404165-4176-4CF7-B93C-EAFB89C90486}"/>
              </a:ext>
            </a:extLst>
          </p:cNvPr>
          <p:cNvSpPr txBox="1"/>
          <p:nvPr/>
        </p:nvSpPr>
        <p:spPr>
          <a:xfrm>
            <a:off x="4357165" y="1221865"/>
            <a:ext cx="3682456" cy="1754326"/>
          </a:xfrm>
          <a:prstGeom prst="rect">
            <a:avLst/>
          </a:prstGeom>
          <a:noFill/>
        </p:spPr>
        <p:txBody>
          <a:bodyPr wrap="square" rtlCol="0">
            <a:spAutoFit/>
          </a:bodyPr>
          <a:lstStyle/>
          <a:p>
            <a:pPr algn="just"/>
            <a:r>
              <a:rPr lang="en-GB" b="1" dirty="0">
                <a:solidFill>
                  <a:srgbClr val="002060"/>
                </a:solidFill>
                <a:latin typeface="Century Gothic" panose="020B0502020202020204" pitchFamily="34" charset="0"/>
              </a:rPr>
              <a:t>North Ayrshire Pupil Definition:</a:t>
            </a:r>
            <a:endParaRPr lang="en-GB" dirty="0">
              <a:solidFill>
                <a:srgbClr val="002060"/>
              </a:solidFill>
              <a:latin typeface="Century Gothic" panose="020B0502020202020204" pitchFamily="34" charset="0"/>
            </a:endParaRPr>
          </a:p>
          <a:p>
            <a:r>
              <a:rPr lang="en-GB" dirty="0">
                <a:solidFill>
                  <a:srgbClr val="002060"/>
                </a:solidFill>
                <a:latin typeface="Century Gothic" panose="020B0502020202020204" pitchFamily="34" charset="0"/>
              </a:rPr>
              <a:t>Being switched on when using websites and social media and being able to use them confidently, happily and safely. </a:t>
            </a:r>
          </a:p>
        </p:txBody>
      </p:sp>
      <p:sp>
        <p:nvSpPr>
          <p:cNvPr id="5" name="TextBox 4">
            <a:extLst>
              <a:ext uri="{FF2B5EF4-FFF2-40B4-BE49-F238E27FC236}">
                <a16:creationId xmlns:a16="http://schemas.microsoft.com/office/drawing/2014/main" id="{E0415D06-94A9-49A8-85A7-4ABD3E4C9299}"/>
              </a:ext>
            </a:extLst>
          </p:cNvPr>
          <p:cNvSpPr txBox="1"/>
          <p:nvPr/>
        </p:nvSpPr>
        <p:spPr>
          <a:xfrm>
            <a:off x="139339" y="739067"/>
            <a:ext cx="12052661" cy="646331"/>
          </a:xfrm>
          <a:prstGeom prst="rect">
            <a:avLst/>
          </a:prstGeom>
          <a:noFill/>
        </p:spPr>
        <p:txBody>
          <a:bodyPr wrap="square" rtlCol="0">
            <a:spAutoFit/>
          </a:bodyPr>
          <a:lstStyle/>
          <a:p>
            <a:r>
              <a:rPr lang="en-GB" b="1" dirty="0">
                <a:solidFill>
                  <a:srgbClr val="002060"/>
                </a:solidFill>
                <a:latin typeface="Century Gothic" panose="020B0502020202020204" pitchFamily="34" charset="0"/>
              </a:rPr>
              <a:t>Children and young people in North Ayrshire have created a Pledge which all pupils have signed up to:</a:t>
            </a:r>
          </a:p>
          <a:p>
            <a:endParaRPr lang="en-GB" dirty="0"/>
          </a:p>
        </p:txBody>
      </p:sp>
      <p:sp>
        <p:nvSpPr>
          <p:cNvPr id="11" name="TextBox 10">
            <a:extLst>
              <a:ext uri="{FF2B5EF4-FFF2-40B4-BE49-F238E27FC236}">
                <a16:creationId xmlns:a16="http://schemas.microsoft.com/office/drawing/2014/main" id="{6ABA885C-BBCC-4CDC-BDB2-DE04BA37ACC6}"/>
              </a:ext>
            </a:extLst>
          </p:cNvPr>
          <p:cNvSpPr txBox="1"/>
          <p:nvPr/>
        </p:nvSpPr>
        <p:spPr>
          <a:xfrm>
            <a:off x="4357165" y="3149489"/>
            <a:ext cx="3710282" cy="3139321"/>
          </a:xfrm>
          <a:prstGeom prst="rect">
            <a:avLst/>
          </a:prstGeom>
          <a:noFill/>
        </p:spPr>
        <p:txBody>
          <a:bodyPr wrap="square" rtlCol="0">
            <a:spAutoFit/>
          </a:bodyPr>
          <a:lstStyle/>
          <a:p>
            <a:pPr algn="just"/>
            <a:r>
              <a:rPr lang="en-GB" b="1" dirty="0">
                <a:solidFill>
                  <a:srgbClr val="002060"/>
                </a:solidFill>
                <a:latin typeface="Century Gothic" panose="020B0502020202020204" pitchFamily="34" charset="0"/>
              </a:rPr>
              <a:t>Draft National Guidance for Child Protection in  Scotland 2020 definition: </a:t>
            </a:r>
          </a:p>
          <a:p>
            <a:pPr algn="just"/>
            <a:r>
              <a:rPr lang="en-GB" dirty="0">
                <a:solidFill>
                  <a:srgbClr val="002060"/>
                </a:solidFill>
                <a:latin typeface="Century Gothic" panose="020B0502020202020204" pitchFamily="34" charset="0"/>
              </a:rPr>
              <a:t>Online child abuse is any type of abuse that occurs in the digital environment and the internet, facilitated through technology and devices such as computers, tablets, mobile phones, gaming devices and other online-enabled devices.</a:t>
            </a:r>
          </a:p>
        </p:txBody>
      </p:sp>
      <p:pic>
        <p:nvPicPr>
          <p:cNvPr id="13" name="Picture 12">
            <a:hlinkClick r:id="rId5" action="ppaction://hlinksldjump"/>
            <a:extLst>
              <a:ext uri="{FF2B5EF4-FFF2-40B4-BE49-F238E27FC236}">
                <a16:creationId xmlns:a16="http://schemas.microsoft.com/office/drawing/2014/main" id="{3DFCF197-D15F-8649-D5BD-F593DFC4C9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5" name="Graphic 14" descr="Circle with right arrow">
            <a:hlinkClick r:id="" action="ppaction://hlinkshowjump?jump=previousslide"/>
            <a:extLst>
              <a:ext uri="{FF2B5EF4-FFF2-40B4-BE49-F238E27FC236}">
                <a16:creationId xmlns:a16="http://schemas.microsoft.com/office/drawing/2014/main" id="{1925B51D-3125-CFCB-00C2-B7E70535CB2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23213759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62262" y="281501"/>
            <a:ext cx="6413729" cy="707886"/>
          </a:xfrm>
          <a:prstGeom prst="rect">
            <a:avLst/>
          </a:prstGeom>
          <a:noFill/>
        </p:spPr>
        <p:txBody>
          <a:bodyPr wrap="square" rtlCol="0">
            <a:spAutoFit/>
          </a:bodyPr>
          <a:lstStyle/>
          <a:p>
            <a:pPr algn="ctr"/>
            <a:r>
              <a:rPr lang="en-GB" sz="4000" b="1" dirty="0">
                <a:solidFill>
                  <a:srgbClr val="002060"/>
                </a:solidFill>
                <a:latin typeface="Century Gothic" panose="020B0502020202020204" pitchFamily="34" charset="0"/>
              </a:rPr>
              <a:t>Anti-Bullying</a:t>
            </a:r>
          </a:p>
        </p:txBody>
      </p:sp>
      <p:sp>
        <p:nvSpPr>
          <p:cNvPr id="2" name="Rectangle 1"/>
          <p:cNvSpPr/>
          <p:nvPr/>
        </p:nvSpPr>
        <p:spPr>
          <a:xfrm>
            <a:off x="5569736" y="1059414"/>
            <a:ext cx="6096000" cy="4893647"/>
          </a:xfrm>
          <a:prstGeom prst="rect">
            <a:avLst/>
          </a:prstGeom>
        </p:spPr>
        <p:txBody>
          <a:bodyPr>
            <a:spAutoFit/>
          </a:bodyPr>
          <a:lstStyle/>
          <a:p>
            <a:pPr algn="just"/>
            <a:r>
              <a:rPr lang="en-GB" dirty="0">
                <a:solidFill>
                  <a:srgbClr val="002060"/>
                </a:solidFill>
                <a:latin typeface="Century Gothic" panose="020B0502020202020204" pitchFamily="34" charset="0"/>
              </a:rPr>
              <a:t>A culture that encourages respect, values opinions, celebrates differences and promotes positive relationships will make it all the more difficult for bullying behaviour to flourish or be tolerated.</a:t>
            </a:r>
          </a:p>
          <a:p>
            <a:pPr algn="just"/>
            <a:endParaRPr lang="en-GB" sz="1000" dirty="0">
              <a:solidFill>
                <a:srgbClr val="002060"/>
              </a:solidFill>
              <a:latin typeface="Century Gothic" panose="020B0502020202020204" pitchFamily="34" charset="0"/>
            </a:endParaRPr>
          </a:p>
          <a:p>
            <a:pPr algn="just"/>
            <a:r>
              <a:rPr lang="en-GB" dirty="0">
                <a:solidFill>
                  <a:srgbClr val="002060"/>
                </a:solidFill>
                <a:latin typeface="Century Gothic" panose="020B0502020202020204" pitchFamily="34" charset="0"/>
              </a:rPr>
              <a:t>It is the on-going aim to reduce and eradicate bullying behaviour by:	</a:t>
            </a:r>
          </a:p>
          <a:p>
            <a:pPr marL="285750" lvl="0" indent="-285750" algn="just">
              <a:buFont typeface="Arial" panose="020B0604020202020204" pitchFamily="34" charset="0"/>
              <a:buChar char="•"/>
            </a:pPr>
            <a:r>
              <a:rPr lang="en-GB" dirty="0">
                <a:solidFill>
                  <a:srgbClr val="002060"/>
                </a:solidFill>
                <a:latin typeface="Century Gothic" panose="020B0502020202020204" pitchFamily="34" charset="0"/>
              </a:rPr>
              <a:t>Raising awareness of bullying behaviour</a:t>
            </a:r>
          </a:p>
          <a:p>
            <a:pPr marL="285750" lvl="0" indent="-285750" algn="just">
              <a:buFont typeface="Arial" panose="020B0604020202020204" pitchFamily="34" charset="0"/>
              <a:buChar char="•"/>
            </a:pPr>
            <a:r>
              <a:rPr lang="en-GB" dirty="0">
                <a:solidFill>
                  <a:srgbClr val="002060"/>
                </a:solidFill>
                <a:latin typeface="Century Gothic" panose="020B0502020202020204" pitchFamily="34" charset="0"/>
              </a:rPr>
              <a:t>Creating and supporting a culture of respect, care and consideration of others</a:t>
            </a:r>
          </a:p>
          <a:p>
            <a:pPr marL="285750" lvl="0" indent="-285750" algn="just">
              <a:buFont typeface="Arial" panose="020B0604020202020204" pitchFamily="34" charset="0"/>
              <a:buChar char="•"/>
            </a:pPr>
            <a:r>
              <a:rPr lang="en-GB" dirty="0">
                <a:solidFill>
                  <a:srgbClr val="002060"/>
                </a:solidFill>
                <a:latin typeface="Century Gothic" panose="020B0502020202020204" pitchFamily="34" charset="0"/>
              </a:rPr>
              <a:t>Ensuring that all staff, pupils, parents and carers are aware of school procedures and strategies on dealing with instances of bullying</a:t>
            </a:r>
          </a:p>
          <a:p>
            <a:pPr marL="285750" lvl="0" indent="-285750" algn="just">
              <a:buFont typeface="Arial" panose="020B0604020202020204" pitchFamily="34" charset="0"/>
              <a:buChar char="•"/>
            </a:pPr>
            <a:r>
              <a:rPr lang="en-GB" dirty="0">
                <a:solidFill>
                  <a:srgbClr val="002060"/>
                </a:solidFill>
                <a:latin typeface="Century Gothic" panose="020B0502020202020204" pitchFamily="34" charset="0"/>
              </a:rPr>
              <a:t>Having built in monitoring and evaluation mechanisms to ensure that procedures are being consistently applied.</a:t>
            </a:r>
          </a:p>
          <a:p>
            <a:pPr lvl="0" algn="just"/>
            <a:endParaRPr lang="en-GB" dirty="0">
              <a:solidFill>
                <a:srgbClr val="002060"/>
              </a:solidFill>
              <a:latin typeface="Century Gothic" panose="020B0502020202020204" pitchFamily="34" charset="0"/>
            </a:endParaRPr>
          </a:p>
          <a:p>
            <a:pPr lvl="0" algn="just"/>
            <a:r>
              <a:rPr lang="en-GB" sz="1400" b="1" dirty="0">
                <a:solidFill>
                  <a:srgbClr val="002060"/>
                </a:solidFill>
                <a:latin typeface="Century Gothic" panose="020B0502020202020204" pitchFamily="34" charset="0"/>
              </a:rPr>
              <a:t>Standard Circular M6 – Bullying: It’s Never Acceptable</a:t>
            </a:r>
          </a:p>
        </p:txBody>
      </p:sp>
      <p:sp>
        <p:nvSpPr>
          <p:cNvPr id="3" name="Rectangle 2"/>
          <p:cNvSpPr/>
          <p:nvPr/>
        </p:nvSpPr>
        <p:spPr>
          <a:xfrm>
            <a:off x="1728212" y="4313261"/>
            <a:ext cx="815248" cy="25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screenshot of a cell phone&#10;&#10;Description automatically generated">
            <a:extLst>
              <a:ext uri="{FF2B5EF4-FFF2-40B4-BE49-F238E27FC236}">
                <a16:creationId xmlns:a16="http://schemas.microsoft.com/office/drawing/2014/main" id="{26DBA08D-4A61-4EE3-AD15-E7B3D9073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624" y="989387"/>
            <a:ext cx="4065251" cy="5749720"/>
          </a:xfrm>
          <a:prstGeom prst="rect">
            <a:avLst/>
          </a:prstGeom>
          <a:ln>
            <a:solidFill>
              <a:schemeClr val="accent1"/>
            </a:solidFill>
          </a:ln>
        </p:spPr>
      </p:pic>
      <p:pic>
        <p:nvPicPr>
          <p:cNvPr id="11" name="Picture 10">
            <a:hlinkClick r:id="rId4" action="ppaction://hlinksldjump"/>
            <a:extLst>
              <a:ext uri="{FF2B5EF4-FFF2-40B4-BE49-F238E27FC236}">
                <a16:creationId xmlns:a16="http://schemas.microsoft.com/office/drawing/2014/main" id="{9C9DA4EC-1B40-703C-B626-0653323CC8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2" name="Graphic 11" descr="Circle with right arrow">
            <a:hlinkClick r:id="" action="ppaction://hlinkshowjump?jump=nextslide"/>
            <a:extLst>
              <a:ext uri="{FF2B5EF4-FFF2-40B4-BE49-F238E27FC236}">
                <a16:creationId xmlns:a16="http://schemas.microsoft.com/office/drawing/2014/main" id="{3D4B0468-F936-364F-BBD9-D76EC69968CF}"/>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10800000">
            <a:off x="11764536" y="6436692"/>
            <a:ext cx="368614" cy="373431"/>
          </a:xfrm>
          <a:prstGeom prst="rect">
            <a:avLst/>
          </a:prstGeom>
        </p:spPr>
      </p:pic>
    </p:spTree>
    <p:extLst>
      <p:ext uri="{BB962C8B-B14F-4D97-AF65-F5344CB8AC3E}">
        <p14:creationId xmlns:p14="http://schemas.microsoft.com/office/powerpoint/2010/main" val="26588606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9995" y="5045725"/>
            <a:ext cx="1078217" cy="1145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828401" y="1221601"/>
            <a:ext cx="10838444" cy="2031325"/>
          </a:xfrm>
          <a:prstGeom prst="rect">
            <a:avLst/>
          </a:prstGeom>
          <a:noFill/>
        </p:spPr>
        <p:txBody>
          <a:bodyPr wrap="square" rtlCol="0">
            <a:spAutoFit/>
          </a:bodyPr>
          <a:lstStyle/>
          <a:p>
            <a:pPr algn="just"/>
            <a:r>
              <a:rPr lang="en-GB" b="1" dirty="0">
                <a:latin typeface="Century Gothic" panose="020B0502020202020204" pitchFamily="34" charset="0"/>
              </a:rPr>
              <a:t>Respect for All </a:t>
            </a:r>
            <a:r>
              <a:rPr lang="en-GB" dirty="0">
                <a:latin typeface="Century Gothic" panose="020B0502020202020204" pitchFamily="34" charset="0"/>
              </a:rPr>
              <a:t>and North Ayrshire’s response policy </a:t>
            </a:r>
            <a:r>
              <a:rPr lang="en-GB" b="1" dirty="0">
                <a:latin typeface="Century Gothic" panose="020B0502020202020204" pitchFamily="34" charset="0"/>
              </a:rPr>
              <a:t>Bullying: It’s Never Acceptable </a:t>
            </a:r>
            <a:r>
              <a:rPr lang="en-GB" dirty="0">
                <a:latin typeface="Century Gothic" panose="020B0502020202020204" pitchFamily="34" charset="0"/>
              </a:rPr>
              <a:t>(in partnership with </a:t>
            </a:r>
            <a:r>
              <a:rPr lang="en-GB" b="1" dirty="0">
                <a:latin typeface="Century Gothic" panose="020B0502020202020204" pitchFamily="34" charset="0"/>
              </a:rPr>
              <a:t>respectme</a:t>
            </a:r>
            <a:r>
              <a:rPr lang="en-GB" dirty="0">
                <a:latin typeface="Century Gothic" panose="020B0502020202020204" pitchFamily="34" charset="0"/>
              </a:rPr>
              <a:t> – Scotland’s anti bullying service) provides an overarching framework and context for all anti-bullying work to be undertaken in all our schools and establishments. The policy aims to build capacity, resilience and skills in children and young people, and all those who play a role in their lives, to prevent and deal with bullying. It utilises the skills built in nurture and restorative practice and the associated appendices provide comprehensive strategies for responding to bullying behaviours.</a:t>
            </a:r>
          </a:p>
        </p:txBody>
      </p:sp>
      <p:pic>
        <p:nvPicPr>
          <p:cNvPr id="14" name="Picture 13" descr="http://newbattle.org.uk/Logos/respectme.png"/>
          <p:cNvPicPr/>
          <p:nvPr/>
        </p:nvPicPr>
        <p:blipFill>
          <a:blip r:embed="rId3">
            <a:extLst>
              <a:ext uri="{28A0092B-C50C-407E-A947-70E740481C1C}">
                <a14:useLocalDpi xmlns:a14="http://schemas.microsoft.com/office/drawing/2010/main" val="0"/>
              </a:ext>
            </a:extLst>
          </a:blip>
          <a:srcRect/>
          <a:stretch>
            <a:fillRect/>
          </a:stretch>
        </p:blipFill>
        <p:spPr bwMode="auto">
          <a:xfrm>
            <a:off x="3677706" y="194265"/>
            <a:ext cx="2418292" cy="1045133"/>
          </a:xfrm>
          <a:prstGeom prst="rect">
            <a:avLst/>
          </a:prstGeom>
          <a:noFill/>
          <a:ln>
            <a:noFill/>
          </a:ln>
        </p:spPr>
      </p:pic>
      <p:pic>
        <p:nvPicPr>
          <p:cNvPr id="15" name="Picture 1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4616" y="3252926"/>
            <a:ext cx="2651384" cy="3376474"/>
          </a:xfrm>
          <a:prstGeom prst="rect">
            <a:avLst/>
          </a:prstGeom>
          <a:noFill/>
          <a:ln>
            <a:noFill/>
          </a:ln>
        </p:spPr>
      </p:pic>
      <p:pic>
        <p:nvPicPr>
          <p:cNvPr id="9" name="Picture 8"/>
          <p:cNvPicPr/>
          <p:nvPr/>
        </p:nvPicPr>
        <p:blipFill>
          <a:blip r:embed="rId5">
            <a:extLst>
              <a:ext uri="{28A0092B-C50C-407E-A947-70E740481C1C}">
                <a14:useLocalDpi xmlns:a14="http://schemas.microsoft.com/office/drawing/2010/main" val="0"/>
              </a:ext>
            </a:extLst>
          </a:blip>
          <a:stretch>
            <a:fillRect/>
          </a:stretch>
        </p:blipFill>
        <p:spPr>
          <a:xfrm>
            <a:off x="4578031" y="3901562"/>
            <a:ext cx="3035935" cy="1717040"/>
          </a:xfrm>
          <a:prstGeom prst="rect">
            <a:avLst/>
          </a:prstGeom>
        </p:spPr>
      </p:pic>
      <p:pic>
        <p:nvPicPr>
          <p:cNvPr id="11" name="Picture 10" descr="C:\Users\gosnayp\Desktop\IMG_1569.jpg">
            <a:extLst>
              <a:ext uri="{FF2B5EF4-FFF2-40B4-BE49-F238E27FC236}">
                <a16:creationId xmlns:a16="http://schemas.microsoft.com/office/drawing/2014/main" id="{56C0403B-52C6-473E-82AF-5CFDD567DB9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35997" y="3571042"/>
            <a:ext cx="2310081" cy="2740242"/>
          </a:xfrm>
          <a:prstGeom prst="rect">
            <a:avLst/>
          </a:prstGeom>
          <a:noFill/>
          <a:ln>
            <a:noFill/>
          </a:ln>
        </p:spPr>
      </p:pic>
      <p:pic>
        <p:nvPicPr>
          <p:cNvPr id="10" name="Picture 9">
            <a:hlinkClick r:id="rId7" action="ppaction://hlinksldjump"/>
            <a:extLst>
              <a:ext uri="{FF2B5EF4-FFF2-40B4-BE49-F238E27FC236}">
                <a16:creationId xmlns:a16="http://schemas.microsoft.com/office/drawing/2014/main" id="{7FC583DA-B112-2A6F-D07B-C9A7A2C2A2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45404" y="6206924"/>
            <a:ext cx="534919" cy="517107"/>
          </a:xfrm>
          <a:prstGeom prst="rect">
            <a:avLst/>
          </a:prstGeom>
        </p:spPr>
      </p:pic>
      <p:pic>
        <p:nvPicPr>
          <p:cNvPr id="12" name="Graphic 11" descr="Circle with right arrow">
            <a:hlinkClick r:id="" action="ppaction://hlinkshowjump?jump=previousslide"/>
            <a:extLst>
              <a:ext uri="{FF2B5EF4-FFF2-40B4-BE49-F238E27FC236}">
                <a16:creationId xmlns:a16="http://schemas.microsoft.com/office/drawing/2014/main" id="{82E03822-8C87-D63F-2932-59F0EC38BF95}"/>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10451609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056227" y="205829"/>
            <a:ext cx="4470032" cy="646331"/>
          </a:xfrm>
          <a:prstGeom prst="rect">
            <a:avLst/>
          </a:prstGeom>
          <a:noFill/>
        </p:spPr>
        <p:txBody>
          <a:bodyPr wrap="square" rtlCol="0">
            <a:spAutoFit/>
          </a:bodyPr>
          <a:lstStyle/>
          <a:p>
            <a:pPr algn="ctr"/>
            <a:r>
              <a:rPr lang="en-GB" sz="3600" b="1" dirty="0">
                <a:solidFill>
                  <a:srgbClr val="002060"/>
                </a:solidFill>
              </a:rPr>
              <a:t>Child Trafficking</a:t>
            </a:r>
          </a:p>
        </p:txBody>
      </p:sp>
      <p:sp>
        <p:nvSpPr>
          <p:cNvPr id="2" name="Rectangle 1"/>
          <p:cNvSpPr/>
          <p:nvPr/>
        </p:nvSpPr>
        <p:spPr>
          <a:xfrm>
            <a:off x="396607" y="852160"/>
            <a:ext cx="8129652" cy="6255559"/>
          </a:xfrm>
          <a:prstGeom prst="rect">
            <a:avLst/>
          </a:prstGeom>
        </p:spPr>
        <p:txBody>
          <a:bodyPr wrap="square">
            <a:spAutoFit/>
          </a:bodyPr>
          <a:lstStyle/>
          <a:p>
            <a:pPr algn="just">
              <a:defRPr/>
            </a:pPr>
            <a:r>
              <a:rPr lang="en-GB" sz="2000" dirty="0">
                <a:solidFill>
                  <a:srgbClr val="002060"/>
                </a:solidFill>
                <a:latin typeface="Century Gothic" panose="020B0502020202020204" pitchFamily="34" charset="0"/>
              </a:rPr>
              <a:t>“</a:t>
            </a:r>
            <a:r>
              <a:rPr lang="en-GB" b="1" dirty="0">
                <a:solidFill>
                  <a:srgbClr val="002060"/>
                </a:solidFill>
                <a:latin typeface="Century Gothic" panose="020B0502020202020204" pitchFamily="34" charset="0"/>
              </a:rPr>
              <a:t>The recruitment, transportation, transfer, harbouring or receipt of a child for the purposes of exploitation</a:t>
            </a:r>
            <a:r>
              <a:rPr lang="en-GB" sz="2000" dirty="0">
                <a:solidFill>
                  <a:srgbClr val="002060"/>
                </a:solidFill>
                <a:latin typeface="Century Gothic" panose="020B0502020202020204" pitchFamily="34" charset="0"/>
              </a:rPr>
              <a:t>”. 			</a:t>
            </a:r>
            <a:r>
              <a:rPr lang="en-GB" sz="1400" i="1" dirty="0">
                <a:solidFill>
                  <a:srgbClr val="002060"/>
                </a:solidFill>
                <a:latin typeface="Century Gothic" panose="020B0502020202020204" pitchFamily="34" charset="0"/>
              </a:rPr>
              <a:t>Palermo Protocol</a:t>
            </a:r>
          </a:p>
          <a:p>
            <a:pPr algn="just">
              <a:defRPr/>
            </a:pPr>
            <a:endParaRPr lang="en-GB" sz="1400" i="1" dirty="0">
              <a:solidFill>
                <a:srgbClr val="002060"/>
              </a:solidFill>
              <a:latin typeface="Century Gothic" panose="020B0502020202020204" pitchFamily="34" charset="0"/>
            </a:endParaRPr>
          </a:p>
          <a:p>
            <a:pPr algn="just"/>
            <a:r>
              <a:rPr lang="en-GB" b="1" dirty="0">
                <a:solidFill>
                  <a:srgbClr val="002060"/>
                </a:solidFill>
                <a:latin typeface="Century Gothic" panose="020B0502020202020204" pitchFamily="34" charset="0"/>
              </a:rPr>
              <a:t>Trafficking</a:t>
            </a:r>
            <a:r>
              <a:rPr lang="en-GB" dirty="0">
                <a:solidFill>
                  <a:srgbClr val="002060"/>
                </a:solidFill>
                <a:latin typeface="Century Gothic" panose="020B0502020202020204" pitchFamily="34" charset="0"/>
              </a:rPr>
              <a:t> is where children and young people tricked, forced or persuaded to leave their homes and are moved or transported and then exploited, forced to work or sold. Children are trafficked for:</a:t>
            </a:r>
          </a:p>
          <a:p>
            <a:pPr marL="285750" lvl="0" indent="-285750" algn="just">
              <a:buFont typeface="Arial" panose="020B0604020202020204" pitchFamily="34" charset="0"/>
              <a:buChar char="•"/>
            </a:pPr>
            <a:r>
              <a:rPr lang="en-GB" dirty="0">
                <a:solidFill>
                  <a:srgbClr val="002060"/>
                </a:solidFill>
                <a:latin typeface="Century Gothic" panose="020B0502020202020204" pitchFamily="34" charset="0"/>
              </a:rPr>
              <a:t>Sexual exploitation </a:t>
            </a:r>
          </a:p>
          <a:p>
            <a:pPr marL="285750" lvl="0" indent="-285750" algn="just">
              <a:buFont typeface="Arial" panose="020B0604020202020204" pitchFamily="34" charset="0"/>
              <a:buChar char="•"/>
            </a:pPr>
            <a:r>
              <a:rPr lang="en-GB" dirty="0">
                <a:solidFill>
                  <a:srgbClr val="002060"/>
                </a:solidFill>
                <a:latin typeface="Century Gothic" panose="020B0502020202020204" pitchFamily="34" charset="0"/>
              </a:rPr>
              <a:t>Benefit fraud </a:t>
            </a:r>
          </a:p>
          <a:p>
            <a:pPr marL="285750" lvl="0" indent="-285750" algn="just">
              <a:buFont typeface="Arial" panose="020B0604020202020204" pitchFamily="34" charset="0"/>
              <a:buChar char="•"/>
            </a:pPr>
            <a:r>
              <a:rPr lang="en-GB" dirty="0">
                <a:solidFill>
                  <a:srgbClr val="002060"/>
                </a:solidFill>
                <a:latin typeface="Century Gothic" panose="020B0502020202020204" pitchFamily="34" charset="0"/>
              </a:rPr>
              <a:t>Forced marriage </a:t>
            </a:r>
          </a:p>
          <a:p>
            <a:pPr marL="285750" lvl="0" indent="-285750" algn="just">
              <a:buFont typeface="Arial" panose="020B0604020202020204" pitchFamily="34" charset="0"/>
              <a:buChar char="•"/>
            </a:pPr>
            <a:r>
              <a:rPr lang="en-GB" dirty="0">
                <a:solidFill>
                  <a:srgbClr val="002060"/>
                </a:solidFill>
                <a:latin typeface="Century Gothic" panose="020B0502020202020204" pitchFamily="34" charset="0"/>
              </a:rPr>
              <a:t>Domestic slavery like cleaning, cooking and childcare </a:t>
            </a:r>
          </a:p>
          <a:p>
            <a:pPr marL="285750" lvl="0" indent="-285750" algn="just">
              <a:buFont typeface="Arial" panose="020B0604020202020204" pitchFamily="34" charset="0"/>
              <a:buChar char="•"/>
            </a:pPr>
            <a:r>
              <a:rPr lang="en-GB" dirty="0">
                <a:solidFill>
                  <a:srgbClr val="002060"/>
                </a:solidFill>
                <a:latin typeface="Century Gothic" panose="020B0502020202020204" pitchFamily="34" charset="0"/>
              </a:rPr>
              <a:t>Coerced labour in factories or agriculture </a:t>
            </a:r>
          </a:p>
          <a:p>
            <a:pPr marL="285750" lvl="0" indent="-285750" algn="just">
              <a:buFont typeface="Arial" panose="020B0604020202020204" pitchFamily="34" charset="0"/>
              <a:buChar char="•"/>
            </a:pPr>
            <a:r>
              <a:rPr lang="en-GB" dirty="0">
                <a:solidFill>
                  <a:srgbClr val="002060"/>
                </a:solidFill>
                <a:latin typeface="Century Gothic" panose="020B0502020202020204" pitchFamily="34" charset="0"/>
              </a:rPr>
              <a:t>Committing crimes, like begging, theft, working on cannabis farms or moving drugs</a:t>
            </a:r>
          </a:p>
          <a:p>
            <a:pPr lvl="0" algn="just"/>
            <a:r>
              <a:rPr lang="en-GB" b="1" dirty="0">
                <a:solidFill>
                  <a:srgbClr val="002060"/>
                </a:solidFill>
                <a:latin typeface="Century Gothic" panose="020B0502020202020204" pitchFamily="34" charset="0"/>
              </a:rPr>
              <a:t>Trafficked children </a:t>
            </a:r>
            <a:r>
              <a:rPr lang="en-GB" dirty="0">
                <a:solidFill>
                  <a:srgbClr val="002060"/>
                </a:solidFill>
                <a:latin typeface="Century Gothic" panose="020B0502020202020204" pitchFamily="34" charset="0"/>
              </a:rPr>
              <a:t>experience many types of abuse and neglect. Traffickers use physical, sexual and emotional abuse as a form of control.  Children and young people are also likely to be physically and emotionally neglected and may be sexually exploited</a:t>
            </a:r>
          </a:p>
          <a:p>
            <a:pPr algn="just">
              <a:defRPr/>
            </a:pPr>
            <a:endParaRPr lang="en-GB" sz="1600" dirty="0">
              <a:solidFill>
                <a:srgbClr val="002060"/>
              </a:solidFill>
              <a:latin typeface="Century Gothic" panose="020B0502020202020204" pitchFamily="34" charset="0"/>
            </a:endParaRPr>
          </a:p>
          <a:p>
            <a:pPr algn="just">
              <a:defRPr/>
            </a:pPr>
            <a:r>
              <a:rPr lang="en-GB" dirty="0">
                <a:solidFill>
                  <a:srgbClr val="002060"/>
                </a:solidFill>
                <a:latin typeface="Century Gothic" panose="020B0502020202020204" pitchFamily="34" charset="0"/>
              </a:rPr>
              <a:t>Always take </a:t>
            </a:r>
            <a:r>
              <a:rPr lang="en-GB" b="1" dirty="0">
                <a:solidFill>
                  <a:srgbClr val="002060"/>
                </a:solidFill>
                <a:latin typeface="Century Gothic" panose="020B0502020202020204" pitchFamily="34" charset="0"/>
              </a:rPr>
              <a:t>timely and decisive action </a:t>
            </a:r>
            <a:r>
              <a:rPr lang="en-GB" dirty="0">
                <a:solidFill>
                  <a:srgbClr val="002060"/>
                </a:solidFill>
                <a:latin typeface="Century Gothic" panose="020B0502020202020204" pitchFamily="34" charset="0"/>
              </a:rPr>
              <a:t>due to the risk of the child being </a:t>
            </a:r>
            <a:r>
              <a:rPr lang="en-GB" b="1" i="1" dirty="0">
                <a:solidFill>
                  <a:srgbClr val="002060"/>
                </a:solidFill>
                <a:latin typeface="Century Gothic" panose="020B0502020202020204" pitchFamily="34" charset="0"/>
              </a:rPr>
              <a:t>moved.</a:t>
            </a:r>
            <a:endParaRPr lang="en-GB" sz="1600" dirty="0">
              <a:solidFill>
                <a:srgbClr val="002060"/>
              </a:solidFill>
            </a:endParaRPr>
          </a:p>
          <a:p>
            <a:pPr algn="r">
              <a:defRPr/>
            </a:pPr>
            <a:r>
              <a:rPr lang="en-GB" sz="1600" i="1" dirty="0">
                <a:solidFill>
                  <a:srgbClr val="002060"/>
                </a:solidFill>
              </a:rPr>
              <a:t>Getting It Right For Vulnerable Children and Young People in North Ayrshire 2018</a:t>
            </a:r>
          </a:p>
          <a:p>
            <a:pPr algn="r">
              <a:defRPr/>
            </a:pPr>
            <a:r>
              <a:rPr lang="en-GB" altLang="en-US" sz="1600" i="1" dirty="0">
                <a:solidFill>
                  <a:srgbClr val="002060"/>
                </a:solidFill>
              </a:rPr>
              <a:t>New Legislation in Scotland  published 2017 – link with photo</a:t>
            </a:r>
          </a:p>
          <a:p>
            <a:pPr>
              <a:defRPr/>
            </a:pPr>
            <a:endParaRPr lang="en-GB" sz="1050" dirty="0">
              <a:solidFill>
                <a:srgbClr val="FF0000"/>
              </a:solidFill>
            </a:endParaRPr>
          </a:p>
        </p:txBody>
      </p:sp>
      <p:pic>
        <p:nvPicPr>
          <p:cNvPr id="5" name="Picture 4">
            <a:hlinkClick r:id="rId3"/>
            <a:extLst>
              <a:ext uri="{FF2B5EF4-FFF2-40B4-BE49-F238E27FC236}">
                <a16:creationId xmlns:a16="http://schemas.microsoft.com/office/drawing/2014/main" id="{F99F2EA8-DEF9-48F4-B24B-AEC4908FBA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9121" y="881285"/>
            <a:ext cx="3393541" cy="4798967"/>
          </a:xfrm>
          <a:prstGeom prst="rect">
            <a:avLst/>
          </a:prstGeom>
          <a:ln>
            <a:solidFill>
              <a:schemeClr val="accent1"/>
            </a:solidFill>
          </a:ln>
        </p:spPr>
      </p:pic>
      <p:pic>
        <p:nvPicPr>
          <p:cNvPr id="7" name="Picture 6">
            <a:hlinkClick r:id="rId5" action="ppaction://hlinksldjump"/>
            <a:extLst>
              <a:ext uri="{FF2B5EF4-FFF2-40B4-BE49-F238E27FC236}">
                <a16:creationId xmlns:a16="http://schemas.microsoft.com/office/drawing/2014/main" id="{5570E78A-0C73-4E36-999B-16888C1B90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1029" y="5993168"/>
            <a:ext cx="558601" cy="540000"/>
          </a:xfrm>
          <a:prstGeom prst="rect">
            <a:avLst/>
          </a:prstGeom>
        </p:spPr>
      </p:pic>
    </p:spTree>
    <p:extLst>
      <p:ext uri="{BB962C8B-B14F-4D97-AF65-F5344CB8AC3E}">
        <p14:creationId xmlns:p14="http://schemas.microsoft.com/office/powerpoint/2010/main" val="20083756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94063" y="227005"/>
            <a:ext cx="10576192" cy="646331"/>
          </a:xfrm>
          <a:prstGeom prst="rect">
            <a:avLst/>
          </a:prstGeom>
          <a:noFill/>
        </p:spPr>
        <p:txBody>
          <a:bodyPr wrap="square" rtlCol="0">
            <a:spAutoFit/>
          </a:bodyPr>
          <a:lstStyle/>
          <a:p>
            <a:pPr algn="ctr"/>
            <a:r>
              <a:rPr lang="en-GB" sz="3600" b="1" dirty="0">
                <a:solidFill>
                  <a:srgbClr val="0070C0"/>
                </a:solidFill>
                <a:latin typeface="Century Gothic" panose="020B0502020202020204" pitchFamily="34" charset="0"/>
              </a:rPr>
              <a:t>F</a:t>
            </a:r>
            <a:r>
              <a:rPr lang="en-GB" sz="3600" b="1" dirty="0">
                <a:solidFill>
                  <a:srgbClr val="002060"/>
                </a:solidFill>
                <a:latin typeface="Century Gothic" panose="020B0502020202020204" pitchFamily="34" charset="0"/>
              </a:rPr>
              <a:t>emale </a:t>
            </a:r>
            <a:r>
              <a:rPr lang="en-GB" sz="3600" b="1" dirty="0">
                <a:solidFill>
                  <a:srgbClr val="0070C0"/>
                </a:solidFill>
                <a:latin typeface="Century Gothic" panose="020B0502020202020204" pitchFamily="34" charset="0"/>
              </a:rPr>
              <a:t>G</a:t>
            </a:r>
            <a:r>
              <a:rPr lang="en-GB" sz="3600" b="1" dirty="0">
                <a:solidFill>
                  <a:srgbClr val="002060"/>
                </a:solidFill>
                <a:latin typeface="Century Gothic" panose="020B0502020202020204" pitchFamily="34" charset="0"/>
              </a:rPr>
              <a:t>enital </a:t>
            </a:r>
            <a:r>
              <a:rPr lang="en-GB" sz="3600" b="1" dirty="0">
                <a:solidFill>
                  <a:srgbClr val="0070C0"/>
                </a:solidFill>
                <a:latin typeface="Century Gothic" panose="020B0502020202020204" pitchFamily="34" charset="0"/>
              </a:rPr>
              <a:t>M</a:t>
            </a:r>
            <a:r>
              <a:rPr lang="en-GB" sz="3600" b="1" dirty="0">
                <a:solidFill>
                  <a:srgbClr val="002060"/>
                </a:solidFill>
                <a:latin typeface="Century Gothic" panose="020B0502020202020204" pitchFamily="34" charset="0"/>
              </a:rPr>
              <a:t>utilation</a:t>
            </a:r>
          </a:p>
        </p:txBody>
      </p:sp>
      <p:sp>
        <p:nvSpPr>
          <p:cNvPr id="4" name="TextBox 3">
            <a:extLst>
              <a:ext uri="{FF2B5EF4-FFF2-40B4-BE49-F238E27FC236}">
                <a16:creationId xmlns:a16="http://schemas.microsoft.com/office/drawing/2014/main" id="{CB07DA35-10C5-48CE-AD65-CE3D8C71EA64}"/>
              </a:ext>
            </a:extLst>
          </p:cNvPr>
          <p:cNvSpPr txBox="1"/>
          <p:nvPr/>
        </p:nvSpPr>
        <p:spPr>
          <a:xfrm>
            <a:off x="606933" y="963805"/>
            <a:ext cx="7742410" cy="6186309"/>
          </a:xfrm>
          <a:prstGeom prst="rect">
            <a:avLst/>
          </a:prstGeom>
          <a:noFill/>
        </p:spPr>
        <p:txBody>
          <a:bodyPr wrap="square" rtlCol="0">
            <a:spAutoFit/>
          </a:bodyPr>
          <a:lstStyle/>
          <a:p>
            <a:pPr algn="just"/>
            <a:r>
              <a:rPr lang="en-GB" dirty="0">
                <a:solidFill>
                  <a:srgbClr val="002060"/>
                </a:solidFill>
                <a:latin typeface="Century Gothic" panose="020B0502020202020204" pitchFamily="34" charset="0"/>
              </a:rPr>
              <a:t>The World Health Organisation defines FGM as all procedures that involves partial or total removal of the female genitalia, or other injury to the female genital organs.  </a:t>
            </a:r>
          </a:p>
          <a:p>
            <a:pPr algn="just"/>
            <a:endParaRPr lang="en-GB" dirty="0">
              <a:latin typeface="Century Gothic" panose="020B0502020202020204" pitchFamily="34" charset="0"/>
            </a:endParaRPr>
          </a:p>
          <a:p>
            <a:pPr algn="ctr"/>
            <a:r>
              <a:rPr lang="en-GB" b="1" u="sng" dirty="0">
                <a:solidFill>
                  <a:srgbClr val="FF0000"/>
                </a:solidFill>
                <a:latin typeface="Century Gothic" panose="020B0502020202020204" pitchFamily="34" charset="0"/>
              </a:rPr>
              <a:t>FGM is a violation of human rights</a:t>
            </a:r>
            <a:endParaRPr lang="en-GB" b="1" dirty="0">
              <a:solidFill>
                <a:srgbClr val="FF0000"/>
              </a:solidFill>
              <a:latin typeface="Century Gothic" panose="020B0502020202020204" pitchFamily="34" charset="0"/>
            </a:endParaRPr>
          </a:p>
          <a:p>
            <a:pPr algn="just"/>
            <a:endParaRPr lang="en-GB" dirty="0">
              <a:latin typeface="Century Gothic" panose="020B0502020202020204" pitchFamily="34" charset="0"/>
            </a:endParaRPr>
          </a:p>
          <a:p>
            <a:pPr algn="just"/>
            <a:r>
              <a:rPr lang="en-GB" dirty="0">
                <a:solidFill>
                  <a:srgbClr val="002060"/>
                </a:solidFill>
                <a:latin typeface="Century Gothic" panose="020B0502020202020204" pitchFamily="34" charset="0"/>
              </a:rPr>
              <a:t>The Prohibition of Female Genital Mutilation (Scotland) made it a criminal offence to have FGM carried out in Scotland and abroad.  (The Scottish National Action Plan to Prevent and Eradicate FGM; Equally Safe – Scotland's for Preventing Violence Against Women and Girls)</a:t>
            </a:r>
          </a:p>
          <a:p>
            <a:pPr algn="just"/>
            <a:endParaRPr lang="en-GB" dirty="0">
              <a:solidFill>
                <a:srgbClr val="002060"/>
              </a:solidFill>
              <a:latin typeface="Century Gothic" panose="020B0502020202020204" pitchFamily="34" charset="0"/>
            </a:endParaRPr>
          </a:p>
          <a:p>
            <a:pPr algn="just">
              <a:defRPr/>
            </a:pPr>
            <a:r>
              <a:rPr lang="en-GB" b="1" dirty="0">
                <a:solidFill>
                  <a:srgbClr val="002060"/>
                </a:solidFill>
                <a:latin typeface="Century Gothic" panose="020B0502020202020204" pitchFamily="34" charset="0"/>
              </a:rPr>
              <a:t>Women and young girls may be trafficked </a:t>
            </a:r>
            <a:r>
              <a:rPr lang="en-GB" b="1" dirty="0" err="1">
                <a:solidFill>
                  <a:srgbClr val="002060"/>
                </a:solidFill>
                <a:latin typeface="Century Gothic" panose="020B0502020202020204" pitchFamily="34" charset="0"/>
              </a:rPr>
              <a:t>outwith</a:t>
            </a:r>
            <a:r>
              <a:rPr lang="en-GB" b="1" dirty="0">
                <a:solidFill>
                  <a:srgbClr val="002060"/>
                </a:solidFill>
                <a:latin typeface="Century Gothic" panose="020B0502020202020204" pitchFamily="34" charset="0"/>
              </a:rPr>
              <a:t> the UK to have the procedure.</a:t>
            </a:r>
          </a:p>
          <a:p>
            <a:pPr algn="just">
              <a:defRPr/>
            </a:pPr>
            <a:endParaRPr lang="en-GB" dirty="0">
              <a:solidFill>
                <a:srgbClr val="002060"/>
              </a:solidFill>
              <a:latin typeface="Century Gothic" panose="020B0502020202020204" pitchFamily="34" charset="0"/>
            </a:endParaRPr>
          </a:p>
          <a:p>
            <a:pPr algn="just">
              <a:defRPr/>
            </a:pPr>
            <a:r>
              <a:rPr lang="en-GB" b="1" dirty="0">
                <a:solidFill>
                  <a:srgbClr val="002060"/>
                </a:solidFill>
                <a:latin typeface="Century Gothic" panose="020B0502020202020204" pitchFamily="34" charset="0"/>
              </a:rPr>
              <a:t>There is growing evidence that female genital mutilation is being arranged in Scotland/the UK.</a:t>
            </a:r>
          </a:p>
          <a:p>
            <a:pPr algn="just"/>
            <a:endParaRPr lang="en-GB" altLang="en-US" b="1" dirty="0">
              <a:latin typeface="Century Gothic" panose="020B0502020202020204" pitchFamily="34" charset="0"/>
            </a:endParaRPr>
          </a:p>
          <a:p>
            <a:pPr algn="just"/>
            <a:r>
              <a:rPr lang="en-GB" altLang="en-US" dirty="0">
                <a:solidFill>
                  <a:srgbClr val="FF0000"/>
                </a:solidFill>
                <a:latin typeface="Century Gothic" panose="020B0502020202020204" pitchFamily="34" charset="0"/>
              </a:rPr>
              <a:t>School summer holidays emerge as a particular time of risk as it is thought that the girls and young women will heal and recover for the procedure in time to return to education. </a:t>
            </a:r>
          </a:p>
          <a:p>
            <a:endParaRPr lang="en-GB" dirty="0"/>
          </a:p>
        </p:txBody>
      </p:sp>
      <p:pic>
        <p:nvPicPr>
          <p:cNvPr id="7" name="Picture 6">
            <a:extLst>
              <a:ext uri="{FF2B5EF4-FFF2-40B4-BE49-F238E27FC236}">
                <a16:creationId xmlns:a16="http://schemas.microsoft.com/office/drawing/2014/main" id="{E5128218-A93F-4570-A7EE-E82C65549B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4554" y="1063256"/>
            <a:ext cx="3358108" cy="4748183"/>
          </a:xfrm>
          <a:prstGeom prst="rect">
            <a:avLst/>
          </a:prstGeom>
        </p:spPr>
      </p:pic>
      <p:pic>
        <p:nvPicPr>
          <p:cNvPr id="10" name="Picture 9">
            <a:hlinkClick r:id="rId4" action="ppaction://hlinksldjump"/>
            <a:extLst>
              <a:ext uri="{FF2B5EF4-FFF2-40B4-BE49-F238E27FC236}">
                <a16:creationId xmlns:a16="http://schemas.microsoft.com/office/drawing/2014/main" id="{C9A2FC3E-3A54-4D8A-A3C8-BF9C71321E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1029" y="5993168"/>
            <a:ext cx="558601" cy="540000"/>
          </a:xfrm>
          <a:prstGeom prst="rect">
            <a:avLst/>
          </a:prstGeom>
        </p:spPr>
      </p:pic>
      <p:pic>
        <p:nvPicPr>
          <p:cNvPr id="8" name="Graphic 7" descr="Circle with right arrow">
            <a:hlinkClick r:id="" action="ppaction://hlinkshowjump?jump=nextslide"/>
            <a:extLst>
              <a:ext uri="{FF2B5EF4-FFF2-40B4-BE49-F238E27FC236}">
                <a16:creationId xmlns:a16="http://schemas.microsoft.com/office/drawing/2014/main" id="{C5E84420-AA6D-F437-CF43-05C460AF9ED1}"/>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10800000">
            <a:off x="11764536" y="6436692"/>
            <a:ext cx="368614" cy="373431"/>
          </a:xfrm>
          <a:prstGeom prst="rect">
            <a:avLst/>
          </a:prstGeom>
        </p:spPr>
      </p:pic>
    </p:spTree>
    <p:extLst>
      <p:ext uri="{BB962C8B-B14F-4D97-AF65-F5344CB8AC3E}">
        <p14:creationId xmlns:p14="http://schemas.microsoft.com/office/powerpoint/2010/main" val="1924789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21094" y="15942"/>
            <a:ext cx="8903399" cy="830997"/>
          </a:xfrm>
          <a:prstGeom prst="rect">
            <a:avLst/>
          </a:prstGeom>
          <a:noFill/>
        </p:spPr>
        <p:txBody>
          <a:bodyPr wrap="none" rtlCol="0">
            <a:spAutoFit/>
          </a:bodyPr>
          <a:lstStyle/>
          <a:p>
            <a:pPr algn="ctr"/>
            <a:r>
              <a:rPr lang="en-GB" altLang="en-US" sz="4800" b="1" dirty="0">
                <a:solidFill>
                  <a:srgbClr val="002060"/>
                </a:solidFill>
                <a:effectLst>
                  <a:outerShdw blurRad="38100" dist="38100" dir="2700000" algn="tl">
                    <a:srgbClr val="C0C0C0"/>
                  </a:outerShdw>
                </a:effectLst>
                <a:latin typeface="Century Gothic" panose="020B0502020202020204" pitchFamily="34" charset="0"/>
                <a:cs typeface="Tahoma" pitchFamily="34" charset="0"/>
              </a:rPr>
              <a:t>Protecting and Safeguarding </a:t>
            </a:r>
            <a:endParaRPr lang="en-GB" sz="4800" b="1" dirty="0">
              <a:solidFill>
                <a:srgbClr val="002060"/>
              </a:solidFill>
              <a:latin typeface="Century Gothic" panose="020B0502020202020204" pitchFamily="34" charset="0"/>
            </a:endParaRPr>
          </a:p>
        </p:txBody>
      </p:sp>
      <p:sp>
        <p:nvSpPr>
          <p:cNvPr id="7" name="TextBox 6"/>
          <p:cNvSpPr txBox="1"/>
          <p:nvPr/>
        </p:nvSpPr>
        <p:spPr>
          <a:xfrm>
            <a:off x="10805395" y="4934949"/>
            <a:ext cx="1174732" cy="1092607"/>
          </a:xfrm>
          <a:prstGeom prst="rect">
            <a:avLst/>
          </a:prstGeom>
          <a:noFill/>
        </p:spPr>
        <p:txBody>
          <a:bodyPr wrap="square" rtlCol="0">
            <a:spAutoFit/>
          </a:bodyPr>
          <a:lstStyle/>
          <a:p>
            <a:r>
              <a:rPr lang="en-GB" sz="1300" b="1" dirty="0">
                <a:solidFill>
                  <a:srgbClr val="002060"/>
                </a:solidFill>
                <a:latin typeface="Century Gothic" panose="020B0502020202020204" pitchFamily="34" charset="0"/>
              </a:rPr>
              <a:t>Click this on topic slides to return to this sub menu</a:t>
            </a:r>
          </a:p>
        </p:txBody>
      </p:sp>
      <p:sp>
        <p:nvSpPr>
          <p:cNvPr id="33" name="TextBox 32"/>
          <p:cNvSpPr txBox="1"/>
          <p:nvPr/>
        </p:nvSpPr>
        <p:spPr>
          <a:xfrm>
            <a:off x="1544053" y="6170197"/>
            <a:ext cx="9516979" cy="369332"/>
          </a:xfrm>
          <a:prstGeom prst="rect">
            <a:avLst/>
          </a:prstGeom>
          <a:noFill/>
        </p:spPr>
        <p:txBody>
          <a:bodyPr wrap="square" rtlCol="0">
            <a:spAutoFit/>
          </a:bodyPr>
          <a:lstStyle/>
          <a:p>
            <a:pPr algn="ctr"/>
            <a:r>
              <a:rPr lang="en-GB" b="1" u="sng" dirty="0">
                <a:solidFill>
                  <a:srgbClr val="0070C0"/>
                </a:solidFill>
                <a:latin typeface="Century Gothic" panose="020B0502020202020204" pitchFamily="34" charset="0"/>
              </a:rPr>
              <a:t>Priority</a:t>
            </a:r>
            <a:r>
              <a:rPr lang="en-GB" b="1" dirty="0">
                <a:solidFill>
                  <a:srgbClr val="002060"/>
                </a:solidFill>
                <a:latin typeface="Century Gothic" panose="020B0502020202020204" pitchFamily="34" charset="0"/>
              </a:rPr>
              <a:t> should be given to these Child Protection issues</a:t>
            </a:r>
          </a:p>
        </p:txBody>
      </p:sp>
      <p:pic>
        <p:nvPicPr>
          <p:cNvPr id="8" name="Picture 7">
            <a:extLst>
              <a:ext uri="{FF2B5EF4-FFF2-40B4-BE49-F238E27FC236}">
                <a16:creationId xmlns:a16="http://schemas.microsoft.com/office/drawing/2014/main" id="{247E0178-9EC3-44BA-BE9D-8887BFA58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1029" y="5993168"/>
            <a:ext cx="771633" cy="745939"/>
          </a:xfrm>
          <a:prstGeom prst="rect">
            <a:avLst/>
          </a:prstGeom>
        </p:spPr>
      </p:pic>
      <p:graphicFrame>
        <p:nvGraphicFramePr>
          <p:cNvPr id="4" name="Diagram 3">
            <a:extLst>
              <a:ext uri="{FF2B5EF4-FFF2-40B4-BE49-F238E27FC236}">
                <a16:creationId xmlns:a16="http://schemas.microsoft.com/office/drawing/2014/main" id="{E9604C19-2555-402A-A8A5-0F778695C976}"/>
              </a:ext>
            </a:extLst>
          </p:cNvPr>
          <p:cNvGraphicFramePr/>
          <p:nvPr>
            <p:extLst>
              <p:ext uri="{D42A27DB-BD31-4B8C-83A1-F6EECF244321}">
                <p14:modId xmlns:p14="http://schemas.microsoft.com/office/powerpoint/2010/main" val="488552047"/>
              </p:ext>
            </p:extLst>
          </p:nvPr>
        </p:nvGraphicFramePr>
        <p:xfrm>
          <a:off x="1135016" y="838420"/>
          <a:ext cx="10122792" cy="50873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33283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94063" y="227005"/>
            <a:ext cx="10576192" cy="646331"/>
          </a:xfrm>
          <a:prstGeom prst="rect">
            <a:avLst/>
          </a:prstGeom>
          <a:noFill/>
        </p:spPr>
        <p:txBody>
          <a:bodyPr wrap="square" rtlCol="0">
            <a:spAutoFit/>
          </a:bodyPr>
          <a:lstStyle/>
          <a:p>
            <a:pPr algn="ctr"/>
            <a:r>
              <a:rPr lang="en-GB" sz="3600" b="1" dirty="0">
                <a:solidFill>
                  <a:srgbClr val="0070C0"/>
                </a:solidFill>
                <a:latin typeface="Century Gothic" panose="020B0502020202020204" pitchFamily="34" charset="0"/>
              </a:rPr>
              <a:t>F</a:t>
            </a:r>
            <a:r>
              <a:rPr lang="en-GB" sz="3600" b="1" dirty="0">
                <a:solidFill>
                  <a:srgbClr val="002060"/>
                </a:solidFill>
                <a:latin typeface="Century Gothic" panose="020B0502020202020204" pitchFamily="34" charset="0"/>
              </a:rPr>
              <a:t>emale </a:t>
            </a:r>
            <a:r>
              <a:rPr lang="en-GB" sz="3600" b="1" dirty="0">
                <a:solidFill>
                  <a:srgbClr val="0070C0"/>
                </a:solidFill>
                <a:latin typeface="Century Gothic" panose="020B0502020202020204" pitchFamily="34" charset="0"/>
              </a:rPr>
              <a:t>G</a:t>
            </a:r>
            <a:r>
              <a:rPr lang="en-GB" sz="3600" b="1" dirty="0">
                <a:solidFill>
                  <a:srgbClr val="002060"/>
                </a:solidFill>
                <a:latin typeface="Century Gothic" panose="020B0502020202020204" pitchFamily="34" charset="0"/>
              </a:rPr>
              <a:t>enital </a:t>
            </a:r>
            <a:r>
              <a:rPr lang="en-GB" sz="3600" b="1" dirty="0">
                <a:solidFill>
                  <a:srgbClr val="0070C0"/>
                </a:solidFill>
                <a:latin typeface="Century Gothic" panose="020B0502020202020204" pitchFamily="34" charset="0"/>
              </a:rPr>
              <a:t>M</a:t>
            </a:r>
            <a:r>
              <a:rPr lang="en-GB" sz="3600" b="1" dirty="0">
                <a:solidFill>
                  <a:srgbClr val="002060"/>
                </a:solidFill>
                <a:latin typeface="Century Gothic" panose="020B0502020202020204" pitchFamily="34" charset="0"/>
              </a:rPr>
              <a:t>utilation</a:t>
            </a:r>
          </a:p>
        </p:txBody>
      </p:sp>
      <p:sp>
        <p:nvSpPr>
          <p:cNvPr id="2" name="Rectangle 1"/>
          <p:cNvSpPr/>
          <p:nvPr/>
        </p:nvSpPr>
        <p:spPr>
          <a:xfrm>
            <a:off x="346741" y="873336"/>
            <a:ext cx="11270836" cy="5755422"/>
          </a:xfrm>
          <a:prstGeom prst="rect">
            <a:avLst/>
          </a:prstGeom>
        </p:spPr>
        <p:txBody>
          <a:bodyPr wrap="square">
            <a:spAutoFit/>
          </a:bodyPr>
          <a:lstStyle/>
          <a:p>
            <a:pPr algn="just"/>
            <a:r>
              <a:rPr lang="en-GB" sz="2400" dirty="0">
                <a:solidFill>
                  <a:srgbClr val="002060"/>
                </a:solidFill>
                <a:latin typeface="Century Gothic" panose="020B0502020202020204" pitchFamily="34" charset="0"/>
              </a:rPr>
              <a:t>All staff should be particularly vigilant in relation to parents informing the establishment of  planned absences over a number of weeks. </a:t>
            </a:r>
            <a:r>
              <a:rPr lang="en-GB" sz="2400" dirty="0">
                <a:solidFill>
                  <a:srgbClr val="FF0000"/>
                </a:solidFill>
                <a:latin typeface="Century Gothic" panose="020B0502020202020204" pitchFamily="34" charset="0"/>
              </a:rPr>
              <a:t>Any information should be passed to the Head of Establishment or CP Co-ordinator immediately. </a:t>
            </a:r>
          </a:p>
          <a:p>
            <a:pPr algn="just">
              <a:defRPr/>
            </a:pPr>
            <a:endParaRPr lang="en-GB" altLang="en-US" sz="2400" dirty="0">
              <a:latin typeface="Century Gothic" panose="020B0502020202020204" pitchFamily="34" charset="0"/>
            </a:endParaRPr>
          </a:p>
          <a:p>
            <a:pPr algn="just">
              <a:defRPr/>
            </a:pPr>
            <a:r>
              <a:rPr lang="en-GB" altLang="en-US" sz="2400" dirty="0">
                <a:solidFill>
                  <a:srgbClr val="002060"/>
                </a:solidFill>
                <a:latin typeface="Century Gothic" panose="020B0502020202020204" pitchFamily="34" charset="0"/>
              </a:rPr>
              <a:t>FGM is a violation of the rights of the child. </a:t>
            </a:r>
            <a:r>
              <a:rPr lang="en-GB" altLang="en-US" sz="2400" b="1" dirty="0">
                <a:solidFill>
                  <a:srgbClr val="002060"/>
                </a:solidFill>
                <a:latin typeface="Century Gothic" panose="020B0502020202020204" pitchFamily="34" charset="0"/>
              </a:rPr>
              <a:t>The practice is illegal in the UK </a:t>
            </a:r>
            <a:r>
              <a:rPr lang="en-GB" altLang="en-US" sz="2400" dirty="0">
                <a:solidFill>
                  <a:srgbClr val="002060"/>
                </a:solidFill>
                <a:latin typeface="Century Gothic" panose="020B0502020202020204" pitchFamily="34" charset="0"/>
              </a:rPr>
              <a:t>and will cause severe physical and psychological trauma to victims both in the short and long term. </a:t>
            </a:r>
          </a:p>
          <a:p>
            <a:pPr algn="just">
              <a:defRPr/>
            </a:pPr>
            <a:endParaRPr lang="en-GB" altLang="en-US" sz="2400" b="1" u="sng" dirty="0">
              <a:solidFill>
                <a:srgbClr val="FF0000"/>
              </a:solidFill>
              <a:latin typeface="Century Gothic" panose="020B0502020202020204" pitchFamily="34" charset="0"/>
            </a:endParaRPr>
          </a:p>
          <a:p>
            <a:pPr algn="just">
              <a:defRPr/>
            </a:pPr>
            <a:r>
              <a:rPr lang="en-GB" altLang="en-US" sz="2400" b="1" u="sng" dirty="0">
                <a:solidFill>
                  <a:srgbClr val="FF0000"/>
                </a:solidFill>
                <a:latin typeface="Century Gothic" panose="020B0502020202020204" pitchFamily="34" charset="0"/>
              </a:rPr>
              <a:t>FGM is a CHILD PROTECTION issue  – follow Child Protection processes immediately. </a:t>
            </a:r>
          </a:p>
          <a:p>
            <a:pPr algn="just">
              <a:defRPr/>
            </a:pPr>
            <a:endParaRPr lang="en-GB" altLang="en-US" sz="2400" b="1" u="sng" dirty="0">
              <a:solidFill>
                <a:srgbClr val="FF0000"/>
              </a:solidFill>
              <a:latin typeface="Century Gothic" panose="020B0502020202020204" pitchFamily="34" charset="0"/>
            </a:endParaRPr>
          </a:p>
          <a:p>
            <a:pPr algn="just">
              <a:defRPr/>
            </a:pPr>
            <a:r>
              <a:rPr lang="en-GB" altLang="en-US" sz="2400" dirty="0">
                <a:solidFill>
                  <a:srgbClr val="002060"/>
                </a:solidFill>
                <a:latin typeface="Century Gothic" panose="020B0502020202020204" pitchFamily="34" charset="0"/>
              </a:rPr>
              <a:t>Office staff in school who deal with attendance should be aware of the necessity to report any concerns to the CP Co-ordinator immediately. </a:t>
            </a:r>
          </a:p>
          <a:p>
            <a:pPr>
              <a:defRPr/>
            </a:pPr>
            <a:endParaRPr lang="en-GB" sz="1600" dirty="0"/>
          </a:p>
          <a:p>
            <a:pPr>
              <a:spcAft>
                <a:spcPts val="600"/>
              </a:spcAft>
            </a:pPr>
            <a:r>
              <a:rPr lang="en-GB" altLang="en-US" sz="1600" dirty="0">
                <a:hlinkClick r:id="rId3"/>
              </a:rPr>
              <a:t>www.shaktiedinburgh.co.uk</a:t>
            </a:r>
            <a:endParaRPr lang="en-GB" altLang="en-US" sz="1600" dirty="0"/>
          </a:p>
        </p:txBody>
      </p:sp>
      <p:pic>
        <p:nvPicPr>
          <p:cNvPr id="5" name="Picture 4">
            <a:hlinkClick r:id="rId3"/>
            <a:extLst>
              <a:ext uri="{FF2B5EF4-FFF2-40B4-BE49-F238E27FC236}">
                <a16:creationId xmlns:a16="http://schemas.microsoft.com/office/drawing/2014/main" id="{F8164E75-14F9-4DEB-992D-C8D4CED53EB4}"/>
              </a:ext>
            </a:extLst>
          </p:cNvPr>
          <p:cNvPicPr>
            <a:picLocks noChangeAspect="1"/>
          </p:cNvPicPr>
          <p:nvPr/>
        </p:nvPicPr>
        <p:blipFill>
          <a:blip r:embed="rId4"/>
          <a:stretch>
            <a:fillRect/>
          </a:stretch>
        </p:blipFill>
        <p:spPr>
          <a:xfrm>
            <a:off x="2838859" y="6080294"/>
            <a:ext cx="793642" cy="646332"/>
          </a:xfrm>
          <a:prstGeom prst="rect">
            <a:avLst/>
          </a:prstGeom>
        </p:spPr>
      </p:pic>
      <p:pic>
        <p:nvPicPr>
          <p:cNvPr id="8" name="Picture 7">
            <a:hlinkClick r:id="rId5" action="ppaction://hlinksldjump"/>
            <a:extLst>
              <a:ext uri="{FF2B5EF4-FFF2-40B4-BE49-F238E27FC236}">
                <a16:creationId xmlns:a16="http://schemas.microsoft.com/office/drawing/2014/main" id="{583A9D35-8338-4DED-B483-0E4B6A0414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1029" y="5993168"/>
            <a:ext cx="558601" cy="540000"/>
          </a:xfrm>
          <a:prstGeom prst="rect">
            <a:avLst/>
          </a:prstGeom>
        </p:spPr>
      </p:pic>
      <p:pic>
        <p:nvPicPr>
          <p:cNvPr id="7" name="Graphic 6" descr="Circle with right arrow">
            <a:hlinkClick r:id="" action="ppaction://hlinkshowjump?jump=previousslide"/>
            <a:extLst>
              <a:ext uri="{FF2B5EF4-FFF2-40B4-BE49-F238E27FC236}">
                <a16:creationId xmlns:a16="http://schemas.microsoft.com/office/drawing/2014/main" id="{BB424306-31D0-3126-7962-F32A43B4BC2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37562856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933920" y="516650"/>
            <a:ext cx="8805200"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Honour Based Abuse and Forced Marriage </a:t>
            </a:r>
          </a:p>
        </p:txBody>
      </p:sp>
      <p:pic>
        <p:nvPicPr>
          <p:cNvPr id="4" name="Picture 3">
            <a:hlinkClick r:id="rId3"/>
            <a:extLst>
              <a:ext uri="{FF2B5EF4-FFF2-40B4-BE49-F238E27FC236}">
                <a16:creationId xmlns:a16="http://schemas.microsoft.com/office/drawing/2014/main" id="{1E0C4B5B-285A-4A3C-A428-193C6C3F24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0966" y="1171829"/>
            <a:ext cx="3313216" cy="2336071"/>
          </a:xfrm>
          <a:prstGeom prst="rect">
            <a:avLst/>
          </a:prstGeom>
        </p:spPr>
      </p:pic>
      <p:sp>
        <p:nvSpPr>
          <p:cNvPr id="3" name="TextBox 2">
            <a:extLst>
              <a:ext uri="{FF2B5EF4-FFF2-40B4-BE49-F238E27FC236}">
                <a16:creationId xmlns:a16="http://schemas.microsoft.com/office/drawing/2014/main" id="{395FC40B-91FC-4189-9BA3-39ABC840A24E}"/>
              </a:ext>
            </a:extLst>
          </p:cNvPr>
          <p:cNvSpPr txBox="1"/>
          <p:nvPr/>
        </p:nvSpPr>
        <p:spPr>
          <a:xfrm>
            <a:off x="758812" y="1367653"/>
            <a:ext cx="7868955" cy="4708981"/>
          </a:xfrm>
          <a:prstGeom prst="rect">
            <a:avLst/>
          </a:prstGeom>
          <a:noFill/>
        </p:spPr>
        <p:txBody>
          <a:bodyPr wrap="square" rtlCol="0">
            <a:spAutoFit/>
          </a:bodyPr>
          <a:lstStyle/>
          <a:p>
            <a:pPr algn="just"/>
            <a:r>
              <a:rPr lang="en-GB" sz="2000" b="1" i="0" u="none" strike="noStrike" baseline="0" dirty="0">
                <a:solidFill>
                  <a:srgbClr val="002060"/>
                </a:solidFill>
                <a:latin typeface="Century Gothic" panose="020B0502020202020204" pitchFamily="34" charset="0"/>
              </a:rPr>
              <a:t>Honour Based Abuse includes </a:t>
            </a:r>
            <a:r>
              <a:rPr lang="en-GB" sz="2000" b="0" i="0" u="none" strike="noStrike" baseline="0" dirty="0">
                <a:solidFill>
                  <a:srgbClr val="002060"/>
                </a:solidFill>
                <a:latin typeface="Century Gothic" panose="020B0502020202020204" pitchFamily="34" charset="0"/>
              </a:rPr>
              <a:t>practices used to control behaviour within families, communities, or other social groups, to protect perceived cultural and religious beliefs and/or ‘honour’. Such abuse can occur, for example, when perpetrators perceive that a relative has shamed or may potentially shame the family and/or community by breaking their honour code. This abuse can take many forms, including threatening behaviour, emotional blackmail, assault, rape, abduction, forced marriage, confinement and ‘honour killing’.</a:t>
            </a:r>
          </a:p>
          <a:p>
            <a:pPr algn="just"/>
            <a:endParaRPr lang="en-GB" sz="2000" dirty="0">
              <a:solidFill>
                <a:srgbClr val="002060"/>
              </a:solidFill>
              <a:latin typeface="Century Gothic" panose="020B0502020202020204" pitchFamily="34" charset="0"/>
            </a:endParaRPr>
          </a:p>
          <a:p>
            <a:pPr algn="just"/>
            <a:r>
              <a:rPr lang="en-GB" sz="2000" b="1" i="0" u="none" strike="noStrike" baseline="0" dirty="0">
                <a:solidFill>
                  <a:srgbClr val="002060"/>
                </a:solidFill>
                <a:latin typeface="Century Gothic" panose="020B0502020202020204" pitchFamily="34" charset="0"/>
              </a:rPr>
              <a:t>A Forced </a:t>
            </a:r>
            <a:r>
              <a:rPr lang="en-GB" sz="2000" b="1" dirty="0">
                <a:solidFill>
                  <a:srgbClr val="002060"/>
                </a:solidFill>
                <a:latin typeface="Century Gothic" panose="020B0502020202020204" pitchFamily="34" charset="0"/>
              </a:rPr>
              <a:t>M</a:t>
            </a:r>
            <a:r>
              <a:rPr lang="en-GB" sz="2000" b="1" i="0" u="none" strike="noStrike" baseline="0" dirty="0">
                <a:solidFill>
                  <a:srgbClr val="002060"/>
                </a:solidFill>
                <a:latin typeface="Century Gothic" panose="020B0502020202020204" pitchFamily="34" charset="0"/>
              </a:rPr>
              <a:t>arriage is a marriage conducted without the full and free consent of both parties, and where duress is a factor. </a:t>
            </a:r>
            <a:r>
              <a:rPr lang="en-GB" sz="2000" b="0" i="0" u="none" strike="noStrike" baseline="0" dirty="0">
                <a:solidFill>
                  <a:srgbClr val="002060"/>
                </a:solidFill>
                <a:latin typeface="Century Gothic" panose="020B0502020202020204" pitchFamily="34" charset="0"/>
              </a:rPr>
              <a:t>Duress can include physical, psychological, financial, sexual and emotional abuse. A forced marriage is different from an ‘arranged marriage’. </a:t>
            </a:r>
            <a:endParaRPr lang="en-GB" sz="1900" dirty="0">
              <a:solidFill>
                <a:srgbClr val="002060"/>
              </a:solidFill>
              <a:latin typeface="Century Gothic" panose="020B0502020202020204" pitchFamily="34" charset="0"/>
            </a:endParaRPr>
          </a:p>
        </p:txBody>
      </p:sp>
      <p:pic>
        <p:nvPicPr>
          <p:cNvPr id="6" name="Picture 5">
            <a:hlinkClick r:id="rId5" action="ppaction://hlinksldjump"/>
            <a:extLst>
              <a:ext uri="{FF2B5EF4-FFF2-40B4-BE49-F238E27FC236}">
                <a16:creationId xmlns:a16="http://schemas.microsoft.com/office/drawing/2014/main" id="{F077AF9F-7A89-4090-926E-D21FFF5346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1029" y="5993168"/>
            <a:ext cx="558601" cy="540000"/>
          </a:xfrm>
          <a:prstGeom prst="rect">
            <a:avLst/>
          </a:prstGeom>
        </p:spPr>
      </p:pic>
      <p:pic>
        <p:nvPicPr>
          <p:cNvPr id="8" name="Graphic 7" descr="Circle with right arrow">
            <a:hlinkClick r:id="" action="ppaction://hlinkshowjump?jump=nextslide"/>
            <a:extLst>
              <a:ext uri="{FF2B5EF4-FFF2-40B4-BE49-F238E27FC236}">
                <a16:creationId xmlns:a16="http://schemas.microsoft.com/office/drawing/2014/main" id="{D780BD39-95F6-CA52-0D05-35F667B44057}"/>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rot="10800000">
            <a:off x="11764536" y="6436692"/>
            <a:ext cx="368614" cy="373431"/>
          </a:xfrm>
          <a:prstGeom prst="rect">
            <a:avLst/>
          </a:prstGeom>
        </p:spPr>
      </p:pic>
    </p:spTree>
    <p:extLst>
      <p:ext uri="{BB962C8B-B14F-4D97-AF65-F5344CB8AC3E}">
        <p14:creationId xmlns:p14="http://schemas.microsoft.com/office/powerpoint/2010/main" val="15441336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933920" y="516650"/>
            <a:ext cx="8805200"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Honour Based Abuse and Forced Marriage </a:t>
            </a:r>
          </a:p>
        </p:txBody>
      </p:sp>
      <p:pic>
        <p:nvPicPr>
          <p:cNvPr id="4" name="Picture 3">
            <a:hlinkClick r:id="rId3"/>
            <a:extLst>
              <a:ext uri="{FF2B5EF4-FFF2-40B4-BE49-F238E27FC236}">
                <a16:creationId xmlns:a16="http://schemas.microsoft.com/office/drawing/2014/main" id="{1E0C4B5B-285A-4A3C-A428-193C6C3F24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7111" y="1171831"/>
            <a:ext cx="3299361" cy="2326302"/>
          </a:xfrm>
          <a:prstGeom prst="rect">
            <a:avLst/>
          </a:prstGeom>
        </p:spPr>
      </p:pic>
      <p:sp>
        <p:nvSpPr>
          <p:cNvPr id="2" name="TextBox 1">
            <a:extLst>
              <a:ext uri="{FF2B5EF4-FFF2-40B4-BE49-F238E27FC236}">
                <a16:creationId xmlns:a16="http://schemas.microsoft.com/office/drawing/2014/main" id="{EDE2EFC3-10AF-4B1A-B35C-0E7808B0AE8A}"/>
              </a:ext>
            </a:extLst>
          </p:cNvPr>
          <p:cNvSpPr txBox="1"/>
          <p:nvPr/>
        </p:nvSpPr>
        <p:spPr>
          <a:xfrm>
            <a:off x="557953" y="1225689"/>
            <a:ext cx="7990302" cy="5940088"/>
          </a:xfrm>
          <a:prstGeom prst="rect">
            <a:avLst/>
          </a:prstGeom>
          <a:noFill/>
        </p:spPr>
        <p:txBody>
          <a:bodyPr wrap="square" rtlCol="0">
            <a:spAutoFit/>
          </a:bodyPr>
          <a:lstStyle/>
          <a:p>
            <a:pPr algn="just"/>
            <a:r>
              <a:rPr lang="en-GB" dirty="0">
                <a:solidFill>
                  <a:srgbClr val="002060"/>
                </a:solidFill>
                <a:latin typeface="Century Gothic" panose="020B0502020202020204" pitchFamily="34" charset="0"/>
              </a:rPr>
              <a:t>Most </a:t>
            </a:r>
            <a:r>
              <a:rPr lang="en-GB" b="1" dirty="0">
                <a:solidFill>
                  <a:srgbClr val="002060"/>
                </a:solidFill>
                <a:latin typeface="Century Gothic" panose="020B0502020202020204" pitchFamily="34" charset="0"/>
              </a:rPr>
              <a:t>Forced Marriage </a:t>
            </a:r>
            <a:r>
              <a:rPr lang="en-GB" dirty="0">
                <a:solidFill>
                  <a:srgbClr val="002060"/>
                </a:solidFill>
                <a:latin typeface="Century Gothic" panose="020B0502020202020204" pitchFamily="34" charset="0"/>
              </a:rPr>
              <a:t>or </a:t>
            </a:r>
            <a:r>
              <a:rPr lang="en-GB" b="1" dirty="0">
                <a:solidFill>
                  <a:srgbClr val="002060"/>
                </a:solidFill>
                <a:latin typeface="Century Gothic" panose="020B0502020202020204" pitchFamily="34" charset="0"/>
              </a:rPr>
              <a:t>HBA</a:t>
            </a:r>
            <a:r>
              <a:rPr lang="en-GB" dirty="0">
                <a:solidFill>
                  <a:srgbClr val="002060"/>
                </a:solidFill>
                <a:latin typeface="Century Gothic" panose="020B0502020202020204" pitchFamily="34" charset="0"/>
              </a:rPr>
              <a:t> victims are female, although boys who identify as gay, bi-sexual or transgender are also affected.</a:t>
            </a:r>
          </a:p>
          <a:p>
            <a:pPr algn="just"/>
            <a:r>
              <a:rPr lang="en-GB" b="1" dirty="0">
                <a:solidFill>
                  <a:srgbClr val="002060"/>
                </a:solidFill>
                <a:latin typeface="Century Gothic" panose="020B0502020202020204" pitchFamily="34" charset="0"/>
              </a:rPr>
              <a:t>Forced Marriage </a:t>
            </a:r>
            <a:r>
              <a:rPr lang="en-GB" dirty="0">
                <a:solidFill>
                  <a:srgbClr val="002060"/>
                </a:solidFill>
                <a:latin typeface="Century Gothic" panose="020B0502020202020204" pitchFamily="34" charset="0"/>
              </a:rPr>
              <a:t>and </a:t>
            </a:r>
            <a:r>
              <a:rPr lang="en-GB" b="1" dirty="0">
                <a:solidFill>
                  <a:srgbClr val="002060"/>
                </a:solidFill>
                <a:latin typeface="Century Gothic" panose="020B0502020202020204" pitchFamily="34" charset="0"/>
              </a:rPr>
              <a:t>HBA</a:t>
            </a:r>
            <a:r>
              <a:rPr lang="en-GB" dirty="0">
                <a:solidFill>
                  <a:srgbClr val="002060"/>
                </a:solidFill>
                <a:latin typeface="Century Gothic" panose="020B0502020202020204" pitchFamily="34" charset="0"/>
              </a:rPr>
              <a:t> is both a child and adult protection matter.  </a:t>
            </a:r>
            <a:r>
              <a:rPr lang="en-GB" b="1" u="sng" dirty="0">
                <a:solidFill>
                  <a:srgbClr val="002060"/>
                </a:solidFill>
                <a:latin typeface="Century Gothic" panose="020B0502020202020204" pitchFamily="34" charset="0"/>
              </a:rPr>
              <a:t>Child Protection </a:t>
            </a:r>
            <a:r>
              <a:rPr lang="en-GB" dirty="0">
                <a:solidFill>
                  <a:srgbClr val="002060"/>
                </a:solidFill>
                <a:latin typeface="Century Gothic" panose="020B0502020202020204" pitchFamily="34" charset="0"/>
              </a:rPr>
              <a:t>processes should be followed up to the age of 18.</a:t>
            </a:r>
          </a:p>
          <a:p>
            <a:pPr algn="just"/>
            <a:endParaRPr lang="en-GB" sz="1000" dirty="0">
              <a:solidFill>
                <a:srgbClr val="002060"/>
              </a:solidFill>
              <a:latin typeface="Century Gothic" panose="020B0502020202020204" pitchFamily="34" charset="0"/>
            </a:endParaRPr>
          </a:p>
          <a:p>
            <a:pPr algn="just"/>
            <a:r>
              <a:rPr lang="en-GB" sz="1800" b="1" dirty="0">
                <a:solidFill>
                  <a:srgbClr val="002060"/>
                </a:solidFill>
                <a:effectLst/>
                <a:latin typeface="Century Gothic" panose="020B0502020202020204" pitchFamily="34" charset="0"/>
                <a:ea typeface="Calibri" panose="020F0502020204030204" pitchFamily="34" charset="0"/>
                <a:cs typeface="HelveticaNeue-Bold"/>
              </a:rPr>
              <a:t>The consequences of Forced </a:t>
            </a:r>
            <a:r>
              <a:rPr lang="en-GB" b="1" dirty="0">
                <a:solidFill>
                  <a:srgbClr val="002060"/>
                </a:solidFill>
                <a:latin typeface="Century Gothic" panose="020B0502020202020204" pitchFamily="34" charset="0"/>
                <a:ea typeface="Calibri" panose="020F0502020204030204" pitchFamily="34" charset="0"/>
                <a:cs typeface="HelveticaNeue-Bold"/>
              </a:rPr>
              <a:t>M</a:t>
            </a:r>
            <a:r>
              <a:rPr lang="en-GB" sz="1800" b="1" dirty="0">
                <a:solidFill>
                  <a:srgbClr val="002060"/>
                </a:solidFill>
                <a:effectLst/>
                <a:latin typeface="Century Gothic" panose="020B0502020202020204" pitchFamily="34" charset="0"/>
                <a:ea typeface="Calibri" panose="020F0502020204030204" pitchFamily="34" charset="0"/>
                <a:cs typeface="HelveticaNeue-Bold"/>
              </a:rPr>
              <a:t>arriage </a:t>
            </a:r>
            <a:r>
              <a:rPr lang="en-GB" sz="1800" dirty="0">
                <a:solidFill>
                  <a:srgbClr val="002060"/>
                </a:solidFill>
                <a:effectLst/>
                <a:latin typeface="Century Gothic" panose="020B0502020202020204" pitchFamily="34" charset="0"/>
                <a:ea typeface="Calibri" panose="020F0502020204030204" pitchFamily="34" charset="0"/>
                <a:cs typeface="HelveticaNeue"/>
              </a:rPr>
              <a:t>can be devastating for the whole family, but especially to the young people affected. They may become estranged from their families and wider communities, lose out on educational opportunities, or become victims of domestic abuse. Rates of suicide and self-harm within forced marriages are high.</a:t>
            </a:r>
            <a:r>
              <a:rPr lang="en-GB" sz="1800" b="1" dirty="0">
                <a:solidFill>
                  <a:srgbClr val="002060"/>
                </a:solidFill>
                <a:effectLst/>
                <a:latin typeface="Century Gothic" panose="020B0502020202020204" pitchFamily="34" charset="0"/>
                <a:ea typeface="Calibri" panose="020F0502020204030204" pitchFamily="34" charset="0"/>
                <a:cs typeface="HelveticaNeue-Bold"/>
              </a:rPr>
              <a:t> </a:t>
            </a:r>
          </a:p>
          <a:p>
            <a:endParaRPr lang="en-GB" sz="1000" b="1" dirty="0">
              <a:solidFill>
                <a:srgbClr val="002060"/>
              </a:solidFill>
              <a:effectLst/>
              <a:latin typeface="Century Gothic" panose="020B0502020202020204" pitchFamily="34" charset="0"/>
              <a:ea typeface="Calibri" panose="020F0502020204030204" pitchFamily="34" charset="0"/>
              <a:cs typeface="HelveticaNeue-Bold"/>
            </a:endParaRPr>
          </a:p>
          <a:p>
            <a:r>
              <a:rPr lang="en-GB" sz="1800" b="1" dirty="0">
                <a:solidFill>
                  <a:srgbClr val="002060"/>
                </a:solidFill>
                <a:effectLst/>
                <a:latin typeface="Century Gothic" panose="020B0502020202020204" pitchFamily="34" charset="0"/>
                <a:ea typeface="Calibri" panose="020F0502020204030204" pitchFamily="34" charset="0"/>
                <a:cs typeface="HelveticaNeue-Bold"/>
              </a:rPr>
              <a:t>Potential indicators </a:t>
            </a:r>
            <a:r>
              <a:rPr lang="en-GB" sz="1800" dirty="0">
                <a:solidFill>
                  <a:srgbClr val="002060"/>
                </a:solidFill>
                <a:effectLst/>
                <a:latin typeface="Century Gothic" panose="020B0502020202020204" pitchFamily="34" charset="0"/>
                <a:ea typeface="Calibri" panose="020F0502020204030204" pitchFamily="34" charset="0"/>
                <a:cs typeface="HelveticaNeue"/>
              </a:rPr>
              <a:t>of honour-based abuse and forced marriages include: </a:t>
            </a:r>
          </a:p>
          <a:p>
            <a:pPr marL="285750" indent="-285750">
              <a:buFont typeface="Arial" panose="020B0604020202020204" pitchFamily="34" charset="0"/>
              <a:buChar char="•"/>
            </a:pPr>
            <a:r>
              <a:rPr lang="en-GB" sz="1800" dirty="0">
                <a:solidFill>
                  <a:srgbClr val="002060"/>
                </a:solidFill>
                <a:effectLst/>
                <a:latin typeface="Century Gothic" panose="020B0502020202020204" pitchFamily="34" charset="0"/>
                <a:ea typeface="Calibri" panose="020F0502020204030204" pitchFamily="34" charset="0"/>
                <a:cs typeface="HelveticaNeue"/>
              </a:rPr>
              <a:t>concerns voiced by child or person in child’s network about going overseas ‘to visit relatives’ or attend a wedding </a:t>
            </a:r>
            <a:endParaRPr lang="en-GB"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solidFill>
                  <a:srgbClr val="002060"/>
                </a:solidFill>
                <a:effectLst/>
                <a:latin typeface="Century Gothic" panose="020B0502020202020204" pitchFamily="34" charset="0"/>
                <a:ea typeface="Calibri" panose="020F0502020204030204" pitchFamily="34" charset="0"/>
                <a:cs typeface="HelveticaNeue"/>
              </a:rPr>
              <a:t>concerns expressed about a dowry being collected (usually jewellery, clothing, other material possessions) </a:t>
            </a:r>
            <a:endParaRPr lang="en-GB"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solidFill>
                  <a:srgbClr val="002060"/>
                </a:solidFill>
                <a:effectLst/>
                <a:latin typeface="Century Gothic" panose="020B0502020202020204" pitchFamily="34" charset="0"/>
                <a:ea typeface="Calibri" panose="020F0502020204030204" pitchFamily="34" charset="0"/>
                <a:cs typeface="HelveticaNeue"/>
              </a:rPr>
              <a:t>a girl undergoing or at risk of undergoing FGM as part of her ‘preparation’ for the marriage</a:t>
            </a:r>
            <a:endParaRPr lang="en-GB"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dirty="0">
              <a:solidFill>
                <a:srgbClr val="002060"/>
              </a:solidFill>
              <a:latin typeface="Century Gothic" panose="020B0502020202020204" pitchFamily="34" charset="0"/>
            </a:endParaRPr>
          </a:p>
        </p:txBody>
      </p:sp>
      <p:pic>
        <p:nvPicPr>
          <p:cNvPr id="6" name="Picture 5">
            <a:hlinkClick r:id="rId5" action="ppaction://hlinksldjump"/>
            <a:extLst>
              <a:ext uri="{FF2B5EF4-FFF2-40B4-BE49-F238E27FC236}">
                <a16:creationId xmlns:a16="http://schemas.microsoft.com/office/drawing/2014/main" id="{7F3C88BE-41FC-49E0-8FD6-4F875AE0AF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81029" y="5993168"/>
            <a:ext cx="558601" cy="540000"/>
          </a:xfrm>
          <a:prstGeom prst="rect">
            <a:avLst/>
          </a:prstGeom>
        </p:spPr>
      </p:pic>
      <p:sp>
        <p:nvSpPr>
          <p:cNvPr id="3" name="TextBox 2">
            <a:extLst>
              <a:ext uri="{FF2B5EF4-FFF2-40B4-BE49-F238E27FC236}">
                <a16:creationId xmlns:a16="http://schemas.microsoft.com/office/drawing/2014/main" id="{102092ED-AAD7-41B6-972C-E986663E8186}"/>
              </a:ext>
            </a:extLst>
          </p:cNvPr>
          <p:cNvSpPr txBox="1"/>
          <p:nvPr/>
        </p:nvSpPr>
        <p:spPr>
          <a:xfrm>
            <a:off x="8922327" y="4599709"/>
            <a:ext cx="2355273" cy="923330"/>
          </a:xfrm>
          <a:prstGeom prst="rect">
            <a:avLst/>
          </a:prstGeom>
          <a:noFill/>
        </p:spPr>
        <p:txBody>
          <a:bodyPr wrap="square" rtlCol="0">
            <a:spAutoFit/>
          </a:bodyPr>
          <a:lstStyle/>
          <a:p>
            <a:pPr algn="ctr"/>
            <a:r>
              <a:rPr lang="en-GB" b="1" dirty="0">
                <a:solidFill>
                  <a:srgbClr val="FF0000"/>
                </a:solidFill>
                <a:latin typeface="Century Gothic" panose="020B0502020202020204" pitchFamily="34" charset="0"/>
              </a:rPr>
              <a:t>Child Protection procedures should be followed</a:t>
            </a:r>
          </a:p>
        </p:txBody>
      </p:sp>
      <p:pic>
        <p:nvPicPr>
          <p:cNvPr id="8" name="Graphic 7" descr="Circle with right arrow">
            <a:hlinkClick r:id="" action="ppaction://hlinkshowjump?jump=previousslide"/>
            <a:extLst>
              <a:ext uri="{FF2B5EF4-FFF2-40B4-BE49-F238E27FC236}">
                <a16:creationId xmlns:a16="http://schemas.microsoft.com/office/drawing/2014/main" id="{E229E91B-58E5-915F-352B-1D26EB6B01C9}"/>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8841379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2587" y="931453"/>
            <a:ext cx="10566933" cy="6001643"/>
          </a:xfrm>
          <a:prstGeom prst="rect">
            <a:avLst/>
          </a:prstGeom>
        </p:spPr>
        <p:txBody>
          <a:bodyPr wrap="square">
            <a:spAutoFit/>
          </a:bodyPr>
          <a:lstStyle/>
          <a:p>
            <a:pPr algn="just"/>
            <a:r>
              <a:rPr lang="en-GB" sz="2200" b="1" dirty="0">
                <a:solidFill>
                  <a:srgbClr val="FF0000"/>
                </a:solidFill>
                <a:latin typeface="Century Gothic" panose="020B0502020202020204" pitchFamily="34" charset="0"/>
              </a:rPr>
              <a:t>PREVENT</a:t>
            </a:r>
            <a:r>
              <a:rPr lang="en-GB" sz="2200" b="1" dirty="0">
                <a:solidFill>
                  <a:srgbClr val="002060"/>
                </a:solidFill>
                <a:latin typeface="Century Gothic" panose="020B0502020202020204" pitchFamily="34" charset="0"/>
              </a:rPr>
              <a:t> is part of </a:t>
            </a:r>
            <a:r>
              <a:rPr lang="en-GB" sz="2200" b="1" dirty="0">
                <a:solidFill>
                  <a:srgbClr val="FF0000"/>
                </a:solidFill>
                <a:latin typeface="Century Gothic" panose="020B0502020202020204" pitchFamily="34" charset="0"/>
              </a:rPr>
              <a:t>CONTEST</a:t>
            </a:r>
            <a:r>
              <a:rPr lang="en-GB" sz="2200" b="1" dirty="0">
                <a:solidFill>
                  <a:srgbClr val="002060"/>
                </a:solidFill>
                <a:latin typeface="Century Gothic" panose="020B0502020202020204" pitchFamily="34" charset="0"/>
              </a:rPr>
              <a:t>, the government counter-terrorism strategy, it is designed to tackle the problem of terrorism at its roots, preventing people from supporting terrorism or becoming involved in terrorism themselves.</a:t>
            </a:r>
          </a:p>
          <a:p>
            <a:pPr algn="just"/>
            <a:endParaRPr lang="en-GB" sz="1000" b="1" i="1" dirty="0">
              <a:solidFill>
                <a:srgbClr val="002060"/>
              </a:solidFill>
              <a:latin typeface="Century Gothic" panose="020B0502020202020204" pitchFamily="34" charset="0"/>
            </a:endParaRPr>
          </a:p>
          <a:p>
            <a:pPr algn="just"/>
            <a:r>
              <a:rPr lang="en-GB" sz="2200" b="1" dirty="0">
                <a:solidFill>
                  <a:srgbClr val="FF0000"/>
                </a:solidFill>
                <a:latin typeface="Century Gothic" panose="020B0502020202020204" pitchFamily="34" charset="0"/>
              </a:rPr>
              <a:t>PREVENT</a:t>
            </a:r>
            <a:r>
              <a:rPr lang="en-GB" sz="2200" b="1" dirty="0">
                <a:solidFill>
                  <a:srgbClr val="002060"/>
                </a:solidFill>
                <a:latin typeface="Century Gothic" panose="020B0502020202020204" pitchFamily="34" charset="0"/>
              </a:rPr>
              <a:t> is essentially about recognising when individuals, particularly those who are vulnerable, are being exploited, and responding effectively in partnership with other statutory agencies when concerns arise. </a:t>
            </a:r>
          </a:p>
          <a:p>
            <a:pPr algn="just"/>
            <a:endParaRPr lang="en-GB" sz="1000" b="1" dirty="0">
              <a:solidFill>
                <a:srgbClr val="002060"/>
              </a:solidFill>
              <a:latin typeface="Century Gothic" panose="020B0502020202020204" pitchFamily="34" charset="0"/>
            </a:endParaRPr>
          </a:p>
          <a:p>
            <a:pPr algn="just"/>
            <a:r>
              <a:rPr lang="en-GB" altLang="en-US" sz="2200" dirty="0">
                <a:solidFill>
                  <a:srgbClr val="002060"/>
                </a:solidFill>
                <a:latin typeface="Century Gothic" panose="020B0502020202020204" pitchFamily="34" charset="0"/>
              </a:rPr>
              <a:t>There is no single profile of a person who is likely to become involved in extremism or radicalisation. Also, there is no universally accepted view of why vulnerable individuals might become involved in such activities. </a:t>
            </a:r>
          </a:p>
          <a:p>
            <a:pPr algn="just"/>
            <a:endParaRPr lang="en-GB" altLang="en-US" sz="1000" b="1" dirty="0">
              <a:solidFill>
                <a:srgbClr val="002060"/>
              </a:solidFill>
              <a:latin typeface="Century Gothic" panose="020B0502020202020204" pitchFamily="34" charset="0"/>
            </a:endParaRPr>
          </a:p>
          <a:p>
            <a:pPr algn="just"/>
            <a:r>
              <a:rPr lang="en-GB" altLang="en-US" sz="2200" b="1" dirty="0">
                <a:solidFill>
                  <a:srgbClr val="002060"/>
                </a:solidFill>
                <a:latin typeface="Century Gothic" panose="020B0502020202020204" pitchFamily="34" charset="0"/>
              </a:rPr>
              <a:t>Radicalisation and Extremism refers to a number of areas. For example:</a:t>
            </a:r>
          </a:p>
          <a:p>
            <a:pPr marL="342900" indent="-342900">
              <a:buFont typeface="Arial" pitchFamily="34" charset="0"/>
              <a:buChar char="•"/>
            </a:pPr>
            <a:r>
              <a:rPr lang="en-GB" altLang="en-US" sz="2200" b="1" dirty="0">
                <a:solidFill>
                  <a:srgbClr val="002060"/>
                </a:solidFill>
                <a:latin typeface="Century Gothic" panose="020B0502020202020204" pitchFamily="34" charset="0"/>
              </a:rPr>
              <a:t>Sectarianism</a:t>
            </a:r>
          </a:p>
          <a:p>
            <a:pPr marL="342900" indent="-342900">
              <a:buFont typeface="Arial" pitchFamily="34" charset="0"/>
              <a:buChar char="•"/>
            </a:pPr>
            <a:r>
              <a:rPr lang="en-GB" altLang="en-US" sz="2200" b="1" dirty="0">
                <a:solidFill>
                  <a:srgbClr val="002060"/>
                </a:solidFill>
                <a:latin typeface="Century Gothic" panose="020B0502020202020204" pitchFamily="34" charset="0"/>
              </a:rPr>
              <a:t>Terrorism</a:t>
            </a:r>
          </a:p>
          <a:p>
            <a:pPr marL="342900" indent="-342900">
              <a:buFont typeface="Arial" pitchFamily="34" charset="0"/>
              <a:buChar char="•"/>
            </a:pPr>
            <a:r>
              <a:rPr lang="en-GB" altLang="en-US" sz="2200" b="1" dirty="0">
                <a:solidFill>
                  <a:srgbClr val="002060"/>
                </a:solidFill>
                <a:latin typeface="Century Gothic" panose="020B0502020202020204" pitchFamily="34" charset="0"/>
              </a:rPr>
              <a:t>The Far Right</a:t>
            </a:r>
          </a:p>
          <a:p>
            <a:pPr marL="342900" indent="-342900">
              <a:buFont typeface="Arial" pitchFamily="34" charset="0"/>
              <a:buChar char="•"/>
            </a:pPr>
            <a:r>
              <a:rPr lang="en-GB" altLang="en-US" sz="2200" b="1" dirty="0">
                <a:solidFill>
                  <a:srgbClr val="002060"/>
                </a:solidFill>
                <a:latin typeface="Century Gothic" panose="020B0502020202020204" pitchFamily="34" charset="0"/>
              </a:rPr>
              <a:t>Animal Rights</a:t>
            </a:r>
          </a:p>
          <a:p>
            <a:endParaRPr lang="en-GB" altLang="en-US" sz="1100" b="1" dirty="0">
              <a:latin typeface="Century Gothic" panose="020B0502020202020204" pitchFamily="34" charset="0"/>
            </a:endParaRPr>
          </a:p>
          <a:p>
            <a:pPr algn="ctr"/>
            <a:r>
              <a:rPr lang="en-GB" sz="2400" b="1" dirty="0">
                <a:solidFill>
                  <a:srgbClr val="FF0000"/>
                </a:solidFill>
                <a:latin typeface="Century Gothic" panose="020B0502020202020204" pitchFamily="34" charset="0"/>
              </a:rPr>
              <a:t>All staff are required to complete the </a:t>
            </a:r>
            <a:r>
              <a:rPr lang="en-GB" sz="2400" b="1" dirty="0" err="1">
                <a:solidFill>
                  <a:srgbClr val="FF0000"/>
                </a:solidFill>
                <a:latin typeface="Century Gothic" panose="020B0502020202020204" pitchFamily="34" charset="0"/>
                <a:hlinkClick r:id="rId3"/>
              </a:rPr>
              <a:t>i</a:t>
            </a:r>
            <a:r>
              <a:rPr lang="en-GB" sz="2400" b="1" dirty="0">
                <a:solidFill>
                  <a:srgbClr val="FF0000"/>
                </a:solidFill>
                <a:latin typeface="Century Gothic" panose="020B0502020202020204" pitchFamily="34" charset="0"/>
                <a:hlinkClick r:id="rId3"/>
              </a:rPr>
              <a:t>-Learn</a:t>
            </a:r>
            <a:r>
              <a:rPr lang="en-GB" sz="2400" b="1" dirty="0">
                <a:solidFill>
                  <a:srgbClr val="FF0000"/>
                </a:solidFill>
                <a:latin typeface="Century Gothic" panose="020B0502020202020204" pitchFamily="34" charset="0"/>
              </a:rPr>
              <a:t> module </a:t>
            </a:r>
          </a:p>
        </p:txBody>
      </p:sp>
      <p:sp>
        <p:nvSpPr>
          <p:cNvPr id="5" name="Rectangle 4"/>
          <p:cNvSpPr/>
          <p:nvPr/>
        </p:nvSpPr>
        <p:spPr>
          <a:xfrm>
            <a:off x="494851" y="247277"/>
            <a:ext cx="11230983" cy="646331"/>
          </a:xfrm>
          <a:prstGeom prst="rect">
            <a:avLst/>
          </a:prstGeom>
        </p:spPr>
        <p:txBody>
          <a:bodyPr wrap="square">
            <a:spAutoFit/>
          </a:bodyPr>
          <a:lstStyle/>
          <a:p>
            <a:pPr algn="ctr">
              <a:buFont typeface="Arial" panose="020B0604020202020204" pitchFamily="34" charset="0"/>
              <a:buNone/>
            </a:pPr>
            <a:r>
              <a:rPr lang="en-GB" altLang="en-US" sz="3600" b="1" dirty="0">
                <a:solidFill>
                  <a:srgbClr val="002060"/>
                </a:solidFill>
                <a:latin typeface="Century Gothic" panose="020B0502020202020204" pitchFamily="34" charset="0"/>
                <a:ea typeface="ＭＳ Ｐゴシック" panose="020B0600070205080204" pitchFamily="34" charset="-128"/>
              </a:rPr>
              <a:t>Radicalisation and Extremism</a:t>
            </a:r>
          </a:p>
        </p:txBody>
      </p:sp>
      <p:sp>
        <p:nvSpPr>
          <p:cNvPr id="7" name="TextBox 6"/>
          <p:cNvSpPr txBox="1"/>
          <p:nvPr/>
        </p:nvSpPr>
        <p:spPr>
          <a:xfrm>
            <a:off x="4178762" y="5008619"/>
            <a:ext cx="6868675" cy="707886"/>
          </a:xfrm>
          <a:prstGeom prst="rect">
            <a:avLst/>
          </a:prstGeom>
          <a:noFill/>
        </p:spPr>
        <p:txBody>
          <a:bodyPr wrap="square" rtlCol="0">
            <a:spAutoFit/>
          </a:bodyPr>
          <a:lstStyle/>
          <a:p>
            <a:r>
              <a:rPr lang="en-GB" sz="2000" b="1" i="1" dirty="0">
                <a:solidFill>
                  <a:srgbClr val="FF0000"/>
                </a:solidFill>
              </a:rPr>
              <a:t>(WRAP) </a:t>
            </a:r>
            <a:r>
              <a:rPr lang="en-GB" sz="2000" i="1" dirty="0">
                <a:solidFill>
                  <a:srgbClr val="FF0000"/>
                </a:solidFill>
              </a:rPr>
              <a:t>Workshop to Raise Awareness of PREVENT training is available via the council’s  e-learning platform (</a:t>
            </a:r>
            <a:r>
              <a:rPr lang="en-GB" sz="2000" i="1" dirty="0" err="1">
                <a:solidFill>
                  <a:srgbClr val="FF0000"/>
                </a:solidFill>
              </a:rPr>
              <a:t>i</a:t>
            </a:r>
            <a:r>
              <a:rPr lang="en-GB" sz="2000" i="1" dirty="0">
                <a:solidFill>
                  <a:srgbClr val="FF0000"/>
                </a:solidFill>
              </a:rPr>
              <a:t>-Learn) -</a:t>
            </a:r>
          </a:p>
        </p:txBody>
      </p:sp>
      <p:pic>
        <p:nvPicPr>
          <p:cNvPr id="6" name="Graphic 5" descr="Circle with right arrow">
            <a:hlinkClick r:id="" action="ppaction://hlinkshowjump?jump=nextslide"/>
            <a:extLst>
              <a:ext uri="{FF2B5EF4-FFF2-40B4-BE49-F238E27FC236}">
                <a16:creationId xmlns:a16="http://schemas.microsoft.com/office/drawing/2014/main" id="{E71A1894-522E-B1F1-83BA-D5BDE4056D5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0800000">
            <a:off x="11764536" y="6436692"/>
            <a:ext cx="368614" cy="373431"/>
          </a:xfrm>
          <a:prstGeom prst="rect">
            <a:avLst/>
          </a:prstGeom>
        </p:spPr>
      </p:pic>
      <p:pic>
        <p:nvPicPr>
          <p:cNvPr id="9" name="Picture 8">
            <a:hlinkClick r:id="rId6" action="ppaction://hlinksldjump"/>
            <a:extLst>
              <a:ext uri="{FF2B5EF4-FFF2-40B4-BE49-F238E27FC236}">
                <a16:creationId xmlns:a16="http://schemas.microsoft.com/office/drawing/2014/main" id="{C7FDBF40-D0C1-4C62-845B-07FA6D7E77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81029" y="5993168"/>
            <a:ext cx="558601" cy="540000"/>
          </a:xfrm>
          <a:prstGeom prst="rect">
            <a:avLst/>
          </a:prstGeom>
        </p:spPr>
      </p:pic>
    </p:spTree>
    <p:extLst>
      <p:ext uri="{BB962C8B-B14F-4D97-AF65-F5344CB8AC3E}">
        <p14:creationId xmlns:p14="http://schemas.microsoft.com/office/powerpoint/2010/main" val="4597043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8782" y="965765"/>
            <a:ext cx="10566933" cy="5478423"/>
          </a:xfrm>
          <a:prstGeom prst="rect">
            <a:avLst/>
          </a:prstGeom>
        </p:spPr>
        <p:txBody>
          <a:bodyPr wrap="square">
            <a:spAutoFit/>
          </a:bodyPr>
          <a:lstStyle/>
          <a:p>
            <a:pPr algn="just"/>
            <a:r>
              <a:rPr lang="en-GB" sz="2000" b="1" dirty="0">
                <a:solidFill>
                  <a:srgbClr val="002060"/>
                </a:solidFill>
                <a:latin typeface="Century Gothic" panose="020B0502020202020204" pitchFamily="34" charset="0"/>
              </a:rPr>
              <a:t>Scottish Government</a:t>
            </a:r>
            <a:r>
              <a:rPr lang="en-GB" sz="2000" b="1" dirty="0">
                <a:latin typeface="Century Gothic" panose="020B0502020202020204" pitchFamily="34" charset="0"/>
              </a:rPr>
              <a:t> </a:t>
            </a:r>
            <a:r>
              <a:rPr lang="en-GB" sz="2000" b="1" dirty="0">
                <a:latin typeface="Century Gothic" panose="020B0502020202020204" pitchFamily="34" charset="0"/>
                <a:hlinkClick r:id="rId3"/>
              </a:rPr>
              <a:t>National Guidance for Child Protection in Scotland 2021</a:t>
            </a:r>
            <a:r>
              <a:rPr lang="en-GB" sz="2000" b="1" dirty="0">
                <a:latin typeface="Century Gothic" panose="020B0502020202020204" pitchFamily="34" charset="0"/>
              </a:rPr>
              <a:t> uses </a:t>
            </a:r>
            <a:r>
              <a:rPr lang="en-GB" sz="2000" b="1" dirty="0">
                <a:solidFill>
                  <a:srgbClr val="002060"/>
                </a:solidFill>
                <a:latin typeface="Century Gothic" panose="020B0502020202020204" pitchFamily="34" charset="0"/>
              </a:rPr>
              <a:t>terminology</a:t>
            </a:r>
            <a:r>
              <a:rPr lang="en-GB" sz="2000" b="1" dirty="0">
                <a:latin typeface="Century Gothic" panose="020B0502020202020204" pitchFamily="34" charset="0"/>
              </a:rPr>
              <a:t> </a:t>
            </a:r>
            <a:r>
              <a:rPr lang="en-GB" sz="2000" b="1" dirty="0">
                <a:solidFill>
                  <a:srgbClr val="FF0000"/>
                </a:solidFill>
                <a:latin typeface="Century Gothic" panose="020B0502020202020204" pitchFamily="34" charset="0"/>
              </a:rPr>
              <a:t>Vulnerability to being drawn into terrorism</a:t>
            </a:r>
            <a:r>
              <a:rPr lang="en-GB" sz="2000" b="1" dirty="0">
                <a:latin typeface="Century Gothic" panose="020B0502020202020204" pitchFamily="34" charset="0"/>
              </a:rPr>
              <a:t>.</a:t>
            </a:r>
            <a:r>
              <a:rPr lang="en-GB" sz="2000" dirty="0">
                <a:latin typeface="Century Gothic" panose="020B0502020202020204" pitchFamily="34" charset="0"/>
              </a:rPr>
              <a:t> </a:t>
            </a:r>
            <a:r>
              <a:rPr lang="en-GB" sz="2000" b="1" dirty="0">
                <a:solidFill>
                  <a:srgbClr val="FF0000"/>
                </a:solidFill>
                <a:latin typeface="Century Gothic" panose="020B0502020202020204" pitchFamily="34" charset="0"/>
              </a:rPr>
              <a:t> </a:t>
            </a:r>
          </a:p>
          <a:p>
            <a:pPr algn="just"/>
            <a:endParaRPr lang="en-GB" sz="1000" b="1" dirty="0">
              <a:solidFill>
                <a:srgbClr val="FF0000"/>
              </a:solidFill>
              <a:latin typeface="Century Gothic" panose="020B0502020202020204" pitchFamily="34" charset="0"/>
            </a:endParaRPr>
          </a:p>
          <a:p>
            <a:pPr algn="just"/>
            <a:r>
              <a:rPr lang="en-GB" sz="2000" dirty="0">
                <a:solidFill>
                  <a:srgbClr val="002060"/>
                </a:solidFill>
                <a:latin typeface="Century Gothic" panose="020B0502020202020204" pitchFamily="34" charset="0"/>
              </a:rPr>
              <a:t>This places an obligation on local authorities to ensure that a panel of persons is in place for its area to assess the extent to which identified individuals are vulnerable to being drawn into terrorism and, where appropriate, arrange for support to be provided. </a:t>
            </a:r>
          </a:p>
          <a:p>
            <a:pPr algn="just"/>
            <a:endParaRPr lang="en-GB" sz="1000" b="1" dirty="0">
              <a:latin typeface="Century Gothic" panose="020B0502020202020204" pitchFamily="34" charset="0"/>
            </a:endParaRPr>
          </a:p>
          <a:p>
            <a:pPr algn="just"/>
            <a:r>
              <a:rPr lang="en-GB" sz="2000" b="1" dirty="0">
                <a:solidFill>
                  <a:srgbClr val="002060"/>
                </a:solidFill>
                <a:latin typeface="Century Gothic" panose="020B0502020202020204" pitchFamily="34" charset="0"/>
              </a:rPr>
              <a:t>Revised HM Government Guidance (2021) is available for Scotland </a:t>
            </a:r>
            <a:r>
              <a:rPr lang="en-GB" sz="2000" b="1" dirty="0">
                <a:latin typeface="Century Gothic" panose="020B0502020202020204" pitchFamily="34" charset="0"/>
              </a:rPr>
              <a:t>- </a:t>
            </a:r>
            <a:r>
              <a:rPr lang="en-GB" sz="2000" b="1" dirty="0">
                <a:solidFill>
                  <a:srgbClr val="FF0000"/>
                </a:solidFill>
                <a:latin typeface="Century Gothic" panose="020B0502020202020204" pitchFamily="34" charset="0"/>
                <a:hlinkClick r:id="rId4"/>
              </a:rPr>
              <a:t>Prevent Multi-Agency Panel Duty Guidance: Protecting people vulnerable to being drawn into terrorism. </a:t>
            </a:r>
            <a:endParaRPr lang="en-GB" sz="2000" b="1" dirty="0">
              <a:solidFill>
                <a:srgbClr val="FF0000"/>
              </a:solidFill>
              <a:latin typeface="Century Gothic" panose="020B0502020202020204" pitchFamily="34" charset="0"/>
            </a:endParaRPr>
          </a:p>
          <a:p>
            <a:pPr algn="just"/>
            <a:endParaRPr lang="en-GB" sz="1000" b="1" dirty="0">
              <a:solidFill>
                <a:srgbClr val="FF0000"/>
              </a:solidFill>
              <a:latin typeface="Century Gothic" panose="020B0502020202020204" pitchFamily="34" charset="0"/>
            </a:endParaRPr>
          </a:p>
          <a:p>
            <a:pPr algn="just"/>
            <a:r>
              <a:rPr lang="en-GB" sz="2000" b="1" dirty="0">
                <a:solidFill>
                  <a:srgbClr val="002060"/>
                </a:solidFill>
                <a:latin typeface="Century Gothic" panose="020B0502020202020204" pitchFamily="34" charset="0"/>
              </a:rPr>
              <a:t>Public sector frontline staff identified as a key group in the identification and referral of individuals who may be vulnerable to being drawn into terrorism as a consequence of radicalisation.</a:t>
            </a:r>
          </a:p>
          <a:p>
            <a:pPr algn="just"/>
            <a:endParaRPr lang="en-GB" altLang="en-US" sz="1000" dirty="0">
              <a:latin typeface="Century Gothic" panose="020B0502020202020204" pitchFamily="34" charset="0"/>
            </a:endParaRPr>
          </a:p>
          <a:p>
            <a:pPr algn="just"/>
            <a:r>
              <a:rPr lang="en-GB" sz="2000" dirty="0">
                <a:solidFill>
                  <a:srgbClr val="002060"/>
                </a:solidFill>
                <a:latin typeface="Century Gothic" panose="020B0502020202020204" pitchFamily="34" charset="0"/>
              </a:rPr>
              <a:t>All should have undertaken the relevant training to ensure they understand Prevent, the Prevent Multiple Agency Panel (PMAP) process, the radicalisation process and how to intervene to prevent someone from being drawn into terrorism.</a:t>
            </a:r>
            <a:endParaRPr lang="en-GB" altLang="en-US" sz="2000" dirty="0">
              <a:solidFill>
                <a:srgbClr val="002060"/>
              </a:solidFill>
              <a:latin typeface="Century Gothic" panose="020B0502020202020204" pitchFamily="34" charset="0"/>
            </a:endParaRPr>
          </a:p>
        </p:txBody>
      </p:sp>
      <p:sp>
        <p:nvSpPr>
          <p:cNvPr id="5" name="Rectangle 4"/>
          <p:cNvSpPr/>
          <p:nvPr/>
        </p:nvSpPr>
        <p:spPr>
          <a:xfrm>
            <a:off x="666816" y="226953"/>
            <a:ext cx="11230983" cy="646331"/>
          </a:xfrm>
          <a:prstGeom prst="rect">
            <a:avLst/>
          </a:prstGeom>
        </p:spPr>
        <p:txBody>
          <a:bodyPr wrap="square">
            <a:spAutoFit/>
          </a:bodyPr>
          <a:lstStyle/>
          <a:p>
            <a:pPr algn="ctr">
              <a:buFont typeface="Arial" panose="020B0604020202020204" pitchFamily="34" charset="0"/>
              <a:buNone/>
            </a:pPr>
            <a:r>
              <a:rPr lang="en-GB" altLang="en-US" sz="3600" b="1" dirty="0">
                <a:solidFill>
                  <a:srgbClr val="002060"/>
                </a:solidFill>
                <a:latin typeface="Century Gothic" panose="020B0502020202020204" pitchFamily="34" charset="0"/>
                <a:ea typeface="ＭＳ Ｐゴシック" panose="020B0600070205080204" pitchFamily="34" charset="-128"/>
              </a:rPr>
              <a:t>Radicalisation and Extremism</a:t>
            </a:r>
          </a:p>
        </p:txBody>
      </p:sp>
      <p:pic>
        <p:nvPicPr>
          <p:cNvPr id="6" name="Graphic 5" descr="Circle with right arrow">
            <a:hlinkClick r:id="" action="ppaction://hlinkshowjump?jump=nextslide"/>
            <a:extLst>
              <a:ext uri="{FF2B5EF4-FFF2-40B4-BE49-F238E27FC236}">
                <a16:creationId xmlns:a16="http://schemas.microsoft.com/office/drawing/2014/main" id="{B4A97002-44B7-CD12-E382-998981CDF9B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0800000">
            <a:off x="11764536" y="6436692"/>
            <a:ext cx="368614" cy="373431"/>
          </a:xfrm>
          <a:prstGeom prst="rect">
            <a:avLst/>
          </a:prstGeom>
        </p:spPr>
      </p:pic>
      <p:pic>
        <p:nvPicPr>
          <p:cNvPr id="7" name="Picture 6">
            <a:hlinkClick r:id="rId7" action="ppaction://hlinksldjump"/>
            <a:extLst>
              <a:ext uri="{FF2B5EF4-FFF2-40B4-BE49-F238E27FC236}">
                <a16:creationId xmlns:a16="http://schemas.microsoft.com/office/drawing/2014/main" id="{05F0B515-6895-EC95-027C-C63209DFC9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81029" y="5993168"/>
            <a:ext cx="558601" cy="540000"/>
          </a:xfrm>
          <a:prstGeom prst="rect">
            <a:avLst/>
          </a:prstGeom>
        </p:spPr>
      </p:pic>
      <p:pic>
        <p:nvPicPr>
          <p:cNvPr id="9" name="Graphic 8" descr="Circle with right arrow">
            <a:hlinkClick r:id="" action="ppaction://hlinkshowjump?jump=previousslide"/>
            <a:extLst>
              <a:ext uri="{FF2B5EF4-FFF2-40B4-BE49-F238E27FC236}">
                <a16:creationId xmlns:a16="http://schemas.microsoft.com/office/drawing/2014/main" id="{DEE2652D-FE31-DDD4-6BAE-516975A67255}"/>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3639" y="6442364"/>
            <a:ext cx="368614" cy="373431"/>
          </a:xfrm>
          <a:prstGeom prst="rect">
            <a:avLst/>
          </a:prstGeom>
        </p:spPr>
      </p:pic>
    </p:spTree>
    <p:extLst>
      <p:ext uri="{BB962C8B-B14F-4D97-AF65-F5344CB8AC3E}">
        <p14:creationId xmlns:p14="http://schemas.microsoft.com/office/powerpoint/2010/main" val="15968633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53D4C9-4E02-4E9E-9EE1-C643E853CC25}"/>
              </a:ext>
            </a:extLst>
          </p:cNvPr>
          <p:cNvSpPr txBox="1"/>
          <p:nvPr/>
        </p:nvSpPr>
        <p:spPr>
          <a:xfrm>
            <a:off x="801241" y="1114560"/>
            <a:ext cx="11004885" cy="1600438"/>
          </a:xfrm>
          <a:prstGeom prst="rect">
            <a:avLst/>
          </a:prstGeom>
          <a:noFill/>
        </p:spPr>
        <p:txBody>
          <a:bodyPr wrap="square">
            <a:spAutoFit/>
          </a:bodyPr>
          <a:lstStyle/>
          <a:p>
            <a:r>
              <a:rPr lang="en-GB" sz="2000" dirty="0">
                <a:solidFill>
                  <a:srgbClr val="002060"/>
                </a:solidFill>
                <a:latin typeface="Century Gothic" panose="020B0502020202020204" pitchFamily="34" charset="0"/>
              </a:rPr>
              <a:t>The </a:t>
            </a:r>
            <a:r>
              <a:rPr lang="en-GB" sz="2000" b="1" dirty="0">
                <a:solidFill>
                  <a:srgbClr val="002060"/>
                </a:solidFill>
                <a:latin typeface="Century Gothic" panose="020B0502020202020204" pitchFamily="34" charset="0"/>
              </a:rPr>
              <a:t>Vulnerability Assessment Framework </a:t>
            </a:r>
            <a:r>
              <a:rPr lang="en-GB" sz="2000" dirty="0">
                <a:solidFill>
                  <a:srgbClr val="002060"/>
                </a:solidFill>
                <a:latin typeface="Century Gothic" panose="020B0502020202020204" pitchFamily="34" charset="0"/>
              </a:rPr>
              <a:t>involves three dimensions:</a:t>
            </a:r>
          </a:p>
          <a:p>
            <a:pPr marL="457200" indent="-457200">
              <a:buAutoNum type="arabicPeriod"/>
            </a:pPr>
            <a:r>
              <a:rPr lang="en-GB" sz="2000" dirty="0">
                <a:solidFill>
                  <a:srgbClr val="002060"/>
                </a:solidFill>
                <a:latin typeface="Century Gothic" panose="020B0502020202020204" pitchFamily="34" charset="0"/>
              </a:rPr>
              <a:t>Engagement with a group, cause or ideology.</a:t>
            </a:r>
          </a:p>
          <a:p>
            <a:pPr marL="457200" indent="-457200">
              <a:buAutoNum type="arabicPeriod"/>
            </a:pPr>
            <a:r>
              <a:rPr lang="en-GB" sz="2000" dirty="0">
                <a:solidFill>
                  <a:srgbClr val="002060"/>
                </a:solidFill>
                <a:latin typeface="Century Gothic" panose="020B0502020202020204" pitchFamily="34" charset="0"/>
              </a:rPr>
              <a:t>Intent to cause harm.</a:t>
            </a:r>
          </a:p>
          <a:p>
            <a:r>
              <a:rPr lang="en-GB" sz="2000" dirty="0">
                <a:solidFill>
                  <a:srgbClr val="002060"/>
                </a:solidFill>
                <a:latin typeface="Century Gothic" panose="020B0502020202020204" pitchFamily="34" charset="0"/>
              </a:rPr>
              <a:t>3.   Capability to cause harm</a:t>
            </a:r>
          </a:p>
          <a:p>
            <a:endParaRPr lang="en-GB" dirty="0">
              <a:solidFill>
                <a:srgbClr val="002060"/>
              </a:solidFill>
            </a:endParaRPr>
          </a:p>
        </p:txBody>
      </p:sp>
      <p:sp>
        <p:nvSpPr>
          <p:cNvPr id="5" name="Rectangle 4">
            <a:extLst>
              <a:ext uri="{FF2B5EF4-FFF2-40B4-BE49-F238E27FC236}">
                <a16:creationId xmlns:a16="http://schemas.microsoft.com/office/drawing/2014/main" id="{5B0D8709-8F98-4D68-8016-E1AFEE1EA494}"/>
              </a:ext>
            </a:extLst>
          </p:cNvPr>
          <p:cNvSpPr/>
          <p:nvPr/>
        </p:nvSpPr>
        <p:spPr>
          <a:xfrm>
            <a:off x="224988" y="328463"/>
            <a:ext cx="11230983" cy="646331"/>
          </a:xfrm>
          <a:prstGeom prst="rect">
            <a:avLst/>
          </a:prstGeom>
        </p:spPr>
        <p:txBody>
          <a:bodyPr wrap="square">
            <a:spAutoFit/>
          </a:bodyPr>
          <a:lstStyle/>
          <a:p>
            <a:pPr algn="ctr">
              <a:buFont typeface="Arial" panose="020B0604020202020204" pitchFamily="34" charset="0"/>
              <a:buNone/>
            </a:pPr>
            <a:r>
              <a:rPr lang="en-GB" altLang="en-US" sz="3600" b="1" dirty="0">
                <a:solidFill>
                  <a:srgbClr val="002060"/>
                </a:solidFill>
                <a:latin typeface="Century Gothic" panose="020B0502020202020204" pitchFamily="34" charset="0"/>
                <a:ea typeface="ＭＳ Ｐゴシック" panose="020B0600070205080204" pitchFamily="34" charset="-128"/>
              </a:rPr>
              <a:t>Radicalisation and Extremism</a:t>
            </a:r>
          </a:p>
        </p:txBody>
      </p:sp>
      <p:pic>
        <p:nvPicPr>
          <p:cNvPr id="6" name="Picture 5">
            <a:hlinkClick r:id="rId3" action="ppaction://hlinksldjump"/>
            <a:extLst>
              <a:ext uri="{FF2B5EF4-FFF2-40B4-BE49-F238E27FC236}">
                <a16:creationId xmlns:a16="http://schemas.microsoft.com/office/drawing/2014/main" id="{3F032E05-50D3-4D8C-EF13-4F3CF8517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1029" y="5993168"/>
            <a:ext cx="558601" cy="540000"/>
          </a:xfrm>
          <a:prstGeom prst="rect">
            <a:avLst/>
          </a:prstGeom>
        </p:spPr>
      </p:pic>
      <p:pic>
        <p:nvPicPr>
          <p:cNvPr id="7" name="Graphic 6" descr="Circle with right arrow">
            <a:hlinkClick r:id="" action="ppaction://hlinkshowjump?jump=previousslide"/>
            <a:extLst>
              <a:ext uri="{FF2B5EF4-FFF2-40B4-BE49-F238E27FC236}">
                <a16:creationId xmlns:a16="http://schemas.microsoft.com/office/drawing/2014/main" id="{872234AD-1AA4-F708-06E6-BAE6923F1019}"/>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3639" y="6442364"/>
            <a:ext cx="368614" cy="373431"/>
          </a:xfrm>
          <a:prstGeom prst="rect">
            <a:avLst/>
          </a:prstGeom>
        </p:spPr>
      </p:pic>
      <p:pic>
        <p:nvPicPr>
          <p:cNvPr id="4" name="Picture 3" descr="Text&#10;&#10;Description automatically generated">
            <a:extLst>
              <a:ext uri="{FF2B5EF4-FFF2-40B4-BE49-F238E27FC236}">
                <a16:creationId xmlns:a16="http://schemas.microsoft.com/office/drawing/2014/main" id="{C7A9DE8A-8755-D1BB-862F-3C4EB511F1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2373" y="2910469"/>
            <a:ext cx="3686407" cy="2457605"/>
          </a:xfrm>
          <a:prstGeom prst="rect">
            <a:avLst/>
          </a:prstGeom>
        </p:spPr>
      </p:pic>
      <p:sp>
        <p:nvSpPr>
          <p:cNvPr id="9" name="TextBox 8">
            <a:extLst>
              <a:ext uri="{FF2B5EF4-FFF2-40B4-BE49-F238E27FC236}">
                <a16:creationId xmlns:a16="http://schemas.microsoft.com/office/drawing/2014/main" id="{DE0AD91E-D418-E375-17AC-B331928B8265}"/>
              </a:ext>
            </a:extLst>
          </p:cNvPr>
          <p:cNvSpPr txBox="1"/>
          <p:nvPr/>
        </p:nvSpPr>
        <p:spPr>
          <a:xfrm>
            <a:off x="769434" y="2475571"/>
            <a:ext cx="7025268" cy="3754874"/>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The Prevent strategy, published by the UK Government in 2011, is part of our overall counter-terrorism strategy, CONTEST. The Prevent strategy has 3 specific strategic objectives:</a:t>
            </a:r>
          </a:p>
          <a:p>
            <a:pPr marL="342900" indent="-342900">
              <a:buFont typeface="Arial" panose="020B0604020202020204" pitchFamily="34" charset="0"/>
              <a:buChar char="•"/>
            </a:pPr>
            <a:r>
              <a:rPr lang="en-GB" sz="2000" dirty="0">
                <a:solidFill>
                  <a:srgbClr val="002060"/>
                </a:solidFill>
                <a:latin typeface="Century Gothic" panose="020B0502020202020204" pitchFamily="34" charset="0"/>
              </a:rPr>
              <a:t>Respond to the ideological challenge of terrorism and the threat we face from those who promote it.</a:t>
            </a:r>
          </a:p>
          <a:p>
            <a:pPr marL="342900" indent="-342900">
              <a:buFont typeface="Arial" panose="020B0604020202020204" pitchFamily="34" charset="0"/>
              <a:buChar char="•"/>
            </a:pPr>
            <a:r>
              <a:rPr lang="en-GB" sz="2000" dirty="0">
                <a:solidFill>
                  <a:srgbClr val="002060"/>
                </a:solidFill>
                <a:latin typeface="Century Gothic" panose="020B0502020202020204" pitchFamily="34" charset="0"/>
              </a:rPr>
              <a:t>Prevent people from being drawn into terrorism and ensure that they are given appropriate advice and support.</a:t>
            </a:r>
          </a:p>
          <a:p>
            <a:pPr marL="342900" indent="-342900">
              <a:buFont typeface="Arial" panose="020B0604020202020204" pitchFamily="34" charset="0"/>
              <a:buChar char="•"/>
            </a:pPr>
            <a:r>
              <a:rPr lang="en-GB" sz="2000" dirty="0">
                <a:solidFill>
                  <a:srgbClr val="002060"/>
                </a:solidFill>
                <a:latin typeface="Century Gothic" panose="020B0502020202020204" pitchFamily="34" charset="0"/>
              </a:rPr>
              <a:t>Work with sectors and institutions where there are risks of radicalisation that we need to address.</a:t>
            </a:r>
            <a:endParaRPr lang="en-GB" sz="2000" dirty="0">
              <a:solidFill>
                <a:srgbClr val="002060"/>
              </a:solidFill>
            </a:endParaRPr>
          </a:p>
          <a:p>
            <a:endParaRPr lang="en-GB" dirty="0"/>
          </a:p>
        </p:txBody>
      </p:sp>
    </p:spTree>
    <p:extLst>
      <p:ext uri="{BB962C8B-B14F-4D97-AF65-F5344CB8AC3E}">
        <p14:creationId xmlns:p14="http://schemas.microsoft.com/office/powerpoint/2010/main" val="39736167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1383383" y="98460"/>
            <a:ext cx="10260016" cy="1190079"/>
          </a:xfrm>
          <a:solidFill>
            <a:srgbClr val="FFFFFF"/>
          </a:solidFill>
          <a:ln w="9525">
            <a:noFill/>
            <a:miter lim="800000"/>
            <a:headEnd/>
            <a:tailEnd/>
          </a:ln>
        </p:spPr>
        <p:txBody>
          <a:bodyPr vert="horz" wrap="square" lIns="91440" tIns="45720" rIns="91440" bIns="45720" numCol="1" rtlCol="0" anchor="t" anchorCtr="0" compatLnSpc="1">
            <a:prstTxWarp prst="textNoShape">
              <a:avLst/>
            </a:prstTxWarp>
            <a:normAutofit fontScale="90000"/>
          </a:bodyPr>
          <a:lstStyle/>
          <a:p>
            <a:pPr algn="ctr"/>
            <a:r>
              <a:rPr lang="en-GB" altLang="en-US" b="1" dirty="0">
                <a:solidFill>
                  <a:srgbClr val="FF0000"/>
                </a:solidFill>
                <a:latin typeface="Century Gothic" panose="020B0502020202020204" pitchFamily="34" charset="0"/>
              </a:rPr>
              <a:t>Summary – Responding to Child Protection &amp; Safeguarding Concerns</a:t>
            </a:r>
          </a:p>
        </p:txBody>
      </p:sp>
      <p:sp>
        <p:nvSpPr>
          <p:cNvPr id="10243" name="Rectangle 3"/>
          <p:cNvSpPr>
            <a:spLocks noGrp="1" noChangeArrowheads="1"/>
          </p:cNvSpPr>
          <p:nvPr>
            <p:ph type="body" idx="1"/>
          </p:nvPr>
        </p:nvSpPr>
        <p:spPr bwMode="auto">
          <a:xfrm>
            <a:off x="1564080" y="1536598"/>
            <a:ext cx="9920349" cy="4829539"/>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algn="just">
              <a:lnSpc>
                <a:spcPct val="100000"/>
              </a:lnSpc>
              <a:spcBef>
                <a:spcPts val="0"/>
              </a:spcBef>
              <a:buNone/>
              <a:defRPr/>
            </a:pPr>
            <a:r>
              <a:rPr lang="en-GB" altLang="en-US" sz="2400" dirty="0">
                <a:solidFill>
                  <a:srgbClr val="002060"/>
                </a:solidFill>
                <a:latin typeface="Century Gothic" panose="020B0502020202020204" pitchFamily="34" charset="0"/>
              </a:rPr>
              <a:t>Where there is concern about child protection or safeguarding </a:t>
            </a:r>
            <a:r>
              <a:rPr lang="en-GB" altLang="en-US" sz="2400" dirty="0">
                <a:latin typeface="Century Gothic" panose="020B0502020202020204" pitchFamily="34" charset="0"/>
              </a:rPr>
              <a:t>(</a:t>
            </a:r>
            <a:r>
              <a:rPr lang="en-GB" altLang="en-US" sz="2400" b="1" dirty="0">
                <a:solidFill>
                  <a:srgbClr val="FF0000"/>
                </a:solidFill>
                <a:latin typeface="Century Gothic" panose="020B0502020202020204" pitchFamily="34" charset="0"/>
              </a:rPr>
              <a:t>child abuse, neglect or exploitation)</a:t>
            </a:r>
            <a:r>
              <a:rPr lang="en-GB" altLang="en-US" sz="2400" dirty="0">
                <a:solidFill>
                  <a:srgbClr val="FF0000"/>
                </a:solidFill>
                <a:latin typeface="Century Gothic" panose="020B0502020202020204" pitchFamily="34" charset="0"/>
              </a:rPr>
              <a:t> </a:t>
            </a:r>
            <a:r>
              <a:rPr lang="en-GB" altLang="en-US" sz="2400" dirty="0">
                <a:solidFill>
                  <a:srgbClr val="002060"/>
                </a:solidFill>
                <a:latin typeface="Century Gothic" panose="020B0502020202020204" pitchFamily="34" charset="0"/>
              </a:rPr>
              <a:t>you should:</a:t>
            </a:r>
          </a:p>
          <a:p>
            <a:pPr algn="just">
              <a:lnSpc>
                <a:spcPct val="100000"/>
              </a:lnSpc>
              <a:spcBef>
                <a:spcPts val="0"/>
              </a:spcBef>
              <a:defRPr/>
            </a:pPr>
            <a:r>
              <a:rPr lang="en-GB" altLang="en-US" sz="2400" dirty="0">
                <a:solidFill>
                  <a:srgbClr val="002060"/>
                </a:solidFill>
                <a:latin typeface="Century Gothic" panose="020B0502020202020204" pitchFamily="34" charset="0"/>
              </a:rPr>
              <a:t>Discuss your concerns with the Child Protection Co-ordinator (or member of Senior Management Team) </a:t>
            </a:r>
            <a:r>
              <a:rPr lang="en-GB" altLang="en-US" sz="2400" b="1" dirty="0">
                <a:solidFill>
                  <a:srgbClr val="FF0000"/>
                </a:solidFill>
                <a:latin typeface="Century Gothic" panose="020B0502020202020204" pitchFamily="34" charset="0"/>
              </a:rPr>
              <a:t>immediately. </a:t>
            </a:r>
            <a:r>
              <a:rPr lang="en-GB" altLang="en-US" sz="2400" dirty="0">
                <a:solidFill>
                  <a:srgbClr val="002060"/>
                </a:solidFill>
                <a:latin typeface="Century Gothic" panose="020B0502020202020204" pitchFamily="34" charset="0"/>
              </a:rPr>
              <a:t>The  CP Co-ordinator will decide on an appropriate course of action.</a:t>
            </a:r>
          </a:p>
          <a:p>
            <a:pPr algn="just">
              <a:lnSpc>
                <a:spcPct val="100000"/>
              </a:lnSpc>
              <a:spcBef>
                <a:spcPts val="0"/>
              </a:spcBef>
              <a:defRPr/>
            </a:pPr>
            <a:r>
              <a:rPr lang="en-GB" altLang="en-US" sz="2400" dirty="0">
                <a:solidFill>
                  <a:srgbClr val="002060"/>
                </a:solidFill>
                <a:latin typeface="Century Gothic" panose="020B0502020202020204" pitchFamily="34" charset="0"/>
              </a:rPr>
              <a:t>Establish with the CP Co-ordinator when and how concerns should be recorded/shared, including, if and when, following consultation with Social Work, </a:t>
            </a:r>
            <a:r>
              <a:rPr lang="en-GB" altLang="en-US" sz="2400" b="1" dirty="0">
                <a:solidFill>
                  <a:srgbClr val="002060"/>
                </a:solidFill>
                <a:latin typeface="Century Gothic" panose="020B0502020202020204" pitchFamily="34" charset="0"/>
              </a:rPr>
              <a:t>if this information can be shared with parents/carers. </a:t>
            </a:r>
          </a:p>
          <a:p>
            <a:pPr algn="just">
              <a:lnSpc>
                <a:spcPct val="100000"/>
              </a:lnSpc>
              <a:spcBef>
                <a:spcPts val="0"/>
              </a:spcBef>
              <a:defRPr/>
            </a:pPr>
            <a:r>
              <a:rPr lang="en-GB" altLang="en-US" sz="2400" dirty="0">
                <a:solidFill>
                  <a:srgbClr val="002060"/>
                </a:solidFill>
                <a:latin typeface="Century Gothic" panose="020B0502020202020204" pitchFamily="34" charset="0"/>
              </a:rPr>
              <a:t>Ensure you are clear with regards to the establishment policy and  procedures.</a:t>
            </a:r>
          </a:p>
          <a:p>
            <a:pPr algn="just">
              <a:lnSpc>
                <a:spcPct val="100000"/>
              </a:lnSpc>
              <a:spcBef>
                <a:spcPts val="0"/>
              </a:spcBef>
              <a:defRPr/>
            </a:pPr>
            <a:r>
              <a:rPr lang="en-GB" altLang="en-US" sz="2400" dirty="0">
                <a:solidFill>
                  <a:srgbClr val="002060"/>
                </a:solidFill>
                <a:latin typeface="Century Gothic" panose="020B0502020202020204" pitchFamily="34" charset="0"/>
              </a:rPr>
              <a:t>Formalise with the Child Protection Co-ordinator what further support the child is likely to need and how best this can be met. </a:t>
            </a:r>
          </a:p>
          <a:p>
            <a:pPr algn="just">
              <a:lnSpc>
                <a:spcPct val="100000"/>
              </a:lnSpc>
              <a:spcBef>
                <a:spcPts val="0"/>
              </a:spcBef>
              <a:defRPr/>
            </a:pPr>
            <a:endParaRPr lang="en-GB" altLang="en-US" sz="2400" dirty="0"/>
          </a:p>
          <a:p>
            <a:pPr algn="just">
              <a:lnSpc>
                <a:spcPct val="100000"/>
              </a:lnSpc>
              <a:spcBef>
                <a:spcPts val="0"/>
              </a:spcBef>
              <a:defRPr/>
            </a:pPr>
            <a:endParaRPr lang="en-GB" altLang="en-US" sz="2400" dirty="0"/>
          </a:p>
        </p:txBody>
      </p:sp>
      <p:pic>
        <p:nvPicPr>
          <p:cNvPr id="3" name="Picture 2">
            <a:extLst>
              <a:ext uri="{FF2B5EF4-FFF2-40B4-BE49-F238E27FC236}">
                <a16:creationId xmlns:a16="http://schemas.microsoft.com/office/drawing/2014/main" id="{77472458-588D-4EDC-BB60-4B1B5524F8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22" y="2520769"/>
            <a:ext cx="1612900" cy="1612900"/>
          </a:xfrm>
          <a:prstGeom prst="rect">
            <a:avLst/>
          </a:prstGeom>
        </p:spPr>
      </p:pic>
    </p:spTree>
    <p:extLst>
      <p:ext uri="{BB962C8B-B14F-4D97-AF65-F5344CB8AC3E}">
        <p14:creationId xmlns:p14="http://schemas.microsoft.com/office/powerpoint/2010/main" val="22324746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92249" y="1103158"/>
            <a:ext cx="7356594" cy="4893647"/>
          </a:xfrm>
          <a:prstGeom prst="rect">
            <a:avLst/>
          </a:prstGeom>
          <a:noFill/>
        </p:spPr>
        <p:txBody>
          <a:bodyPr wrap="square" rtlCol="0">
            <a:spAutoFit/>
          </a:bodyPr>
          <a:lstStyle/>
          <a:p>
            <a:pPr algn="just"/>
            <a:r>
              <a:rPr lang="en-GB" sz="2400" b="1" dirty="0">
                <a:solidFill>
                  <a:srgbClr val="002060"/>
                </a:solidFill>
                <a:latin typeface="Century Gothic" panose="020B0502020202020204" pitchFamily="34" charset="0"/>
              </a:rPr>
              <a:t>Standard Circular L3: Protecting and Safeguarding North Ayrshire’s Children </a:t>
            </a:r>
            <a:r>
              <a:rPr lang="en-GB" sz="2400" dirty="0">
                <a:solidFill>
                  <a:srgbClr val="002060"/>
                </a:solidFill>
                <a:latin typeface="Century Gothic" panose="020B0502020202020204" pitchFamily="34" charset="0"/>
              </a:rPr>
              <a:t>provides guidance for policy and practice within all Education establishments to secure the care and wellbeing of all children and young people and to ensure an appropriate response when concerns are identified. </a:t>
            </a:r>
            <a:endParaRPr lang="en-GB" sz="2400" b="1" dirty="0">
              <a:solidFill>
                <a:srgbClr val="002060"/>
              </a:solidFill>
              <a:latin typeface="Century Gothic" panose="020B0502020202020204" pitchFamily="34" charset="0"/>
            </a:endParaRPr>
          </a:p>
          <a:p>
            <a:pPr algn="just"/>
            <a:endParaRPr lang="en-GB" sz="2400" dirty="0">
              <a:solidFill>
                <a:srgbClr val="002060"/>
              </a:solidFill>
              <a:latin typeface="Century Gothic" panose="020B0502020202020204" pitchFamily="34" charset="0"/>
            </a:endParaRPr>
          </a:p>
          <a:p>
            <a:pPr algn="just"/>
            <a:r>
              <a:rPr lang="en-GB" sz="2400" dirty="0">
                <a:solidFill>
                  <a:srgbClr val="002060"/>
                </a:solidFill>
                <a:latin typeface="Century Gothic" panose="020B0502020202020204" pitchFamily="34" charset="0"/>
              </a:rPr>
              <a:t>All staff are required to be familiar with SC L3 and to follow the procedures and guidelines it contains. </a:t>
            </a:r>
            <a:r>
              <a:rPr lang="en-GB" sz="2400" dirty="0">
                <a:solidFill>
                  <a:srgbClr val="FF0000"/>
                </a:solidFill>
                <a:latin typeface="Century Gothic" panose="020B0502020202020204" pitchFamily="34" charset="0"/>
              </a:rPr>
              <a:t>(</a:t>
            </a:r>
            <a:r>
              <a:rPr lang="en-GB" sz="2400" i="1" dirty="0">
                <a:solidFill>
                  <a:srgbClr val="FF0000"/>
                </a:solidFill>
                <a:latin typeface="Century Gothic" panose="020B0502020202020204" pitchFamily="34" charset="0"/>
              </a:rPr>
              <a:t>A copy of this policy can be found on Connects, Glow and the </a:t>
            </a:r>
            <a:r>
              <a:rPr lang="en-GB" sz="2400" b="1" i="1" dirty="0">
                <a:solidFill>
                  <a:srgbClr val="FF0000"/>
                </a:solidFill>
                <a:latin typeface="Century Gothic" panose="020B0502020202020204" pitchFamily="34" charset="0"/>
              </a:rPr>
              <a:t>Staff CP Notice Board within all establishments</a:t>
            </a:r>
            <a:r>
              <a:rPr lang="en-GB" sz="2400" i="1" dirty="0">
                <a:solidFill>
                  <a:srgbClr val="FF0000"/>
                </a:solidFill>
                <a:latin typeface="Century Gothic" panose="020B0502020202020204" pitchFamily="34" charset="0"/>
              </a:rPr>
              <a:t>).</a:t>
            </a:r>
          </a:p>
        </p:txBody>
      </p:sp>
      <p:sp>
        <p:nvSpPr>
          <p:cNvPr id="2" name="TextBox 1">
            <a:extLst>
              <a:ext uri="{FF2B5EF4-FFF2-40B4-BE49-F238E27FC236}">
                <a16:creationId xmlns:a16="http://schemas.microsoft.com/office/drawing/2014/main" id="{67EEEA37-3290-421A-9CCB-C1DC92EB2253}"/>
              </a:ext>
            </a:extLst>
          </p:cNvPr>
          <p:cNvSpPr txBox="1"/>
          <p:nvPr/>
        </p:nvSpPr>
        <p:spPr>
          <a:xfrm>
            <a:off x="183591" y="379854"/>
            <a:ext cx="11515758" cy="492443"/>
          </a:xfrm>
          <a:prstGeom prst="rect">
            <a:avLst/>
          </a:prstGeom>
          <a:noFill/>
        </p:spPr>
        <p:txBody>
          <a:bodyPr wrap="square" rtlCol="0">
            <a:spAutoFit/>
          </a:bodyPr>
          <a:lstStyle/>
          <a:p>
            <a:pPr algn="ctr"/>
            <a:r>
              <a:rPr lang="en-GB" sz="2600" b="1" dirty="0">
                <a:solidFill>
                  <a:srgbClr val="002060"/>
                </a:solidFill>
                <a:latin typeface="Century Gothic" panose="020B0502020202020204" pitchFamily="34" charset="0"/>
              </a:rPr>
              <a:t>Protecting and Safeguarding North Ayrshire’s Children</a:t>
            </a:r>
            <a:endParaRPr lang="en-GB" sz="2600" dirty="0">
              <a:solidFill>
                <a:srgbClr val="002060"/>
              </a:solidFill>
            </a:endParaRPr>
          </a:p>
        </p:txBody>
      </p:sp>
      <p:pic>
        <p:nvPicPr>
          <p:cNvPr id="5" name="Picture 4" descr="Text, letter&#10;&#10;Description automatically generated">
            <a:extLst>
              <a:ext uri="{FF2B5EF4-FFF2-40B4-BE49-F238E27FC236}">
                <a16:creationId xmlns:a16="http://schemas.microsoft.com/office/drawing/2014/main" id="{6F3EDEA3-B375-4ED6-92EC-BD3B12C6F0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865" y="1073426"/>
            <a:ext cx="3508544" cy="4956313"/>
          </a:xfrm>
          <a:prstGeom prst="rect">
            <a:avLst/>
          </a:prstGeom>
          <a:ln>
            <a:solidFill>
              <a:schemeClr val="accent1"/>
            </a:solidFill>
          </a:ln>
        </p:spPr>
      </p:pic>
    </p:spTree>
    <p:extLst>
      <p:ext uri="{BB962C8B-B14F-4D97-AF65-F5344CB8AC3E}">
        <p14:creationId xmlns:p14="http://schemas.microsoft.com/office/powerpoint/2010/main" val="34581354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094" y="332344"/>
            <a:ext cx="11091134" cy="769441"/>
          </a:xfrm>
          <a:prstGeom prst="rect">
            <a:avLst/>
          </a:prstGeom>
        </p:spPr>
        <p:txBody>
          <a:bodyPr wrap="square">
            <a:spAutoFit/>
          </a:bodyPr>
          <a:lstStyle/>
          <a:p>
            <a:pPr algn="ctr"/>
            <a:r>
              <a:rPr lang="en-GB" altLang="en-US" sz="4400" b="1" dirty="0">
                <a:solidFill>
                  <a:srgbClr val="002060"/>
                </a:solidFill>
                <a:latin typeface="Century Gothic" panose="020B0502020202020204" pitchFamily="34" charset="0"/>
              </a:rPr>
              <a:t>Key Agency Contacts</a:t>
            </a:r>
            <a:endParaRPr lang="en-GB" sz="4400" b="1" dirty="0">
              <a:solidFill>
                <a:srgbClr val="002060"/>
              </a:solidFill>
              <a:latin typeface="Century Gothic" panose="020B0502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786602214"/>
              </p:ext>
            </p:extLst>
          </p:nvPr>
        </p:nvGraphicFramePr>
        <p:xfrm>
          <a:off x="742468" y="1434616"/>
          <a:ext cx="10574385" cy="4030020"/>
        </p:xfrm>
        <a:graphic>
          <a:graphicData uri="http://schemas.openxmlformats.org/drawingml/2006/table">
            <a:tbl>
              <a:tblPr firstRow="1" firstCol="1" bandRow="1">
                <a:tableStyleId>{5C22544A-7EE6-4342-B048-85BDC9FD1C3A}</a:tableStyleId>
              </a:tblPr>
              <a:tblGrid>
                <a:gridCol w="2309047">
                  <a:extLst>
                    <a:ext uri="{9D8B030D-6E8A-4147-A177-3AD203B41FA5}">
                      <a16:colId xmlns:a16="http://schemas.microsoft.com/office/drawing/2014/main" val="20000"/>
                    </a:ext>
                  </a:extLst>
                </a:gridCol>
                <a:gridCol w="2880478">
                  <a:extLst>
                    <a:ext uri="{9D8B030D-6E8A-4147-A177-3AD203B41FA5}">
                      <a16:colId xmlns:a16="http://schemas.microsoft.com/office/drawing/2014/main" val="20001"/>
                    </a:ext>
                  </a:extLst>
                </a:gridCol>
                <a:gridCol w="1665701">
                  <a:extLst>
                    <a:ext uri="{9D8B030D-6E8A-4147-A177-3AD203B41FA5}">
                      <a16:colId xmlns:a16="http://schemas.microsoft.com/office/drawing/2014/main" val="20002"/>
                    </a:ext>
                  </a:extLst>
                </a:gridCol>
                <a:gridCol w="3719159">
                  <a:extLst>
                    <a:ext uri="{9D8B030D-6E8A-4147-A177-3AD203B41FA5}">
                      <a16:colId xmlns:a16="http://schemas.microsoft.com/office/drawing/2014/main" val="20003"/>
                    </a:ext>
                  </a:extLst>
                </a:gridCol>
              </a:tblGrid>
              <a:tr h="1201617">
                <a:tc gridSpan="4">
                  <a:txBody>
                    <a:bodyPr/>
                    <a:lstStyle/>
                    <a:p>
                      <a:pPr algn="just">
                        <a:spcAft>
                          <a:spcPts val="0"/>
                        </a:spcAft>
                      </a:pPr>
                      <a:r>
                        <a:rPr lang="en-GB" sz="1600" u="sng" dirty="0">
                          <a:solidFill>
                            <a:schemeClr val="tx1"/>
                          </a:solidFill>
                          <a:effectLst/>
                          <a:latin typeface="Century Gothic" panose="020B0502020202020204" pitchFamily="34" charset="0"/>
                        </a:rPr>
                        <a:t>SERVICE ACCESS TEAMS</a:t>
                      </a:r>
                      <a:endParaRPr lang="en-GB" sz="1600" dirty="0">
                        <a:solidFill>
                          <a:schemeClr val="tx1"/>
                        </a:solidFill>
                        <a:effectLst/>
                        <a:latin typeface="Century Gothic" panose="020B0502020202020204" pitchFamily="34" charset="0"/>
                      </a:endParaRPr>
                    </a:p>
                    <a:p>
                      <a:pPr algn="just">
                        <a:spcAft>
                          <a:spcPts val="0"/>
                        </a:spcAft>
                      </a:pPr>
                      <a:r>
                        <a:rPr lang="en-GB" sz="1600" b="0" dirty="0">
                          <a:solidFill>
                            <a:schemeClr val="tx1"/>
                          </a:solidFill>
                          <a:effectLst/>
                          <a:latin typeface="Century Gothic" panose="020B0502020202020204" pitchFamily="34" charset="0"/>
                        </a:rPr>
                        <a:t>If you are concerned about a child it is important that this information gets to the right people as soon as possible.  The best people to contact are the social services team for the area in which the child lives.  If you are not sure which area the child lives, then contact Irvine Social Services.  </a:t>
                      </a:r>
                      <a:r>
                        <a:rPr lang="en-GB" sz="1600" dirty="0">
                          <a:solidFill>
                            <a:schemeClr val="tx1"/>
                          </a:solidFill>
                          <a:effectLst/>
                          <a:latin typeface="Century Gothic" panose="020B0502020202020204" pitchFamily="34" charset="0"/>
                        </a:rPr>
                        <a:t>If you are trying to contact Social Services out of office hours, then telephone: 0800 328 7758</a:t>
                      </a:r>
                    </a:p>
                    <a:p>
                      <a:pPr algn="just">
                        <a:spcAft>
                          <a:spcPts val="0"/>
                        </a:spcAft>
                      </a:pPr>
                      <a:r>
                        <a:rPr lang="en-GB" sz="1600" dirty="0">
                          <a:solidFill>
                            <a:schemeClr val="tx1"/>
                          </a:solidFill>
                          <a:effectLst/>
                          <a:latin typeface="Century Gothic" panose="020B0502020202020204" pitchFamily="34" charset="0"/>
                        </a:rPr>
                        <a:t> </a:t>
                      </a:r>
                      <a:endParaRPr lang="en-GB" sz="1600" dirty="0">
                        <a:solidFill>
                          <a:schemeClr val="tx1"/>
                        </a:solidFill>
                        <a:effectLst/>
                        <a:latin typeface="Century Gothic" panose="020B0502020202020204" pitchFamily="34" charset="0"/>
                        <a:ea typeface="Times New Roman" panose="02020603050405020304" pitchFamily="18" charset="0"/>
                      </a:endParaRPr>
                    </a:p>
                  </a:txBody>
                  <a:tcPr marL="68580" marR="68580" marT="0" marB="0">
                    <a:solidFill>
                      <a:srgbClr val="CC99FF"/>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13396">
                <a:tc>
                  <a:txBody>
                    <a:bodyPr/>
                    <a:lstStyle/>
                    <a:p>
                      <a:pPr>
                        <a:spcAft>
                          <a:spcPts val="0"/>
                        </a:spcAft>
                      </a:pPr>
                      <a:r>
                        <a:rPr lang="en-GB" sz="1600" dirty="0">
                          <a:solidFill>
                            <a:schemeClr val="tx1"/>
                          </a:solidFill>
                          <a:effectLst/>
                          <a:latin typeface="Century Gothic" panose="020B0502020202020204" pitchFamily="34" charset="0"/>
                        </a:rPr>
                        <a:t>Arran Area Office</a:t>
                      </a:r>
                    </a:p>
                    <a:p>
                      <a:pPr>
                        <a:spcAft>
                          <a:spcPts val="0"/>
                        </a:spcAft>
                      </a:pPr>
                      <a:r>
                        <a:rPr lang="en-GB" sz="1600" dirty="0">
                          <a:solidFill>
                            <a:schemeClr val="tx1"/>
                          </a:solidFill>
                          <a:effectLst/>
                          <a:latin typeface="Century Gothic" panose="020B0502020202020204" pitchFamily="34" charset="0"/>
                        </a:rPr>
                        <a:t> </a:t>
                      </a:r>
                      <a:endParaRPr lang="en-GB" sz="1600" dirty="0">
                        <a:solidFill>
                          <a:schemeClr val="tx1"/>
                        </a:solidFill>
                        <a:effectLst/>
                        <a:latin typeface="Century Gothic" panose="020B0502020202020204" pitchFamily="34" charset="0"/>
                        <a:ea typeface="Times New Roman" panose="02020603050405020304" pitchFamily="18" charset="0"/>
                      </a:endParaRPr>
                    </a:p>
                  </a:txBody>
                  <a:tcPr marL="68580" marR="68580" marT="0" marB="0">
                    <a:solidFill>
                      <a:srgbClr val="CC99FF"/>
                    </a:solidFill>
                  </a:tcPr>
                </a:tc>
                <a:tc>
                  <a:txBody>
                    <a:bodyPr/>
                    <a:lstStyle/>
                    <a:p>
                      <a:pPr>
                        <a:spcAft>
                          <a:spcPts val="0"/>
                        </a:spcAft>
                      </a:pPr>
                      <a:r>
                        <a:rPr lang="en-GB" sz="1600" dirty="0">
                          <a:solidFill>
                            <a:schemeClr val="tx1"/>
                          </a:solidFill>
                          <a:effectLst/>
                          <a:latin typeface="Century Gothic" panose="020B0502020202020204" pitchFamily="34" charset="0"/>
                        </a:rPr>
                        <a:t>For Arran</a:t>
                      </a:r>
                      <a:endParaRPr lang="en-GB" sz="1600" dirty="0">
                        <a:solidFill>
                          <a:schemeClr val="tx1"/>
                        </a:solidFill>
                        <a:effectLst/>
                        <a:latin typeface="Century Gothic" panose="020B0502020202020204" pitchFamily="34" charset="0"/>
                        <a:ea typeface="Times New Roman" panose="02020603050405020304" pitchFamily="18" charset="0"/>
                      </a:endParaRPr>
                    </a:p>
                  </a:txBody>
                  <a:tcPr marL="68580" marR="68580" marT="0" marB="0">
                    <a:solidFill>
                      <a:srgbClr val="CC99FF"/>
                    </a:solidFill>
                  </a:tcPr>
                </a:tc>
                <a:tc>
                  <a:txBody>
                    <a:bodyPr/>
                    <a:lstStyle/>
                    <a:p>
                      <a:pPr>
                        <a:spcAft>
                          <a:spcPts val="0"/>
                        </a:spcAft>
                      </a:pPr>
                      <a:r>
                        <a:rPr lang="en-GB" sz="1600" dirty="0">
                          <a:solidFill>
                            <a:schemeClr val="tx1"/>
                          </a:solidFill>
                          <a:effectLst/>
                          <a:latin typeface="Century Gothic" panose="020B0502020202020204" pitchFamily="34" charset="0"/>
                        </a:rPr>
                        <a:t>01770 600742</a:t>
                      </a:r>
                      <a:endParaRPr lang="en-GB" sz="1600" dirty="0">
                        <a:solidFill>
                          <a:schemeClr val="tx1"/>
                        </a:solidFill>
                        <a:effectLst/>
                        <a:latin typeface="Century Gothic" panose="020B0502020202020204" pitchFamily="34" charset="0"/>
                        <a:ea typeface="Times New Roman" panose="02020603050405020304" pitchFamily="18" charset="0"/>
                      </a:endParaRPr>
                    </a:p>
                  </a:txBody>
                  <a:tcPr marL="68580" marR="68580" marT="0" marB="0">
                    <a:solidFill>
                      <a:srgbClr val="CC99FF"/>
                    </a:solidFill>
                  </a:tcPr>
                </a:tc>
                <a:tc>
                  <a:txBody>
                    <a:bodyPr/>
                    <a:lstStyle/>
                    <a:p>
                      <a:pPr>
                        <a:spcAft>
                          <a:spcPts val="0"/>
                        </a:spcAft>
                      </a:pPr>
                      <a:r>
                        <a:rPr lang="en-GB" sz="1600" dirty="0">
                          <a:solidFill>
                            <a:schemeClr val="tx1"/>
                          </a:solidFill>
                          <a:effectLst/>
                          <a:latin typeface="Century Gothic" panose="020B0502020202020204" pitchFamily="34" charset="0"/>
                        </a:rPr>
                        <a:t>RSArran@north-ayrshire.gov.uk</a:t>
                      </a:r>
                      <a:endParaRPr lang="en-GB" sz="1600" dirty="0">
                        <a:solidFill>
                          <a:schemeClr val="tx1"/>
                        </a:solidFill>
                        <a:effectLst/>
                        <a:latin typeface="Century Gothic" panose="020B0502020202020204" pitchFamily="34" charset="0"/>
                        <a:ea typeface="Times New Roman" panose="02020603050405020304" pitchFamily="18" charset="0"/>
                      </a:endParaRPr>
                    </a:p>
                  </a:txBody>
                  <a:tcPr marL="68580" marR="68580" marT="0" marB="0">
                    <a:solidFill>
                      <a:srgbClr val="CC99FF"/>
                    </a:solidFill>
                  </a:tcPr>
                </a:tc>
                <a:extLst>
                  <a:ext uri="{0D108BD9-81ED-4DB2-BD59-A6C34878D82A}">
                    <a16:rowId xmlns:a16="http://schemas.microsoft.com/office/drawing/2014/main" val="10001"/>
                  </a:ext>
                </a:extLst>
              </a:tr>
              <a:tr h="513396">
                <a:tc>
                  <a:txBody>
                    <a:bodyPr/>
                    <a:lstStyle/>
                    <a:p>
                      <a:pPr>
                        <a:spcAft>
                          <a:spcPts val="0"/>
                        </a:spcAft>
                      </a:pPr>
                      <a:r>
                        <a:rPr lang="en-GB" sz="1600" dirty="0">
                          <a:solidFill>
                            <a:schemeClr val="tx1"/>
                          </a:solidFill>
                          <a:effectLst/>
                          <a:latin typeface="Century Gothic" panose="020B0502020202020204" pitchFamily="34" charset="0"/>
                        </a:rPr>
                        <a:t>Irvine Area Office</a:t>
                      </a:r>
                    </a:p>
                    <a:p>
                      <a:pPr>
                        <a:spcAft>
                          <a:spcPts val="0"/>
                        </a:spcAft>
                      </a:pPr>
                      <a:r>
                        <a:rPr lang="en-GB" sz="1600" dirty="0">
                          <a:solidFill>
                            <a:schemeClr val="tx1"/>
                          </a:solidFill>
                          <a:effectLst/>
                          <a:latin typeface="Century Gothic" panose="020B0502020202020204" pitchFamily="34" charset="0"/>
                        </a:rPr>
                        <a:t> </a:t>
                      </a:r>
                      <a:endParaRPr lang="en-GB" sz="1600" dirty="0">
                        <a:solidFill>
                          <a:schemeClr val="tx1"/>
                        </a:solidFill>
                        <a:effectLst/>
                        <a:latin typeface="Century Gothic" panose="020B0502020202020204" pitchFamily="34" charset="0"/>
                        <a:ea typeface="Times New Roman" panose="02020603050405020304" pitchFamily="18" charset="0"/>
                      </a:endParaRPr>
                    </a:p>
                  </a:txBody>
                  <a:tcPr marL="68580" marR="68580" marT="0" marB="0">
                    <a:solidFill>
                      <a:srgbClr val="CC99FF"/>
                    </a:solidFill>
                  </a:tcPr>
                </a:tc>
                <a:tc>
                  <a:txBody>
                    <a:bodyPr/>
                    <a:lstStyle/>
                    <a:p>
                      <a:pPr>
                        <a:spcAft>
                          <a:spcPts val="0"/>
                        </a:spcAft>
                      </a:pPr>
                      <a:r>
                        <a:rPr lang="en-GB" sz="1600" dirty="0">
                          <a:solidFill>
                            <a:schemeClr val="tx1"/>
                          </a:solidFill>
                          <a:effectLst/>
                          <a:latin typeface="Century Gothic" panose="020B0502020202020204" pitchFamily="34" charset="0"/>
                        </a:rPr>
                        <a:t>For Irvine and Kilwinning</a:t>
                      </a:r>
                      <a:endParaRPr lang="en-GB" sz="1600" dirty="0">
                        <a:solidFill>
                          <a:schemeClr val="tx1"/>
                        </a:solidFill>
                        <a:effectLst/>
                        <a:latin typeface="Century Gothic" panose="020B0502020202020204" pitchFamily="34" charset="0"/>
                        <a:ea typeface="Times New Roman" panose="02020603050405020304" pitchFamily="18" charset="0"/>
                      </a:endParaRPr>
                    </a:p>
                  </a:txBody>
                  <a:tcPr marL="68580" marR="68580" marT="0" marB="0">
                    <a:solidFill>
                      <a:srgbClr val="CC99FF"/>
                    </a:solidFill>
                  </a:tcPr>
                </a:tc>
                <a:tc>
                  <a:txBody>
                    <a:bodyPr/>
                    <a:lstStyle/>
                    <a:p>
                      <a:pPr>
                        <a:spcAft>
                          <a:spcPts val="0"/>
                        </a:spcAft>
                      </a:pPr>
                      <a:r>
                        <a:rPr lang="en-GB" sz="1600" dirty="0">
                          <a:solidFill>
                            <a:schemeClr val="tx1"/>
                          </a:solidFill>
                          <a:effectLst/>
                          <a:latin typeface="Century Gothic" panose="020B0502020202020204" pitchFamily="34" charset="0"/>
                        </a:rPr>
                        <a:t>01294 310300</a:t>
                      </a:r>
                      <a:endParaRPr lang="en-GB" sz="1600" dirty="0">
                        <a:solidFill>
                          <a:schemeClr val="tx1"/>
                        </a:solidFill>
                        <a:effectLst/>
                        <a:latin typeface="Century Gothic" panose="020B0502020202020204" pitchFamily="34" charset="0"/>
                        <a:ea typeface="Times New Roman" panose="02020603050405020304" pitchFamily="18" charset="0"/>
                      </a:endParaRPr>
                    </a:p>
                  </a:txBody>
                  <a:tcPr marL="68580" marR="68580" marT="0" marB="0">
                    <a:solidFill>
                      <a:srgbClr val="CC99FF"/>
                    </a:solidFill>
                  </a:tcPr>
                </a:tc>
                <a:tc>
                  <a:txBody>
                    <a:bodyPr/>
                    <a:lstStyle/>
                    <a:p>
                      <a:pPr>
                        <a:spcAft>
                          <a:spcPts val="0"/>
                        </a:spcAft>
                      </a:pPr>
                      <a:r>
                        <a:rPr lang="en-GB" sz="1600" dirty="0">
                          <a:solidFill>
                            <a:schemeClr val="tx1"/>
                          </a:solidFill>
                          <a:effectLst/>
                          <a:latin typeface="Century Gothic" panose="020B0502020202020204" pitchFamily="34" charset="0"/>
                        </a:rPr>
                        <a:t>RSIrvine@north-ayrshire.gov.uk</a:t>
                      </a:r>
                      <a:endParaRPr lang="en-GB" sz="1600" dirty="0">
                        <a:solidFill>
                          <a:schemeClr val="tx1"/>
                        </a:solidFill>
                        <a:effectLst/>
                        <a:latin typeface="Century Gothic" panose="020B0502020202020204" pitchFamily="34" charset="0"/>
                        <a:ea typeface="Times New Roman" panose="02020603050405020304" pitchFamily="18" charset="0"/>
                      </a:endParaRPr>
                    </a:p>
                  </a:txBody>
                  <a:tcPr marL="68580" marR="68580" marT="0" marB="0">
                    <a:solidFill>
                      <a:srgbClr val="CC99FF"/>
                    </a:solidFill>
                  </a:tcPr>
                </a:tc>
                <a:extLst>
                  <a:ext uri="{0D108BD9-81ED-4DB2-BD59-A6C34878D82A}">
                    <a16:rowId xmlns:a16="http://schemas.microsoft.com/office/drawing/2014/main" val="10002"/>
                  </a:ext>
                </a:extLst>
              </a:tr>
              <a:tr h="513396">
                <a:tc>
                  <a:txBody>
                    <a:bodyPr/>
                    <a:lstStyle/>
                    <a:p>
                      <a:pPr>
                        <a:spcAft>
                          <a:spcPts val="0"/>
                        </a:spcAft>
                      </a:pPr>
                      <a:r>
                        <a:rPr lang="en-GB" sz="1600" dirty="0">
                          <a:solidFill>
                            <a:schemeClr val="tx1"/>
                          </a:solidFill>
                          <a:effectLst/>
                          <a:latin typeface="Century Gothic" panose="020B0502020202020204" pitchFamily="34" charset="0"/>
                        </a:rPr>
                        <a:t>Kilbirnie Area Office</a:t>
                      </a:r>
                    </a:p>
                    <a:p>
                      <a:pPr>
                        <a:spcAft>
                          <a:spcPts val="0"/>
                        </a:spcAft>
                      </a:pPr>
                      <a:r>
                        <a:rPr lang="en-GB" sz="1600" dirty="0">
                          <a:solidFill>
                            <a:schemeClr val="tx1"/>
                          </a:solidFill>
                          <a:effectLst/>
                          <a:latin typeface="Century Gothic" panose="020B0502020202020204" pitchFamily="34" charset="0"/>
                        </a:rPr>
                        <a:t> </a:t>
                      </a:r>
                      <a:endParaRPr lang="en-GB" sz="1600" dirty="0">
                        <a:solidFill>
                          <a:schemeClr val="tx1"/>
                        </a:solidFill>
                        <a:effectLst/>
                        <a:latin typeface="Century Gothic" panose="020B0502020202020204" pitchFamily="34" charset="0"/>
                        <a:ea typeface="Times New Roman" panose="02020603050405020304" pitchFamily="18" charset="0"/>
                      </a:endParaRPr>
                    </a:p>
                  </a:txBody>
                  <a:tcPr marL="68580" marR="68580" marT="0" marB="0">
                    <a:solidFill>
                      <a:srgbClr val="CC99FF"/>
                    </a:solidFill>
                  </a:tcPr>
                </a:tc>
                <a:tc>
                  <a:txBody>
                    <a:bodyPr/>
                    <a:lstStyle/>
                    <a:p>
                      <a:pPr>
                        <a:spcAft>
                          <a:spcPts val="0"/>
                        </a:spcAft>
                      </a:pPr>
                      <a:r>
                        <a:rPr lang="en-GB" sz="1600" dirty="0">
                          <a:solidFill>
                            <a:schemeClr val="tx1"/>
                          </a:solidFill>
                          <a:effectLst/>
                          <a:latin typeface="Century Gothic" panose="020B0502020202020204" pitchFamily="34" charset="0"/>
                        </a:rPr>
                        <a:t>For Garnock Valley</a:t>
                      </a:r>
                      <a:endParaRPr lang="en-GB" sz="1600" dirty="0">
                        <a:solidFill>
                          <a:schemeClr val="tx1"/>
                        </a:solidFill>
                        <a:effectLst/>
                        <a:latin typeface="Century Gothic" panose="020B0502020202020204" pitchFamily="34" charset="0"/>
                        <a:ea typeface="Times New Roman" panose="02020603050405020304" pitchFamily="18" charset="0"/>
                      </a:endParaRPr>
                    </a:p>
                  </a:txBody>
                  <a:tcPr marL="68580" marR="68580" marT="0" marB="0">
                    <a:solidFill>
                      <a:srgbClr val="CC99FF"/>
                    </a:solidFill>
                  </a:tcPr>
                </a:tc>
                <a:tc>
                  <a:txBody>
                    <a:bodyPr/>
                    <a:lstStyle/>
                    <a:p>
                      <a:pPr>
                        <a:spcAft>
                          <a:spcPts val="0"/>
                        </a:spcAft>
                      </a:pPr>
                      <a:r>
                        <a:rPr lang="en-GB" sz="1600" dirty="0">
                          <a:solidFill>
                            <a:schemeClr val="tx1"/>
                          </a:solidFill>
                          <a:effectLst/>
                          <a:latin typeface="Century Gothic" panose="020B0502020202020204" pitchFamily="34" charset="0"/>
                        </a:rPr>
                        <a:t>01505 684551</a:t>
                      </a:r>
                      <a:endParaRPr lang="en-GB" sz="1600" dirty="0">
                        <a:solidFill>
                          <a:schemeClr val="tx1"/>
                        </a:solidFill>
                        <a:effectLst/>
                        <a:latin typeface="Century Gothic" panose="020B0502020202020204" pitchFamily="34" charset="0"/>
                        <a:ea typeface="Times New Roman" panose="02020603050405020304" pitchFamily="18" charset="0"/>
                      </a:endParaRPr>
                    </a:p>
                  </a:txBody>
                  <a:tcPr marL="68580" marR="68580" marT="0" marB="0">
                    <a:solidFill>
                      <a:srgbClr val="CC99FF"/>
                    </a:solidFill>
                  </a:tcPr>
                </a:tc>
                <a:tc>
                  <a:txBody>
                    <a:bodyPr/>
                    <a:lstStyle/>
                    <a:p>
                      <a:pPr>
                        <a:spcAft>
                          <a:spcPts val="0"/>
                        </a:spcAft>
                      </a:pPr>
                      <a:r>
                        <a:rPr lang="en-GB" sz="1600" dirty="0">
                          <a:solidFill>
                            <a:schemeClr val="tx1"/>
                          </a:solidFill>
                          <a:effectLst/>
                          <a:latin typeface="Century Gothic" panose="020B0502020202020204" pitchFamily="34" charset="0"/>
                        </a:rPr>
                        <a:t>RSKilbirnie@north-ayrshire.gov.uk</a:t>
                      </a:r>
                      <a:endParaRPr lang="en-GB" sz="1600" dirty="0">
                        <a:solidFill>
                          <a:schemeClr val="tx1"/>
                        </a:solidFill>
                        <a:effectLst/>
                        <a:latin typeface="Century Gothic" panose="020B0502020202020204" pitchFamily="34" charset="0"/>
                        <a:ea typeface="Times New Roman" panose="02020603050405020304" pitchFamily="18" charset="0"/>
                      </a:endParaRPr>
                    </a:p>
                  </a:txBody>
                  <a:tcPr marL="68580" marR="68580" marT="0" marB="0">
                    <a:solidFill>
                      <a:srgbClr val="CC99FF"/>
                    </a:solidFill>
                  </a:tcPr>
                </a:tc>
                <a:extLst>
                  <a:ext uri="{0D108BD9-81ED-4DB2-BD59-A6C34878D82A}">
                    <a16:rowId xmlns:a16="http://schemas.microsoft.com/office/drawing/2014/main" val="10003"/>
                  </a:ext>
                </a:extLst>
              </a:tr>
              <a:tr h="513396">
                <a:tc>
                  <a:txBody>
                    <a:bodyPr/>
                    <a:lstStyle/>
                    <a:p>
                      <a:pPr>
                        <a:spcAft>
                          <a:spcPts val="0"/>
                        </a:spcAft>
                      </a:pPr>
                      <a:r>
                        <a:rPr lang="en-GB" sz="1600" dirty="0">
                          <a:solidFill>
                            <a:schemeClr val="tx1"/>
                          </a:solidFill>
                          <a:effectLst/>
                          <a:latin typeface="Century Gothic" panose="020B0502020202020204" pitchFamily="34" charset="0"/>
                        </a:rPr>
                        <a:t>Largs Area Office</a:t>
                      </a:r>
                    </a:p>
                    <a:p>
                      <a:pPr>
                        <a:spcAft>
                          <a:spcPts val="0"/>
                        </a:spcAft>
                      </a:pPr>
                      <a:r>
                        <a:rPr lang="en-GB" sz="1600" dirty="0">
                          <a:solidFill>
                            <a:schemeClr val="tx1"/>
                          </a:solidFill>
                          <a:effectLst/>
                          <a:latin typeface="Century Gothic" panose="020B0502020202020204" pitchFamily="34" charset="0"/>
                        </a:rPr>
                        <a:t> </a:t>
                      </a:r>
                      <a:endParaRPr lang="en-GB" sz="1600" dirty="0">
                        <a:solidFill>
                          <a:schemeClr val="tx1"/>
                        </a:solidFill>
                        <a:effectLst/>
                        <a:latin typeface="Century Gothic" panose="020B0502020202020204" pitchFamily="34" charset="0"/>
                        <a:ea typeface="Times New Roman" panose="02020603050405020304" pitchFamily="18" charset="0"/>
                      </a:endParaRPr>
                    </a:p>
                  </a:txBody>
                  <a:tcPr marL="68580" marR="68580" marT="0" marB="0">
                    <a:solidFill>
                      <a:srgbClr val="CC99FF"/>
                    </a:solidFill>
                  </a:tcPr>
                </a:tc>
                <a:tc>
                  <a:txBody>
                    <a:bodyPr/>
                    <a:lstStyle/>
                    <a:p>
                      <a:pPr>
                        <a:spcAft>
                          <a:spcPts val="0"/>
                        </a:spcAft>
                      </a:pPr>
                      <a:r>
                        <a:rPr lang="en-GB" sz="1600" dirty="0">
                          <a:solidFill>
                            <a:schemeClr val="tx1"/>
                          </a:solidFill>
                          <a:effectLst/>
                          <a:latin typeface="Century Gothic" panose="020B0502020202020204" pitchFamily="34" charset="0"/>
                        </a:rPr>
                        <a:t>For North Coast</a:t>
                      </a:r>
                      <a:endParaRPr lang="en-GB" sz="1600" dirty="0">
                        <a:solidFill>
                          <a:schemeClr val="tx1"/>
                        </a:solidFill>
                        <a:effectLst/>
                        <a:latin typeface="Century Gothic" panose="020B0502020202020204" pitchFamily="34" charset="0"/>
                        <a:ea typeface="Times New Roman" panose="02020603050405020304" pitchFamily="18" charset="0"/>
                      </a:endParaRPr>
                    </a:p>
                  </a:txBody>
                  <a:tcPr marL="68580" marR="68580" marT="0" marB="0">
                    <a:solidFill>
                      <a:srgbClr val="CC99FF"/>
                    </a:solidFill>
                  </a:tcPr>
                </a:tc>
                <a:tc>
                  <a:txBody>
                    <a:bodyPr/>
                    <a:lstStyle/>
                    <a:p>
                      <a:pPr>
                        <a:spcAft>
                          <a:spcPts val="0"/>
                        </a:spcAft>
                      </a:pPr>
                      <a:r>
                        <a:rPr lang="en-GB" sz="1600" dirty="0">
                          <a:solidFill>
                            <a:schemeClr val="tx1"/>
                          </a:solidFill>
                          <a:effectLst/>
                          <a:latin typeface="Century Gothic" panose="020B0502020202020204" pitchFamily="34" charset="0"/>
                        </a:rPr>
                        <a:t>01475 687592</a:t>
                      </a:r>
                      <a:endParaRPr lang="en-GB" sz="1600" dirty="0">
                        <a:solidFill>
                          <a:schemeClr val="tx1"/>
                        </a:solidFill>
                        <a:effectLst/>
                        <a:latin typeface="Century Gothic" panose="020B0502020202020204" pitchFamily="34" charset="0"/>
                        <a:ea typeface="Times New Roman" panose="02020603050405020304" pitchFamily="18" charset="0"/>
                      </a:endParaRPr>
                    </a:p>
                  </a:txBody>
                  <a:tcPr marL="68580" marR="68580" marT="0" marB="0">
                    <a:solidFill>
                      <a:srgbClr val="CC99FF"/>
                    </a:solidFill>
                  </a:tcPr>
                </a:tc>
                <a:tc>
                  <a:txBody>
                    <a:bodyPr/>
                    <a:lstStyle/>
                    <a:p>
                      <a:pPr>
                        <a:spcAft>
                          <a:spcPts val="0"/>
                        </a:spcAft>
                      </a:pPr>
                      <a:r>
                        <a:rPr lang="en-GB" sz="1600">
                          <a:solidFill>
                            <a:schemeClr val="tx1"/>
                          </a:solidFill>
                          <a:effectLst/>
                          <a:latin typeface="Century Gothic" panose="020B0502020202020204" pitchFamily="34" charset="0"/>
                        </a:rPr>
                        <a:t>serviceaccess@north-ayrshire.gov.uk</a:t>
                      </a:r>
                      <a:endParaRPr lang="en-GB" sz="1600" dirty="0">
                        <a:solidFill>
                          <a:schemeClr val="tx1"/>
                        </a:solidFill>
                        <a:effectLst/>
                        <a:latin typeface="Century Gothic" panose="020B0502020202020204" pitchFamily="34" charset="0"/>
                        <a:ea typeface="Times New Roman" panose="02020603050405020304" pitchFamily="18" charset="0"/>
                      </a:endParaRPr>
                    </a:p>
                  </a:txBody>
                  <a:tcPr marL="68580" marR="68580" marT="0" marB="0">
                    <a:solidFill>
                      <a:srgbClr val="CC99FF"/>
                    </a:solidFill>
                  </a:tcPr>
                </a:tc>
                <a:extLst>
                  <a:ext uri="{0D108BD9-81ED-4DB2-BD59-A6C34878D82A}">
                    <a16:rowId xmlns:a16="http://schemas.microsoft.com/office/drawing/2014/main" val="10004"/>
                  </a:ext>
                </a:extLst>
              </a:tr>
              <a:tr h="513396">
                <a:tc>
                  <a:txBody>
                    <a:bodyPr/>
                    <a:lstStyle/>
                    <a:p>
                      <a:pPr>
                        <a:spcAft>
                          <a:spcPts val="0"/>
                        </a:spcAft>
                      </a:pPr>
                      <a:r>
                        <a:rPr lang="en-GB" sz="1600" dirty="0">
                          <a:solidFill>
                            <a:schemeClr val="tx1"/>
                          </a:solidFill>
                          <a:effectLst/>
                          <a:latin typeface="Century Gothic" panose="020B0502020202020204" pitchFamily="34" charset="0"/>
                        </a:rPr>
                        <a:t>Three Towns Area Office</a:t>
                      </a:r>
                      <a:endParaRPr lang="en-GB" sz="1600" dirty="0">
                        <a:solidFill>
                          <a:schemeClr val="tx1"/>
                        </a:solidFill>
                        <a:effectLst/>
                        <a:latin typeface="Century Gothic" panose="020B0502020202020204" pitchFamily="34" charset="0"/>
                        <a:ea typeface="Times New Roman" panose="02020603050405020304" pitchFamily="18" charset="0"/>
                      </a:endParaRPr>
                    </a:p>
                  </a:txBody>
                  <a:tcPr marL="68580" marR="68580" marT="0" marB="0">
                    <a:solidFill>
                      <a:srgbClr val="CC99FF"/>
                    </a:solidFill>
                  </a:tcPr>
                </a:tc>
                <a:tc>
                  <a:txBody>
                    <a:bodyPr/>
                    <a:lstStyle/>
                    <a:p>
                      <a:pPr>
                        <a:spcAft>
                          <a:spcPts val="0"/>
                        </a:spcAft>
                      </a:pPr>
                      <a:r>
                        <a:rPr lang="en-GB" sz="1600" dirty="0">
                          <a:solidFill>
                            <a:schemeClr val="tx1"/>
                          </a:solidFill>
                          <a:effectLst/>
                          <a:latin typeface="Century Gothic" panose="020B0502020202020204" pitchFamily="34" charset="0"/>
                        </a:rPr>
                        <a:t>For Stevenson, Saltcoats and Ardrossan</a:t>
                      </a:r>
                      <a:endParaRPr lang="en-GB" sz="1600" dirty="0">
                        <a:solidFill>
                          <a:schemeClr val="tx1"/>
                        </a:solidFill>
                        <a:effectLst/>
                        <a:latin typeface="Century Gothic" panose="020B0502020202020204" pitchFamily="34" charset="0"/>
                        <a:ea typeface="Times New Roman" panose="02020603050405020304" pitchFamily="18" charset="0"/>
                      </a:endParaRPr>
                    </a:p>
                  </a:txBody>
                  <a:tcPr marL="68580" marR="68580" marT="0" marB="0">
                    <a:solidFill>
                      <a:srgbClr val="CC99FF"/>
                    </a:solidFill>
                  </a:tcPr>
                </a:tc>
                <a:tc>
                  <a:txBody>
                    <a:bodyPr/>
                    <a:lstStyle/>
                    <a:p>
                      <a:pPr>
                        <a:spcAft>
                          <a:spcPts val="0"/>
                        </a:spcAft>
                      </a:pPr>
                      <a:r>
                        <a:rPr lang="en-GB" sz="1600" dirty="0">
                          <a:solidFill>
                            <a:schemeClr val="tx1"/>
                          </a:solidFill>
                          <a:effectLst/>
                          <a:latin typeface="Century Gothic" panose="020B0502020202020204" pitchFamily="34" charset="0"/>
                        </a:rPr>
                        <a:t>01294 310005</a:t>
                      </a:r>
                      <a:endParaRPr lang="en-GB" sz="1600" dirty="0">
                        <a:solidFill>
                          <a:schemeClr val="tx1"/>
                        </a:solidFill>
                        <a:effectLst/>
                        <a:latin typeface="Century Gothic" panose="020B0502020202020204" pitchFamily="34" charset="0"/>
                        <a:ea typeface="Times New Roman" panose="02020603050405020304" pitchFamily="18" charset="0"/>
                      </a:endParaRPr>
                    </a:p>
                  </a:txBody>
                  <a:tcPr marL="68580" marR="68580" marT="0" marB="0">
                    <a:solidFill>
                      <a:srgbClr val="CC99FF"/>
                    </a:solidFill>
                  </a:tcPr>
                </a:tc>
                <a:tc>
                  <a:txBody>
                    <a:bodyPr/>
                    <a:lstStyle/>
                    <a:p>
                      <a:pPr>
                        <a:spcAft>
                          <a:spcPts val="0"/>
                        </a:spcAft>
                      </a:pPr>
                      <a:r>
                        <a:rPr lang="en-GB" sz="1600" dirty="0">
                          <a:solidFill>
                            <a:schemeClr val="tx1"/>
                          </a:solidFill>
                          <a:effectLst/>
                          <a:latin typeface="Century Gothic" panose="020B0502020202020204" pitchFamily="34" charset="0"/>
                        </a:rPr>
                        <a:t>RS3Towns@north-ayrshire.gov.uk</a:t>
                      </a:r>
                      <a:endParaRPr lang="en-GB" sz="1600" dirty="0">
                        <a:solidFill>
                          <a:schemeClr val="tx1"/>
                        </a:solidFill>
                        <a:effectLst/>
                        <a:latin typeface="Century Gothic" panose="020B0502020202020204" pitchFamily="34" charset="0"/>
                        <a:ea typeface="Times New Roman" panose="02020603050405020304" pitchFamily="18" charset="0"/>
                      </a:endParaRPr>
                    </a:p>
                  </a:txBody>
                  <a:tcPr marL="68580" marR="68580" marT="0" marB="0">
                    <a:solidFill>
                      <a:srgbClr val="CC99FF"/>
                    </a:solidFill>
                  </a:tcPr>
                </a:tc>
                <a:extLst>
                  <a:ext uri="{0D108BD9-81ED-4DB2-BD59-A6C34878D82A}">
                    <a16:rowId xmlns:a16="http://schemas.microsoft.com/office/drawing/2014/main" val="10005"/>
                  </a:ext>
                </a:extLst>
              </a:tr>
            </a:tbl>
          </a:graphicData>
        </a:graphic>
      </p:graphicFrame>
      <p:sp>
        <p:nvSpPr>
          <p:cNvPr id="6" name="Rectangle 5"/>
          <p:cNvSpPr/>
          <p:nvPr/>
        </p:nvSpPr>
        <p:spPr>
          <a:xfrm>
            <a:off x="2981660" y="5536974"/>
            <a:ext cx="6096000" cy="1200329"/>
          </a:xfrm>
          <a:prstGeom prst="rect">
            <a:avLst/>
          </a:prstGeom>
        </p:spPr>
        <p:txBody>
          <a:bodyPr>
            <a:spAutoFit/>
          </a:bodyPr>
          <a:lstStyle/>
          <a:p>
            <a:pPr algn="ctr">
              <a:defRPr/>
            </a:pPr>
            <a:r>
              <a:rPr lang="en-GB" sz="2400" b="1" dirty="0">
                <a:solidFill>
                  <a:srgbClr val="FF0000"/>
                </a:solidFill>
                <a:latin typeface="Century Gothic" panose="020B0502020202020204" pitchFamily="34" charset="0"/>
              </a:rPr>
              <a:t>Police Scotland</a:t>
            </a:r>
            <a:r>
              <a:rPr lang="en-GB" sz="2400" dirty="0">
                <a:solidFill>
                  <a:srgbClr val="FF0000"/>
                </a:solidFill>
                <a:latin typeface="Century Gothic" panose="020B0502020202020204" pitchFamily="34" charset="0"/>
              </a:rPr>
              <a:t> </a:t>
            </a:r>
            <a:r>
              <a:rPr lang="en-GB" sz="2400" dirty="0">
                <a:solidFill>
                  <a:srgbClr val="002060"/>
                </a:solidFill>
                <a:latin typeface="Century Gothic" panose="020B0502020202020204" pitchFamily="34" charset="0"/>
              </a:rPr>
              <a:t>at any police office or </a:t>
            </a:r>
          </a:p>
          <a:p>
            <a:pPr algn="ctr">
              <a:defRPr/>
            </a:pPr>
            <a:r>
              <a:rPr lang="en-GB" sz="2400" dirty="0">
                <a:solidFill>
                  <a:srgbClr val="002060"/>
                </a:solidFill>
                <a:latin typeface="Century Gothic" panose="020B0502020202020204" pitchFamily="34" charset="0"/>
              </a:rPr>
              <a:t>by calling 101 or 999 in case of emergency</a:t>
            </a:r>
          </a:p>
        </p:txBody>
      </p:sp>
      <p:pic>
        <p:nvPicPr>
          <p:cNvPr id="8" name="Picture 7">
            <a:hlinkClick r:id="rId3" action="ppaction://hlinksldjump"/>
            <a:extLst>
              <a:ext uri="{FF2B5EF4-FFF2-40B4-BE49-F238E27FC236}">
                <a16:creationId xmlns:a16="http://schemas.microsoft.com/office/drawing/2014/main" id="{84321100-4F52-4530-8EAD-159877BEA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2905" y="6206924"/>
            <a:ext cx="534919" cy="517107"/>
          </a:xfrm>
          <a:prstGeom prst="rect">
            <a:avLst/>
          </a:prstGeom>
        </p:spPr>
      </p:pic>
      <p:pic>
        <p:nvPicPr>
          <p:cNvPr id="9" name="Graphic 8" descr="Circle with right arrow">
            <a:hlinkClick r:id="" action="ppaction://hlinkshowjump?jump=nextslide"/>
            <a:extLst>
              <a:ext uri="{FF2B5EF4-FFF2-40B4-BE49-F238E27FC236}">
                <a16:creationId xmlns:a16="http://schemas.microsoft.com/office/drawing/2014/main" id="{B6D6F8B6-A74B-0A76-2993-D5BBC0B13B96}"/>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0800000">
            <a:off x="11764536" y="6447843"/>
            <a:ext cx="368614" cy="373431"/>
          </a:xfrm>
          <a:prstGeom prst="rect">
            <a:avLst/>
          </a:prstGeom>
        </p:spPr>
      </p:pic>
      <p:sp>
        <p:nvSpPr>
          <p:cNvPr id="7" name="5-Point Star 41">
            <a:extLst>
              <a:ext uri="{FF2B5EF4-FFF2-40B4-BE49-F238E27FC236}">
                <a16:creationId xmlns:a16="http://schemas.microsoft.com/office/drawing/2014/main" id="{F029E3FA-57FF-3215-73FF-D5593E95F994}"/>
              </a:ext>
            </a:extLst>
          </p:cNvPr>
          <p:cNvSpPr/>
          <p:nvPr/>
        </p:nvSpPr>
        <p:spPr>
          <a:xfrm>
            <a:off x="11527584" y="191697"/>
            <a:ext cx="359615" cy="3101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605057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285" y="541890"/>
            <a:ext cx="11137121" cy="892552"/>
          </a:xfrm>
          <a:prstGeom prst="rect">
            <a:avLst/>
          </a:prstGeom>
        </p:spPr>
        <p:txBody>
          <a:bodyPr wrap="square">
            <a:spAutoFit/>
          </a:bodyPr>
          <a:lstStyle/>
          <a:p>
            <a:pPr algn="ctr"/>
            <a:r>
              <a:rPr lang="en-GB" altLang="en-US" sz="2600" b="1" dirty="0">
                <a:solidFill>
                  <a:srgbClr val="002060"/>
                </a:solidFill>
                <a:latin typeface="Century Gothic" panose="020B0502020202020204" pitchFamily="34" charset="0"/>
              </a:rPr>
              <a:t>Education Contacts (5-18) </a:t>
            </a:r>
          </a:p>
          <a:p>
            <a:pPr algn="ctr"/>
            <a:r>
              <a:rPr lang="en-GB" sz="2600" b="1" dirty="0">
                <a:solidFill>
                  <a:srgbClr val="002060"/>
                </a:solidFill>
                <a:latin typeface="Century Gothic" panose="020B0502020202020204" pitchFamily="34" charset="0"/>
              </a:rPr>
              <a:t>During Office Hours and </a:t>
            </a:r>
            <a:r>
              <a:rPr lang="en-GB" sz="2600" b="1" dirty="0" err="1">
                <a:solidFill>
                  <a:srgbClr val="002060"/>
                </a:solidFill>
                <a:latin typeface="Century Gothic" panose="020B0502020202020204" pitchFamily="34" charset="0"/>
              </a:rPr>
              <a:t>Outwith</a:t>
            </a:r>
            <a:endParaRPr lang="en-GB" sz="2600" b="1" dirty="0">
              <a:solidFill>
                <a:srgbClr val="002060"/>
              </a:solidFill>
              <a:latin typeface="Century Gothic" panose="020B0502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583424238"/>
              </p:ext>
            </p:extLst>
          </p:nvPr>
        </p:nvGraphicFramePr>
        <p:xfrm>
          <a:off x="769064" y="1612766"/>
          <a:ext cx="10803342" cy="3318700"/>
        </p:xfrm>
        <a:graphic>
          <a:graphicData uri="http://schemas.openxmlformats.org/drawingml/2006/table">
            <a:tbl>
              <a:tblPr firstRow="1" bandRow="1">
                <a:tableStyleId>{5C22544A-7EE6-4342-B048-85BDC9FD1C3A}</a:tableStyleId>
              </a:tblPr>
              <a:tblGrid>
                <a:gridCol w="2687955">
                  <a:extLst>
                    <a:ext uri="{9D8B030D-6E8A-4147-A177-3AD203B41FA5}">
                      <a16:colId xmlns:a16="http://schemas.microsoft.com/office/drawing/2014/main" val="20000"/>
                    </a:ext>
                  </a:extLst>
                </a:gridCol>
                <a:gridCol w="883920">
                  <a:extLst>
                    <a:ext uri="{9D8B030D-6E8A-4147-A177-3AD203B41FA5}">
                      <a16:colId xmlns:a16="http://schemas.microsoft.com/office/drawing/2014/main" val="20001"/>
                    </a:ext>
                  </a:extLst>
                </a:gridCol>
                <a:gridCol w="3363641">
                  <a:extLst>
                    <a:ext uri="{9D8B030D-6E8A-4147-A177-3AD203B41FA5}">
                      <a16:colId xmlns:a16="http://schemas.microsoft.com/office/drawing/2014/main" val="20002"/>
                    </a:ext>
                  </a:extLst>
                </a:gridCol>
                <a:gridCol w="3867826">
                  <a:extLst>
                    <a:ext uri="{9D8B030D-6E8A-4147-A177-3AD203B41FA5}">
                      <a16:colId xmlns:a16="http://schemas.microsoft.com/office/drawing/2014/main" val="20003"/>
                    </a:ext>
                  </a:extLst>
                </a:gridCol>
              </a:tblGrid>
              <a:tr h="358129">
                <a:tc>
                  <a:txBody>
                    <a:bodyPr/>
                    <a:lstStyle/>
                    <a:p>
                      <a:r>
                        <a:rPr lang="en-GB" sz="1600" b="1" u="sng" dirty="0">
                          <a:solidFill>
                            <a:schemeClr val="tx1"/>
                          </a:solidFill>
                          <a:latin typeface="Century Gothic" panose="020B0502020202020204" pitchFamily="34" charset="0"/>
                        </a:rPr>
                        <a:t>Name</a:t>
                      </a:r>
                    </a:p>
                  </a:txBody>
                  <a:tcPr>
                    <a:solidFill>
                      <a:srgbClr val="CC99FF"/>
                    </a:solidFill>
                  </a:tcPr>
                </a:tc>
                <a:tc>
                  <a:txBody>
                    <a:bodyPr/>
                    <a:lstStyle/>
                    <a:p>
                      <a:endParaRPr lang="en-GB" sz="1600" b="0" dirty="0">
                        <a:solidFill>
                          <a:schemeClr val="tx1"/>
                        </a:solidFill>
                        <a:latin typeface="Century Gothic" panose="020B0502020202020204" pitchFamily="34" charset="0"/>
                      </a:endParaRPr>
                    </a:p>
                  </a:txBody>
                  <a:tcPr>
                    <a:solidFill>
                      <a:srgbClr val="CC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1" i="0" u="sng" strike="noStrike" cap="none" normalizeH="0" baseline="0" dirty="0">
                          <a:ln>
                            <a:noFill/>
                          </a:ln>
                          <a:solidFill>
                            <a:schemeClr val="tx1"/>
                          </a:solidFill>
                          <a:effectLst/>
                          <a:latin typeface="Century Gothic" panose="020B0502020202020204" pitchFamily="34" charset="0"/>
                          <a:ea typeface="MS PGothic" pitchFamily="34" charset="-128"/>
                          <a:cs typeface="Times New Roman" pitchFamily="18" charset="0"/>
                        </a:rPr>
                        <a:t>Telephone</a:t>
                      </a:r>
                    </a:p>
                  </a:txBody>
                  <a:tcPr>
                    <a:solidFill>
                      <a:srgbClr val="CC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u="sng" dirty="0">
                          <a:solidFill>
                            <a:schemeClr val="tx1"/>
                          </a:solidFill>
                          <a:latin typeface="Century Gothic" panose="020B0502020202020204" pitchFamily="34" charset="0"/>
                        </a:rPr>
                        <a:t>Email </a:t>
                      </a:r>
                    </a:p>
                  </a:txBody>
                  <a:tcPr>
                    <a:solidFill>
                      <a:srgbClr val="CC99FF"/>
                    </a:solidFill>
                  </a:tcPr>
                </a:tc>
                <a:extLst>
                  <a:ext uri="{0D108BD9-81ED-4DB2-BD59-A6C34878D82A}">
                    <a16:rowId xmlns:a16="http://schemas.microsoft.com/office/drawing/2014/main" val="4119959447"/>
                  </a:ext>
                </a:extLst>
              </a:tr>
              <a:tr h="374119">
                <a:tc>
                  <a:txBody>
                    <a:bodyPr/>
                    <a:lstStyle/>
                    <a:p>
                      <a:r>
                        <a:rPr lang="en-GB" sz="1600" b="1" u="none" dirty="0">
                          <a:solidFill>
                            <a:schemeClr val="tx1"/>
                          </a:solidFill>
                          <a:latin typeface="Century Gothic" panose="020B0502020202020204" pitchFamily="34" charset="0"/>
                        </a:rPr>
                        <a:t>Caroline</a:t>
                      </a:r>
                      <a:r>
                        <a:rPr lang="en-GB" sz="1600" b="1" u="none" baseline="0" dirty="0">
                          <a:solidFill>
                            <a:schemeClr val="tx1"/>
                          </a:solidFill>
                          <a:latin typeface="Century Gothic" panose="020B0502020202020204" pitchFamily="34" charset="0"/>
                        </a:rPr>
                        <a:t> Amos *</a:t>
                      </a:r>
                      <a:endParaRPr lang="en-GB" sz="1600" b="1" u="none" dirty="0">
                        <a:solidFill>
                          <a:schemeClr val="tx1"/>
                        </a:solidFill>
                        <a:latin typeface="Century Gothic" panose="020B0502020202020204" pitchFamily="34" charset="0"/>
                      </a:endParaRPr>
                    </a:p>
                  </a:txBody>
                  <a:tcPr>
                    <a:solidFill>
                      <a:srgbClr val="CC99FF"/>
                    </a:solidFill>
                  </a:tcPr>
                </a:tc>
                <a:tc>
                  <a:txBody>
                    <a:bodyPr/>
                    <a:lstStyle/>
                    <a:p>
                      <a:r>
                        <a:rPr lang="en-GB" sz="1600" b="0" dirty="0">
                          <a:solidFill>
                            <a:schemeClr val="tx1"/>
                          </a:solidFill>
                          <a:latin typeface="Century Gothic" panose="020B0502020202020204" pitchFamily="34" charset="0"/>
                        </a:rPr>
                        <a:t>Mobile</a:t>
                      </a:r>
                    </a:p>
                  </a:txBody>
                  <a:tcPr>
                    <a:solidFill>
                      <a:srgbClr val="CC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dk1"/>
                          </a:solidFill>
                          <a:effectLst/>
                          <a:latin typeface="Century Gothic" panose="020B0502020202020204" pitchFamily="34" charset="0"/>
                          <a:ea typeface="+mn-ea"/>
                          <a:cs typeface="+mn-cs"/>
                        </a:rPr>
                        <a:t>07398 991597</a:t>
                      </a:r>
                      <a:endParaRPr kumimoji="0" lang="en-GB" altLang="en-US" sz="1600" b="0" i="0" u="none" strike="noStrike" cap="none" normalizeH="0" baseline="0" dirty="0">
                        <a:ln>
                          <a:noFill/>
                        </a:ln>
                        <a:solidFill>
                          <a:schemeClr val="tx1"/>
                        </a:solidFill>
                        <a:effectLst/>
                        <a:latin typeface="Century Gothic" panose="020B0502020202020204" pitchFamily="34" charset="0"/>
                        <a:ea typeface="MS PGothic" pitchFamily="34" charset="-128"/>
                        <a:cs typeface="Times New Roman" pitchFamily="18" charset="0"/>
                      </a:endParaRPr>
                    </a:p>
                  </a:txBody>
                  <a:tcPr>
                    <a:solidFill>
                      <a:srgbClr val="CC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dirty="0">
                        <a:latin typeface="Century Gothic" panose="020B0502020202020204" pitchFamily="34" charset="0"/>
                      </a:endParaRPr>
                    </a:p>
                  </a:txBody>
                  <a:tcPr>
                    <a:solidFill>
                      <a:srgbClr val="CC99FF"/>
                    </a:solidFill>
                  </a:tcPr>
                </a:tc>
                <a:extLst>
                  <a:ext uri="{0D108BD9-81ED-4DB2-BD59-A6C34878D82A}">
                    <a16:rowId xmlns:a16="http://schemas.microsoft.com/office/drawing/2014/main" val="10000"/>
                  </a:ext>
                </a:extLst>
              </a:tr>
              <a:tr h="424546">
                <a:tc>
                  <a:txBody>
                    <a:bodyPr/>
                    <a:lstStyle/>
                    <a:p>
                      <a:r>
                        <a:rPr lang="en-GB" sz="1600" b="0" dirty="0">
                          <a:solidFill>
                            <a:schemeClr val="tx1"/>
                          </a:solidFill>
                          <a:latin typeface="Century Gothic" panose="020B0502020202020204" pitchFamily="34" charset="0"/>
                        </a:rPr>
                        <a:t>Head of Service </a:t>
                      </a:r>
                    </a:p>
                  </a:txBody>
                  <a:tcPr>
                    <a:solidFill>
                      <a:srgbClr val="CC99FF"/>
                    </a:solidFill>
                  </a:tcPr>
                </a:tc>
                <a:tc>
                  <a:txBody>
                    <a:bodyPr/>
                    <a:lstStyle/>
                    <a:p>
                      <a:r>
                        <a:rPr lang="en-GB" sz="1600" b="0" dirty="0">
                          <a:solidFill>
                            <a:schemeClr val="tx1"/>
                          </a:solidFill>
                          <a:latin typeface="Century Gothic" panose="020B0502020202020204" pitchFamily="34" charset="0"/>
                        </a:rPr>
                        <a:t>Office</a:t>
                      </a:r>
                    </a:p>
                  </a:txBody>
                  <a:tcPr>
                    <a:solidFill>
                      <a:srgbClr val="CC99FF"/>
                    </a:solidFill>
                  </a:tcPr>
                </a:tc>
                <a:tc>
                  <a:txBody>
                    <a:bodyPr/>
                    <a:lstStyle/>
                    <a:p>
                      <a:r>
                        <a:rPr kumimoji="0" lang="en-GB" altLang="en-US" sz="1600" b="0" u="none" strike="noStrike" cap="none" normalizeH="0" baseline="0" dirty="0">
                          <a:ln>
                            <a:noFill/>
                          </a:ln>
                          <a:solidFill>
                            <a:schemeClr val="tx1"/>
                          </a:solidFill>
                          <a:effectLst/>
                          <a:latin typeface="Century Gothic" panose="020B0502020202020204" pitchFamily="34" charset="0"/>
                        </a:rPr>
                        <a:t>01294 324416 </a:t>
                      </a:r>
                    </a:p>
                    <a:p>
                      <a:r>
                        <a:rPr kumimoji="0" lang="en-GB" altLang="en-US" sz="1600" b="0" u="none" strike="noStrike" cap="none" normalizeH="0" baseline="0" dirty="0">
                          <a:ln>
                            <a:noFill/>
                          </a:ln>
                          <a:solidFill>
                            <a:schemeClr val="tx1"/>
                          </a:solidFill>
                          <a:effectLst/>
                          <a:latin typeface="Century Gothic" panose="020B0502020202020204" pitchFamily="34" charset="0"/>
                        </a:rPr>
                        <a:t>(Cunninghame House)</a:t>
                      </a:r>
                      <a:endParaRPr lang="en-GB" sz="1600" b="0" dirty="0">
                        <a:solidFill>
                          <a:schemeClr val="tx1"/>
                        </a:solidFill>
                        <a:latin typeface="Century Gothic" panose="020B0502020202020204" pitchFamily="34" charset="0"/>
                      </a:endParaRPr>
                    </a:p>
                  </a:txBody>
                  <a:tcPr>
                    <a:solidFill>
                      <a:srgbClr val="CC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latin typeface="Century Gothic" panose="020B0502020202020204" pitchFamily="34" charset="0"/>
                        </a:rPr>
                        <a:t>carolineamos@north-ayrshire.gov.uk</a:t>
                      </a:r>
                    </a:p>
                  </a:txBody>
                  <a:tcPr>
                    <a:solidFill>
                      <a:srgbClr val="CC99FF"/>
                    </a:solidFill>
                  </a:tcPr>
                </a:tc>
                <a:extLst>
                  <a:ext uri="{0D108BD9-81ED-4DB2-BD59-A6C34878D82A}">
                    <a16:rowId xmlns:a16="http://schemas.microsoft.com/office/drawing/2014/main" val="10001"/>
                  </a:ext>
                </a:extLst>
              </a:tr>
              <a:tr h="424546">
                <a:tc>
                  <a:txBody>
                    <a:bodyPr/>
                    <a:lstStyle/>
                    <a:p>
                      <a:r>
                        <a:rPr lang="en-GB" sz="1600" b="1" u="none" dirty="0">
                          <a:solidFill>
                            <a:schemeClr val="tx1"/>
                          </a:solidFill>
                          <a:latin typeface="Century Gothic" panose="020B0502020202020204" pitchFamily="34" charset="0"/>
                        </a:rPr>
                        <a:t>Philip Gosnay *</a:t>
                      </a:r>
                    </a:p>
                  </a:txBody>
                  <a:tcPr>
                    <a:solidFill>
                      <a:srgbClr val="CC99FF"/>
                    </a:solidFill>
                  </a:tcPr>
                </a:tc>
                <a:tc>
                  <a:txBody>
                    <a:bodyPr/>
                    <a:lstStyle/>
                    <a:p>
                      <a:r>
                        <a:rPr lang="en-GB" sz="1600" b="0" dirty="0">
                          <a:solidFill>
                            <a:schemeClr val="tx1"/>
                          </a:solidFill>
                          <a:latin typeface="Century Gothic" panose="020B0502020202020204" pitchFamily="34" charset="0"/>
                        </a:rPr>
                        <a:t>Mobile</a:t>
                      </a:r>
                    </a:p>
                  </a:txBody>
                  <a:tcPr>
                    <a:solidFill>
                      <a:srgbClr val="CC99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600" b="0" u="none" strike="noStrike" cap="none" normalizeH="0" baseline="0" dirty="0">
                          <a:ln>
                            <a:noFill/>
                          </a:ln>
                          <a:solidFill>
                            <a:schemeClr val="tx1"/>
                          </a:solidFill>
                          <a:effectLst/>
                          <a:latin typeface="Century Gothic" panose="020B0502020202020204" pitchFamily="34" charset="0"/>
                        </a:rPr>
                        <a:t>07798 577355</a:t>
                      </a:r>
                      <a:endParaRPr kumimoji="0" lang="en-GB" altLang="en-US" sz="1600" b="0" i="0" u="none" strike="noStrike" cap="none" normalizeH="0" baseline="0" dirty="0">
                        <a:ln>
                          <a:noFill/>
                        </a:ln>
                        <a:solidFill>
                          <a:schemeClr val="tx1"/>
                        </a:solidFill>
                        <a:effectLst/>
                        <a:latin typeface="Century Gothic" panose="020B0502020202020204" pitchFamily="34" charset="0"/>
                        <a:ea typeface="MS PGothic" pitchFamily="34" charset="-128"/>
                        <a:cs typeface="Times New Roman" pitchFamily="18" charset="0"/>
                      </a:endParaRPr>
                    </a:p>
                  </a:txBody>
                  <a:tcPr>
                    <a:solidFill>
                      <a:srgbClr val="CC99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1600" b="0" i="0" u="none" strike="noStrike" cap="none" normalizeH="0" baseline="0" dirty="0">
                        <a:ln>
                          <a:noFill/>
                        </a:ln>
                        <a:solidFill>
                          <a:schemeClr val="tx1"/>
                        </a:solidFill>
                        <a:effectLst/>
                        <a:latin typeface="Century Gothic" panose="020B0502020202020204" pitchFamily="34" charset="0"/>
                        <a:ea typeface="MS PGothic" pitchFamily="34" charset="-128"/>
                        <a:cs typeface="Times New Roman" pitchFamily="18" charset="0"/>
                      </a:endParaRPr>
                    </a:p>
                  </a:txBody>
                  <a:tcPr>
                    <a:solidFill>
                      <a:srgbClr val="CC99FF"/>
                    </a:solidFill>
                  </a:tcPr>
                </a:tc>
                <a:extLst>
                  <a:ext uri="{0D108BD9-81ED-4DB2-BD59-A6C34878D82A}">
                    <a16:rowId xmlns:a16="http://schemas.microsoft.com/office/drawing/2014/main" val="10002"/>
                  </a:ext>
                </a:extLst>
              </a:tr>
              <a:tr h="424546">
                <a:tc>
                  <a:txBody>
                    <a:bodyPr/>
                    <a:lstStyle/>
                    <a:p>
                      <a:r>
                        <a:rPr lang="en-GB" sz="1600" b="0" dirty="0">
                          <a:solidFill>
                            <a:schemeClr val="tx1"/>
                          </a:solidFill>
                          <a:latin typeface="Century Gothic" panose="020B0502020202020204" pitchFamily="34" charset="0"/>
                        </a:rPr>
                        <a:t>Senior</a:t>
                      </a:r>
                      <a:r>
                        <a:rPr lang="en-GB" sz="1600" b="0" baseline="0" dirty="0">
                          <a:solidFill>
                            <a:schemeClr val="tx1"/>
                          </a:solidFill>
                          <a:latin typeface="Century Gothic" panose="020B0502020202020204" pitchFamily="34" charset="0"/>
                        </a:rPr>
                        <a:t> Manager (Inclusion) </a:t>
                      </a:r>
                      <a:endParaRPr lang="en-GB" sz="1600" b="0" dirty="0">
                        <a:solidFill>
                          <a:schemeClr val="tx1"/>
                        </a:solidFill>
                        <a:latin typeface="Century Gothic" panose="020B0502020202020204" pitchFamily="34" charset="0"/>
                      </a:endParaRPr>
                    </a:p>
                  </a:txBody>
                  <a:tcPr>
                    <a:solidFill>
                      <a:srgbClr val="CC99FF"/>
                    </a:solidFill>
                  </a:tcPr>
                </a:tc>
                <a:tc>
                  <a:txBody>
                    <a:bodyPr/>
                    <a:lstStyle/>
                    <a:p>
                      <a:r>
                        <a:rPr lang="en-GB" sz="1600" b="0" dirty="0">
                          <a:solidFill>
                            <a:schemeClr val="tx1"/>
                          </a:solidFill>
                          <a:latin typeface="Century Gothic" panose="020B0502020202020204" pitchFamily="34" charset="0"/>
                        </a:rPr>
                        <a:t>Office</a:t>
                      </a:r>
                    </a:p>
                  </a:txBody>
                  <a:tcPr>
                    <a:solidFill>
                      <a:srgbClr val="CC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0" u="none" strike="noStrike" cap="none" normalizeH="0" baseline="0" dirty="0">
                          <a:ln>
                            <a:noFill/>
                          </a:ln>
                          <a:solidFill>
                            <a:schemeClr val="tx1"/>
                          </a:solidFill>
                          <a:effectLst/>
                          <a:latin typeface="Century Gothic" panose="020B0502020202020204" pitchFamily="34" charset="0"/>
                        </a:rPr>
                        <a:t>01294 324740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0" u="none" strike="noStrike" cap="none" normalizeH="0" baseline="0" dirty="0">
                          <a:ln>
                            <a:noFill/>
                          </a:ln>
                          <a:solidFill>
                            <a:schemeClr val="tx1"/>
                          </a:solidFill>
                          <a:effectLst/>
                          <a:latin typeface="Century Gothic" panose="020B0502020202020204" pitchFamily="34" charset="0"/>
                        </a:rPr>
                        <a:t>(Cunninghame House)</a:t>
                      </a:r>
                      <a:endParaRPr lang="en-GB" sz="1600" b="0" dirty="0">
                        <a:solidFill>
                          <a:schemeClr val="tx1"/>
                        </a:solidFill>
                        <a:latin typeface="Century Gothic" panose="020B0502020202020204" pitchFamily="34" charset="0"/>
                      </a:endParaRPr>
                    </a:p>
                  </a:txBody>
                  <a:tcPr>
                    <a:solidFill>
                      <a:srgbClr val="CC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latin typeface="Century Gothic" panose="020B0502020202020204" pitchFamily="34" charset="0"/>
                        </a:rPr>
                        <a:t>philipgosnay@north-ayrshire.gov.uk</a:t>
                      </a:r>
                    </a:p>
                  </a:txBody>
                  <a:tcPr>
                    <a:solidFill>
                      <a:srgbClr val="CC99FF"/>
                    </a:solidFill>
                  </a:tcPr>
                </a:tc>
                <a:extLst>
                  <a:ext uri="{0D108BD9-81ED-4DB2-BD59-A6C34878D82A}">
                    <a16:rowId xmlns:a16="http://schemas.microsoft.com/office/drawing/2014/main" val="10003"/>
                  </a:ext>
                </a:extLst>
              </a:tr>
              <a:tr h="424546">
                <a:tc>
                  <a:txBody>
                    <a:bodyPr/>
                    <a:lstStyle/>
                    <a:p>
                      <a:r>
                        <a:rPr lang="en-GB" sz="1600" b="1" u="none" dirty="0">
                          <a:solidFill>
                            <a:schemeClr val="tx1"/>
                          </a:solidFill>
                          <a:latin typeface="Century Gothic" panose="020B0502020202020204" pitchFamily="34" charset="0"/>
                        </a:rPr>
                        <a:t>Gail Nowek</a:t>
                      </a:r>
                    </a:p>
                  </a:txBody>
                  <a:tcPr>
                    <a:solidFill>
                      <a:srgbClr val="CC99FF"/>
                    </a:solidFill>
                  </a:tcPr>
                </a:tc>
                <a:tc>
                  <a:txBody>
                    <a:bodyPr/>
                    <a:lstStyle/>
                    <a:p>
                      <a:r>
                        <a:rPr lang="en-GB" sz="1600" b="0" dirty="0">
                          <a:solidFill>
                            <a:schemeClr val="tx1"/>
                          </a:solidFill>
                          <a:latin typeface="Century Gothic" panose="020B0502020202020204" pitchFamily="34" charset="0"/>
                        </a:rPr>
                        <a:t>Mobile</a:t>
                      </a:r>
                    </a:p>
                  </a:txBody>
                  <a:tcPr>
                    <a:solidFill>
                      <a:srgbClr val="CC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600" b="0" u="none" strike="noStrike" cap="none" normalizeH="0" baseline="0" dirty="0">
                        <a:ln>
                          <a:noFill/>
                        </a:ln>
                        <a:solidFill>
                          <a:schemeClr val="tx1"/>
                        </a:solidFill>
                        <a:effectLst/>
                        <a:latin typeface="Century Gothic" panose="020B0502020202020204" pitchFamily="34" charset="0"/>
                      </a:endParaRPr>
                    </a:p>
                  </a:txBody>
                  <a:tcPr>
                    <a:solidFill>
                      <a:srgbClr val="CC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600" b="0" u="none" strike="noStrike" cap="none" normalizeH="0" baseline="0" dirty="0">
                        <a:ln>
                          <a:noFill/>
                        </a:ln>
                        <a:solidFill>
                          <a:schemeClr val="tx1"/>
                        </a:solidFill>
                        <a:effectLst/>
                        <a:latin typeface="Century Gothic" panose="020B0502020202020204" pitchFamily="34" charset="0"/>
                      </a:endParaRPr>
                    </a:p>
                  </a:txBody>
                  <a:tcPr>
                    <a:solidFill>
                      <a:srgbClr val="CC99FF"/>
                    </a:solidFill>
                  </a:tcPr>
                </a:tc>
                <a:extLst>
                  <a:ext uri="{0D108BD9-81ED-4DB2-BD59-A6C34878D82A}">
                    <a16:rowId xmlns:a16="http://schemas.microsoft.com/office/drawing/2014/main" val="10006"/>
                  </a:ext>
                </a:extLst>
              </a:tr>
              <a:tr h="424546">
                <a:tc>
                  <a:txBody>
                    <a:bodyPr/>
                    <a:lstStyle/>
                    <a:p>
                      <a:r>
                        <a:rPr lang="en-GB" sz="1600" b="0" dirty="0">
                          <a:solidFill>
                            <a:schemeClr val="tx1"/>
                          </a:solidFill>
                          <a:latin typeface="Century Gothic" panose="020B0502020202020204" pitchFamily="34" charset="0"/>
                        </a:rPr>
                        <a:t>Principal Psychologist</a:t>
                      </a:r>
                    </a:p>
                  </a:txBody>
                  <a:tcPr>
                    <a:solidFill>
                      <a:srgbClr val="CC99FF"/>
                    </a:solidFill>
                  </a:tcPr>
                </a:tc>
                <a:tc>
                  <a:txBody>
                    <a:bodyPr/>
                    <a:lstStyle/>
                    <a:p>
                      <a:r>
                        <a:rPr lang="en-GB" sz="1600" b="0" dirty="0">
                          <a:solidFill>
                            <a:schemeClr val="tx1"/>
                          </a:solidFill>
                          <a:latin typeface="Century Gothic" panose="020B0502020202020204" pitchFamily="34" charset="0"/>
                        </a:rPr>
                        <a:t>Office</a:t>
                      </a:r>
                    </a:p>
                  </a:txBody>
                  <a:tcPr>
                    <a:solidFill>
                      <a:srgbClr val="CC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0" u="none" strike="noStrike" kern="1200" cap="none" normalizeH="0" baseline="0" dirty="0">
                          <a:ln>
                            <a:noFill/>
                          </a:ln>
                          <a:solidFill>
                            <a:schemeClr val="tx1"/>
                          </a:solidFill>
                          <a:effectLst/>
                          <a:latin typeface="Century Gothic" panose="020B0502020202020204" pitchFamily="34" charset="0"/>
                        </a:rPr>
                        <a:t>01294 324589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0" u="none" strike="noStrike" cap="none" normalizeH="0" baseline="0" dirty="0">
                          <a:ln>
                            <a:noFill/>
                          </a:ln>
                          <a:solidFill>
                            <a:schemeClr val="tx1"/>
                          </a:solidFill>
                          <a:effectLst/>
                          <a:latin typeface="Century Gothic" panose="020B0502020202020204" pitchFamily="34" charset="0"/>
                        </a:rPr>
                        <a:t>(Cunninghame House)</a:t>
                      </a:r>
                      <a:endParaRPr lang="en-GB" sz="1600" b="0" dirty="0">
                        <a:solidFill>
                          <a:schemeClr val="tx1"/>
                        </a:solidFill>
                        <a:latin typeface="Century Gothic" panose="020B0502020202020204" pitchFamily="34" charset="0"/>
                      </a:endParaRPr>
                    </a:p>
                  </a:txBody>
                  <a:tcPr>
                    <a:solidFill>
                      <a:srgbClr val="CC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Century Gothic" panose="020B0502020202020204" pitchFamily="34" charset="0"/>
                        </a:rPr>
                        <a:t>gailnowek@north-ayrshire.gov.uk</a:t>
                      </a:r>
                    </a:p>
                  </a:txBody>
                  <a:tcPr>
                    <a:solidFill>
                      <a:srgbClr val="CC99FF"/>
                    </a:solidFill>
                  </a:tcPr>
                </a:tc>
                <a:extLst>
                  <a:ext uri="{0D108BD9-81ED-4DB2-BD59-A6C34878D82A}">
                    <a16:rowId xmlns:a16="http://schemas.microsoft.com/office/drawing/2014/main" val="10007"/>
                  </a:ext>
                </a:extLst>
              </a:tr>
            </a:tbl>
          </a:graphicData>
        </a:graphic>
      </p:graphicFrame>
      <p:sp>
        <p:nvSpPr>
          <p:cNvPr id="5" name="TextBox 4"/>
          <p:cNvSpPr txBox="1"/>
          <p:nvPr/>
        </p:nvSpPr>
        <p:spPr>
          <a:xfrm>
            <a:off x="9105167" y="1171346"/>
            <a:ext cx="3178274" cy="276999"/>
          </a:xfrm>
          <a:prstGeom prst="rect">
            <a:avLst/>
          </a:prstGeom>
          <a:noFill/>
        </p:spPr>
        <p:txBody>
          <a:bodyPr wrap="square" rtlCol="0">
            <a:spAutoFit/>
          </a:bodyPr>
          <a:lstStyle/>
          <a:p>
            <a:r>
              <a:rPr lang="en-GB" sz="1200" b="1" dirty="0">
                <a:latin typeface="Century Gothic" panose="020B0502020202020204" pitchFamily="34" charset="0"/>
              </a:rPr>
              <a:t>* Key Contacts for Child Protection </a:t>
            </a:r>
          </a:p>
        </p:txBody>
      </p:sp>
      <p:pic>
        <p:nvPicPr>
          <p:cNvPr id="7" name="Picture 6">
            <a:hlinkClick r:id="rId3" action="ppaction://hlinksldjump"/>
            <a:extLst>
              <a:ext uri="{FF2B5EF4-FFF2-40B4-BE49-F238E27FC236}">
                <a16:creationId xmlns:a16="http://schemas.microsoft.com/office/drawing/2014/main" id="{74E3ECAC-5CA2-4B5F-8F1B-9723B9D24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2905" y="6206924"/>
            <a:ext cx="534919" cy="517107"/>
          </a:xfrm>
          <a:prstGeom prst="rect">
            <a:avLst/>
          </a:prstGeom>
        </p:spPr>
      </p:pic>
      <p:pic>
        <p:nvPicPr>
          <p:cNvPr id="8" name="Graphic 7" descr="Circle with right arrow">
            <a:hlinkClick r:id="" action="ppaction://hlinkshowjump?jump=previousslide"/>
            <a:extLst>
              <a:ext uri="{FF2B5EF4-FFF2-40B4-BE49-F238E27FC236}">
                <a16:creationId xmlns:a16="http://schemas.microsoft.com/office/drawing/2014/main" id="{249FE52E-7626-4C65-9F6C-90AD977F29A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3639" y="6418614"/>
            <a:ext cx="368614" cy="373431"/>
          </a:xfrm>
          <a:prstGeom prst="rect">
            <a:avLst/>
          </a:prstGeom>
        </p:spPr>
      </p:pic>
      <p:pic>
        <p:nvPicPr>
          <p:cNvPr id="9" name="Graphic 8" descr="Circle with right arrow">
            <a:hlinkClick r:id="" action="ppaction://hlinkshowjump?jump=nextslide"/>
            <a:extLst>
              <a:ext uri="{FF2B5EF4-FFF2-40B4-BE49-F238E27FC236}">
                <a16:creationId xmlns:a16="http://schemas.microsoft.com/office/drawing/2014/main" id="{B4CFEF01-61F4-800C-8E7F-177B64830DB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10800000">
            <a:off x="11764536" y="6436692"/>
            <a:ext cx="368614" cy="373431"/>
          </a:xfrm>
          <a:prstGeom prst="rect">
            <a:avLst/>
          </a:prstGeom>
        </p:spPr>
      </p:pic>
      <p:pic>
        <p:nvPicPr>
          <p:cNvPr id="10" name="Picture 9" descr="Icon&#10;&#10;Description automatically generated">
            <a:extLst>
              <a:ext uri="{FF2B5EF4-FFF2-40B4-BE49-F238E27FC236}">
                <a16:creationId xmlns:a16="http://schemas.microsoft.com/office/drawing/2014/main" id="{551CD8A0-15D4-EE00-9930-D29C027C21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7293" y="5118411"/>
            <a:ext cx="1149196" cy="1241132"/>
          </a:xfrm>
          <a:prstGeom prst="rect">
            <a:avLst/>
          </a:prstGeom>
        </p:spPr>
      </p:pic>
      <p:sp>
        <p:nvSpPr>
          <p:cNvPr id="11" name="5-Point Star 41">
            <a:extLst>
              <a:ext uri="{FF2B5EF4-FFF2-40B4-BE49-F238E27FC236}">
                <a16:creationId xmlns:a16="http://schemas.microsoft.com/office/drawing/2014/main" id="{9656E473-1BF8-1187-6E07-B6971B350C7B}"/>
              </a:ext>
            </a:extLst>
          </p:cNvPr>
          <p:cNvSpPr/>
          <p:nvPr/>
        </p:nvSpPr>
        <p:spPr>
          <a:xfrm>
            <a:off x="11527584" y="191697"/>
            <a:ext cx="359615" cy="3101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6490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8385" y="173328"/>
            <a:ext cx="8903399" cy="830997"/>
          </a:xfrm>
          <a:prstGeom prst="rect">
            <a:avLst/>
          </a:prstGeom>
          <a:noFill/>
        </p:spPr>
        <p:txBody>
          <a:bodyPr wrap="none" rtlCol="0">
            <a:spAutoFit/>
          </a:bodyPr>
          <a:lstStyle/>
          <a:p>
            <a:pPr algn="ctr"/>
            <a:r>
              <a:rPr lang="en-GB" altLang="en-US" sz="4800" b="1" dirty="0">
                <a:solidFill>
                  <a:srgbClr val="002060"/>
                </a:solidFill>
                <a:effectLst>
                  <a:outerShdw blurRad="38100" dist="38100" dir="2700000" algn="tl">
                    <a:srgbClr val="C0C0C0"/>
                  </a:outerShdw>
                </a:effectLst>
                <a:latin typeface="Century Gothic" panose="020B0502020202020204" pitchFamily="34" charset="0"/>
                <a:cs typeface="Tahoma" pitchFamily="34" charset="0"/>
              </a:rPr>
              <a:t>Protecting and Safeguarding </a:t>
            </a:r>
            <a:endParaRPr lang="en-GB" sz="4800" b="1" dirty="0">
              <a:solidFill>
                <a:srgbClr val="002060"/>
              </a:solidFill>
              <a:latin typeface="Century Gothic" panose="020B0502020202020204" pitchFamily="34" charset="0"/>
            </a:endParaRPr>
          </a:p>
        </p:txBody>
      </p:sp>
      <p:pic>
        <p:nvPicPr>
          <p:cNvPr id="8" name="Picture 7">
            <a:extLst>
              <a:ext uri="{FF2B5EF4-FFF2-40B4-BE49-F238E27FC236}">
                <a16:creationId xmlns:a16="http://schemas.microsoft.com/office/drawing/2014/main" id="{247E0178-9EC3-44BA-BE9D-8887BFA58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1029" y="5993168"/>
            <a:ext cx="771633" cy="745939"/>
          </a:xfrm>
          <a:prstGeom prst="rect">
            <a:avLst/>
          </a:prstGeom>
        </p:spPr>
      </p:pic>
      <p:sp>
        <p:nvSpPr>
          <p:cNvPr id="61" name="TextBox 60">
            <a:extLst>
              <a:ext uri="{FF2B5EF4-FFF2-40B4-BE49-F238E27FC236}">
                <a16:creationId xmlns:a16="http://schemas.microsoft.com/office/drawing/2014/main" id="{B4C07E84-B497-4404-B86D-E44143571AD3}"/>
              </a:ext>
            </a:extLst>
          </p:cNvPr>
          <p:cNvSpPr txBox="1"/>
          <p:nvPr/>
        </p:nvSpPr>
        <p:spPr>
          <a:xfrm>
            <a:off x="289252" y="1914568"/>
            <a:ext cx="1554550" cy="3293209"/>
          </a:xfrm>
          <a:prstGeom prst="rect">
            <a:avLst/>
          </a:prstGeom>
          <a:noFill/>
        </p:spPr>
        <p:txBody>
          <a:bodyPr wrap="square" rtlCol="0">
            <a:spAutoFit/>
          </a:bodyPr>
          <a:lstStyle/>
          <a:p>
            <a:r>
              <a:rPr lang="en-GB" sz="1600" b="1" dirty="0">
                <a:solidFill>
                  <a:srgbClr val="002060"/>
                </a:solidFill>
                <a:latin typeface="Century Gothic" panose="020B0502020202020204" pitchFamily="34" charset="0"/>
              </a:rPr>
              <a:t>The remainder of buttons should be completed during the academic session as directed by the Head of Establishment or CP Co-ordinator </a:t>
            </a:r>
          </a:p>
        </p:txBody>
      </p:sp>
      <p:graphicFrame>
        <p:nvGraphicFramePr>
          <p:cNvPr id="3" name="Diagram 2">
            <a:extLst>
              <a:ext uri="{FF2B5EF4-FFF2-40B4-BE49-F238E27FC236}">
                <a16:creationId xmlns:a16="http://schemas.microsoft.com/office/drawing/2014/main" id="{F178B22B-03F8-4EF8-BC16-9C9222CED4CC}"/>
              </a:ext>
            </a:extLst>
          </p:cNvPr>
          <p:cNvGraphicFramePr/>
          <p:nvPr>
            <p:extLst>
              <p:ext uri="{D42A27DB-BD31-4B8C-83A1-F6EECF244321}">
                <p14:modId xmlns:p14="http://schemas.microsoft.com/office/powerpoint/2010/main" val="1800083982"/>
              </p:ext>
            </p:extLst>
          </p:nvPr>
        </p:nvGraphicFramePr>
        <p:xfrm>
          <a:off x="1887914" y="1004325"/>
          <a:ext cx="8648787" cy="54527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793AB4EA-E411-410C-BDB7-E34E6628B45D}"/>
              </a:ext>
            </a:extLst>
          </p:cNvPr>
          <p:cNvSpPr txBox="1"/>
          <p:nvPr/>
        </p:nvSpPr>
        <p:spPr>
          <a:xfrm>
            <a:off x="10862137" y="4935867"/>
            <a:ext cx="1174732" cy="1092607"/>
          </a:xfrm>
          <a:prstGeom prst="rect">
            <a:avLst/>
          </a:prstGeom>
          <a:noFill/>
        </p:spPr>
        <p:txBody>
          <a:bodyPr wrap="square" rtlCol="0">
            <a:spAutoFit/>
          </a:bodyPr>
          <a:lstStyle/>
          <a:p>
            <a:r>
              <a:rPr lang="en-GB" sz="1300" b="1" dirty="0">
                <a:solidFill>
                  <a:srgbClr val="002060"/>
                </a:solidFill>
                <a:latin typeface="Century Gothic" panose="020B0502020202020204" pitchFamily="34" charset="0"/>
              </a:rPr>
              <a:t>Click this on topic slides to return to this sub menu</a:t>
            </a:r>
          </a:p>
        </p:txBody>
      </p:sp>
    </p:spTree>
    <p:extLst>
      <p:ext uri="{BB962C8B-B14F-4D97-AF65-F5344CB8AC3E}">
        <p14:creationId xmlns:p14="http://schemas.microsoft.com/office/powerpoint/2010/main" val="1256035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0757727"/>
              </p:ext>
            </p:extLst>
          </p:nvPr>
        </p:nvGraphicFramePr>
        <p:xfrm>
          <a:off x="550433" y="1508486"/>
          <a:ext cx="11091134" cy="2431878"/>
        </p:xfrm>
        <a:graphic>
          <a:graphicData uri="http://schemas.openxmlformats.org/drawingml/2006/table">
            <a:tbl>
              <a:tblPr firstRow="1" bandRow="1">
                <a:tableStyleId>{5C22544A-7EE6-4342-B048-85BDC9FD1C3A}</a:tableStyleId>
              </a:tblPr>
              <a:tblGrid>
                <a:gridCol w="2811040">
                  <a:extLst>
                    <a:ext uri="{9D8B030D-6E8A-4147-A177-3AD203B41FA5}">
                      <a16:colId xmlns:a16="http://schemas.microsoft.com/office/drawing/2014/main" val="20000"/>
                    </a:ext>
                  </a:extLst>
                </a:gridCol>
                <a:gridCol w="984138">
                  <a:extLst>
                    <a:ext uri="{9D8B030D-6E8A-4147-A177-3AD203B41FA5}">
                      <a16:colId xmlns:a16="http://schemas.microsoft.com/office/drawing/2014/main" val="20001"/>
                    </a:ext>
                  </a:extLst>
                </a:gridCol>
                <a:gridCol w="3352241">
                  <a:extLst>
                    <a:ext uri="{9D8B030D-6E8A-4147-A177-3AD203B41FA5}">
                      <a16:colId xmlns:a16="http://schemas.microsoft.com/office/drawing/2014/main" val="20002"/>
                    </a:ext>
                  </a:extLst>
                </a:gridCol>
                <a:gridCol w="3943715">
                  <a:extLst>
                    <a:ext uri="{9D8B030D-6E8A-4147-A177-3AD203B41FA5}">
                      <a16:colId xmlns:a16="http://schemas.microsoft.com/office/drawing/2014/main" val="20003"/>
                    </a:ext>
                  </a:extLst>
                </a:gridCol>
              </a:tblGrid>
              <a:tr h="424546">
                <a:tc>
                  <a:txBody>
                    <a:bodyPr/>
                    <a:lstStyle/>
                    <a:p>
                      <a:r>
                        <a:rPr lang="en-GB" sz="1400" b="1" u="sng" dirty="0">
                          <a:solidFill>
                            <a:schemeClr val="tx1"/>
                          </a:solidFill>
                          <a:latin typeface="Century Gothic" panose="020B0502020202020204" pitchFamily="34" charset="0"/>
                        </a:rPr>
                        <a:t>Name</a:t>
                      </a:r>
                    </a:p>
                  </a:txBody>
                  <a:tcPr>
                    <a:solidFill>
                      <a:srgbClr val="CC99FF"/>
                    </a:solidFill>
                  </a:tcPr>
                </a:tc>
                <a:tc>
                  <a:txBody>
                    <a:bodyPr/>
                    <a:lstStyle/>
                    <a:p>
                      <a:endParaRPr lang="en-GB" sz="1400" b="0" dirty="0">
                        <a:solidFill>
                          <a:schemeClr val="tx1"/>
                        </a:solidFill>
                        <a:latin typeface="Century Gothic" panose="020B0502020202020204" pitchFamily="34" charset="0"/>
                      </a:endParaRPr>
                    </a:p>
                  </a:txBody>
                  <a:tcPr>
                    <a:solidFill>
                      <a:srgbClr val="CC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400" b="1" i="0" u="sng" strike="noStrike" cap="none" normalizeH="0" baseline="0" dirty="0">
                          <a:ln>
                            <a:noFill/>
                          </a:ln>
                          <a:solidFill>
                            <a:schemeClr val="tx1"/>
                          </a:solidFill>
                          <a:effectLst/>
                          <a:latin typeface="Century Gothic" panose="020B0502020202020204" pitchFamily="34" charset="0"/>
                          <a:ea typeface="MS PGothic" pitchFamily="34" charset="-128"/>
                          <a:cs typeface="Times New Roman" pitchFamily="18" charset="0"/>
                        </a:rPr>
                        <a:t>Telephone</a:t>
                      </a:r>
                    </a:p>
                  </a:txBody>
                  <a:tcPr>
                    <a:solidFill>
                      <a:srgbClr val="CC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u="sng" dirty="0">
                          <a:solidFill>
                            <a:schemeClr val="tx1"/>
                          </a:solidFill>
                          <a:latin typeface="Century Gothic" panose="020B0502020202020204" pitchFamily="34" charset="0"/>
                        </a:rPr>
                        <a:t>Email </a:t>
                      </a:r>
                    </a:p>
                  </a:txBody>
                  <a:tcPr>
                    <a:solidFill>
                      <a:srgbClr val="CC99FF"/>
                    </a:solidFill>
                  </a:tcPr>
                </a:tc>
                <a:extLst>
                  <a:ext uri="{0D108BD9-81ED-4DB2-BD59-A6C34878D82A}">
                    <a16:rowId xmlns:a16="http://schemas.microsoft.com/office/drawing/2014/main" val="1199809438"/>
                  </a:ext>
                </a:extLst>
              </a:tr>
              <a:tr h="424546">
                <a:tc>
                  <a:txBody>
                    <a:bodyPr/>
                    <a:lstStyle/>
                    <a:p>
                      <a:r>
                        <a:rPr lang="en-GB" sz="1600" b="1" u="none" dirty="0">
                          <a:solidFill>
                            <a:schemeClr val="tx1"/>
                          </a:solidFill>
                          <a:latin typeface="Century Gothic" panose="020B0502020202020204" pitchFamily="34" charset="0"/>
                        </a:rPr>
                        <a:t>Calum Maxwell </a:t>
                      </a:r>
                    </a:p>
                  </a:txBody>
                  <a:tcPr>
                    <a:solidFill>
                      <a:srgbClr val="CC99FF"/>
                    </a:solidFill>
                  </a:tcPr>
                </a:tc>
                <a:tc>
                  <a:txBody>
                    <a:bodyPr/>
                    <a:lstStyle/>
                    <a:p>
                      <a:r>
                        <a:rPr lang="en-GB" sz="1600" b="0" dirty="0">
                          <a:solidFill>
                            <a:schemeClr val="tx1"/>
                          </a:solidFill>
                          <a:latin typeface="Century Gothic" panose="020B0502020202020204" pitchFamily="34" charset="0"/>
                        </a:rPr>
                        <a:t>Mobile</a:t>
                      </a:r>
                    </a:p>
                  </a:txBody>
                  <a:tcPr>
                    <a:solidFill>
                      <a:srgbClr val="CC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0" u="none" strike="noStrike" cap="none" normalizeH="0" baseline="0" dirty="0">
                          <a:ln>
                            <a:noFill/>
                          </a:ln>
                          <a:solidFill>
                            <a:schemeClr val="tx1"/>
                          </a:solidFill>
                          <a:effectLst/>
                          <a:latin typeface="Century Gothic" panose="020B0502020202020204" pitchFamily="34" charset="0"/>
                        </a:rPr>
                        <a:t>07866 504826</a:t>
                      </a:r>
                    </a:p>
                  </a:txBody>
                  <a:tcPr>
                    <a:solidFill>
                      <a:srgbClr val="CC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600" b="0" u="none" strike="noStrike" cap="none" normalizeH="0" baseline="0" dirty="0">
                        <a:ln>
                          <a:noFill/>
                        </a:ln>
                        <a:solidFill>
                          <a:schemeClr val="tx1"/>
                        </a:solidFill>
                        <a:effectLst/>
                        <a:latin typeface="Century Gothic" panose="020B0502020202020204" pitchFamily="34" charset="0"/>
                      </a:endParaRPr>
                    </a:p>
                  </a:txBody>
                  <a:tcPr>
                    <a:solidFill>
                      <a:srgbClr val="CC99FF"/>
                    </a:solidFill>
                  </a:tcPr>
                </a:tc>
                <a:extLst>
                  <a:ext uri="{0D108BD9-81ED-4DB2-BD59-A6C34878D82A}">
                    <a16:rowId xmlns:a16="http://schemas.microsoft.com/office/drawing/2014/main" val="10004"/>
                  </a:ext>
                </a:extLst>
              </a:tr>
              <a:tr h="424546">
                <a:tc>
                  <a:txBody>
                    <a:bodyPr/>
                    <a:lstStyle/>
                    <a:p>
                      <a:r>
                        <a:rPr lang="en-GB" sz="1400" b="0" dirty="0">
                          <a:solidFill>
                            <a:schemeClr val="tx1"/>
                          </a:solidFill>
                          <a:latin typeface="Century Gothic" panose="020B0502020202020204" pitchFamily="34" charset="0"/>
                        </a:rPr>
                        <a:t>Senior Manager </a:t>
                      </a:r>
                    </a:p>
                    <a:p>
                      <a:r>
                        <a:rPr lang="en-GB" sz="1400" b="0" dirty="0">
                          <a:solidFill>
                            <a:schemeClr val="tx1"/>
                          </a:solidFill>
                          <a:latin typeface="Century Gothic" panose="020B0502020202020204" pitchFamily="34" charset="0"/>
                        </a:rPr>
                        <a:t>(Early Years)</a:t>
                      </a:r>
                    </a:p>
                  </a:txBody>
                  <a:tcPr>
                    <a:solidFill>
                      <a:srgbClr val="CC99FF"/>
                    </a:solidFill>
                  </a:tcPr>
                </a:tc>
                <a:tc>
                  <a:txBody>
                    <a:bodyPr/>
                    <a:lstStyle/>
                    <a:p>
                      <a:r>
                        <a:rPr lang="en-GB" sz="1600" b="0" dirty="0">
                          <a:solidFill>
                            <a:schemeClr val="tx1"/>
                          </a:solidFill>
                          <a:latin typeface="Century Gothic" panose="020B0502020202020204" pitchFamily="34" charset="0"/>
                        </a:rPr>
                        <a:t>Office</a:t>
                      </a:r>
                    </a:p>
                  </a:txBody>
                  <a:tcPr>
                    <a:solidFill>
                      <a:srgbClr val="CC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0" u="none" strike="noStrike" cap="none" normalizeH="0" baseline="0" dirty="0">
                          <a:ln>
                            <a:noFill/>
                          </a:ln>
                          <a:solidFill>
                            <a:schemeClr val="tx1"/>
                          </a:solidFill>
                          <a:effectLst/>
                          <a:latin typeface="Century Gothic" panose="020B0502020202020204" pitchFamily="34" charset="0"/>
                        </a:rPr>
                        <a:t>01294 324467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0" u="none" strike="noStrike" cap="none" normalizeH="0" baseline="0" dirty="0">
                          <a:ln>
                            <a:noFill/>
                          </a:ln>
                          <a:solidFill>
                            <a:schemeClr val="tx1"/>
                          </a:solidFill>
                          <a:effectLst/>
                          <a:latin typeface="Century Gothic" panose="020B0502020202020204" pitchFamily="34" charset="0"/>
                        </a:rPr>
                        <a:t>(Cunninghame House)</a:t>
                      </a:r>
                      <a:endParaRPr lang="en-GB" sz="1600" b="0" dirty="0">
                        <a:solidFill>
                          <a:schemeClr val="tx1"/>
                        </a:solidFill>
                        <a:latin typeface="Century Gothic" panose="020B0502020202020204" pitchFamily="34" charset="0"/>
                      </a:endParaRPr>
                    </a:p>
                  </a:txBody>
                  <a:tcPr>
                    <a:solidFill>
                      <a:srgbClr val="CC9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Century Gothic" panose="020B0502020202020204" pitchFamily="34" charset="0"/>
                        </a:rPr>
                        <a:t>calummaxwell@north-ayrshire.gov.uk</a:t>
                      </a:r>
                    </a:p>
                  </a:txBody>
                  <a:tcPr>
                    <a:solidFill>
                      <a:srgbClr val="CC99FF"/>
                    </a:solidFill>
                  </a:tcPr>
                </a:tc>
                <a:extLst>
                  <a:ext uri="{0D108BD9-81ED-4DB2-BD59-A6C34878D82A}">
                    <a16:rowId xmlns:a16="http://schemas.microsoft.com/office/drawing/2014/main" val="10005"/>
                  </a:ext>
                </a:extLst>
              </a:tr>
              <a:tr h="424546">
                <a:tc>
                  <a:txBody>
                    <a:bodyPr/>
                    <a:lstStyle/>
                    <a:p>
                      <a:r>
                        <a:rPr lang="en-GB" sz="1600" b="1" dirty="0">
                          <a:solidFill>
                            <a:schemeClr val="tx1"/>
                          </a:solidFill>
                          <a:latin typeface="Century Gothic" panose="020B0502020202020204" pitchFamily="34" charset="0"/>
                        </a:rPr>
                        <a:t>Lorraine Dobbs *</a:t>
                      </a:r>
                    </a:p>
                  </a:txBody>
                  <a:tcPr>
                    <a:solidFill>
                      <a:srgbClr val="CC99FF"/>
                    </a:solidFill>
                  </a:tcPr>
                </a:tc>
                <a:tc>
                  <a:txBody>
                    <a:bodyPr/>
                    <a:lstStyle/>
                    <a:p>
                      <a:r>
                        <a:rPr lang="en-GB" sz="1600" b="0" dirty="0">
                          <a:solidFill>
                            <a:schemeClr val="tx1"/>
                          </a:solidFill>
                          <a:latin typeface="Century Gothic" panose="020B0502020202020204" pitchFamily="34" charset="0"/>
                        </a:rPr>
                        <a:t>Mobile</a:t>
                      </a:r>
                    </a:p>
                  </a:txBody>
                  <a:tcPr>
                    <a:solidFill>
                      <a:srgbClr val="CC99FF"/>
                    </a:solidFill>
                  </a:tcPr>
                </a:tc>
                <a:tc>
                  <a:txBody>
                    <a:bodyPr/>
                    <a:lstStyle/>
                    <a:p>
                      <a:pPr rtl="0"/>
                      <a:r>
                        <a:rPr lang="en-GB" sz="1600" b="0" i="0" u="none" strike="noStrike" kern="1200" baseline="0" dirty="0">
                          <a:solidFill>
                            <a:schemeClr val="dk1"/>
                          </a:solidFill>
                          <a:latin typeface="Century Gothic" panose="020B0502020202020204" pitchFamily="34" charset="0"/>
                          <a:ea typeface="+mn-ea"/>
                          <a:cs typeface="+mn-cs"/>
                        </a:rPr>
                        <a:t>07712 288893</a:t>
                      </a:r>
                    </a:p>
                  </a:txBody>
                  <a:tcPr>
                    <a:solidFill>
                      <a:srgbClr val="CC99FF"/>
                    </a:solidFill>
                  </a:tcPr>
                </a:tc>
                <a:tc>
                  <a:txBody>
                    <a:bodyPr/>
                    <a:lstStyle/>
                    <a:p>
                      <a:endParaRPr lang="en-GB" sz="1600" b="0" dirty="0">
                        <a:solidFill>
                          <a:schemeClr val="tx1"/>
                        </a:solidFill>
                        <a:latin typeface="Century Gothic" panose="020B0502020202020204" pitchFamily="34" charset="0"/>
                      </a:endParaRPr>
                    </a:p>
                  </a:txBody>
                  <a:tcPr>
                    <a:solidFill>
                      <a:srgbClr val="CC99FF"/>
                    </a:solidFill>
                  </a:tcPr>
                </a:tc>
                <a:extLst>
                  <a:ext uri="{0D108BD9-81ED-4DB2-BD59-A6C34878D82A}">
                    <a16:rowId xmlns:a16="http://schemas.microsoft.com/office/drawing/2014/main" val="857717700"/>
                  </a:ext>
                </a:extLst>
              </a:tr>
              <a:tr h="4245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Century Gothic" panose="020B0502020202020204" pitchFamily="34" charset="0"/>
                          <a:ea typeface="+mn-ea"/>
                          <a:cs typeface="+mn-cs"/>
                        </a:rPr>
                        <a:t>Early Learning and Childcare Co-ordinator</a:t>
                      </a:r>
                      <a:endParaRPr lang="en-GB" sz="1400" b="0" dirty="0">
                        <a:solidFill>
                          <a:schemeClr val="tx1"/>
                        </a:solidFill>
                        <a:latin typeface="Century Gothic" panose="020B0502020202020204" pitchFamily="34" charset="0"/>
                      </a:endParaRPr>
                    </a:p>
                  </a:txBody>
                  <a:tcPr>
                    <a:solidFill>
                      <a:srgbClr val="CC99FF"/>
                    </a:solidFill>
                  </a:tcPr>
                </a:tc>
                <a:tc>
                  <a:txBody>
                    <a:bodyPr/>
                    <a:lstStyle/>
                    <a:p>
                      <a:r>
                        <a:rPr lang="en-GB" sz="1600" b="0" dirty="0">
                          <a:solidFill>
                            <a:schemeClr val="tx1"/>
                          </a:solidFill>
                          <a:latin typeface="Century Gothic" panose="020B0502020202020204" pitchFamily="34" charset="0"/>
                        </a:rPr>
                        <a:t>Office</a:t>
                      </a:r>
                    </a:p>
                  </a:txBody>
                  <a:tcPr>
                    <a:solidFill>
                      <a:srgbClr val="CC99FF"/>
                    </a:solidFill>
                  </a:tcPr>
                </a:tc>
                <a:tc>
                  <a:txBody>
                    <a:bodyPr/>
                    <a:lstStyle/>
                    <a:p>
                      <a:pPr rtl="0"/>
                      <a:r>
                        <a:rPr lang="en-GB" sz="1600" b="0" i="0" u="none" strike="noStrike" kern="1200" baseline="0" dirty="0">
                          <a:solidFill>
                            <a:schemeClr val="dk1"/>
                          </a:solidFill>
                          <a:latin typeface="Century Gothic" panose="020B0502020202020204" pitchFamily="34" charset="0"/>
                          <a:ea typeface="+mn-ea"/>
                          <a:cs typeface="+mn-cs"/>
                        </a:rPr>
                        <a:t>01294 317261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0" u="none" strike="noStrike" cap="none" normalizeH="0" baseline="0" dirty="0">
                          <a:ln>
                            <a:noFill/>
                          </a:ln>
                          <a:solidFill>
                            <a:schemeClr val="tx1"/>
                          </a:solidFill>
                          <a:effectLst/>
                          <a:latin typeface="Century Gothic" panose="020B0502020202020204" pitchFamily="34" charset="0"/>
                        </a:rPr>
                        <a:t>(Cunninghame House)</a:t>
                      </a:r>
                      <a:endParaRPr lang="en-GB" sz="1600" b="0" dirty="0">
                        <a:solidFill>
                          <a:schemeClr val="tx1"/>
                        </a:solidFill>
                        <a:latin typeface="Century Gothic" panose="020B0502020202020204" pitchFamily="34" charset="0"/>
                      </a:endParaRPr>
                    </a:p>
                  </a:txBody>
                  <a:tcPr>
                    <a:solidFill>
                      <a:srgbClr val="CC99FF"/>
                    </a:solidFill>
                  </a:tcPr>
                </a:tc>
                <a:tc>
                  <a:txBody>
                    <a:bodyPr/>
                    <a:lstStyle/>
                    <a:p>
                      <a:r>
                        <a:rPr lang="en-GB" sz="1600" b="0" dirty="0">
                          <a:solidFill>
                            <a:schemeClr val="tx1"/>
                          </a:solidFill>
                          <a:latin typeface="Century Gothic" panose="020B0502020202020204" pitchFamily="34" charset="0"/>
                        </a:rPr>
                        <a:t>lorrainedobbs@north-ayrshire.gov.uk</a:t>
                      </a:r>
                    </a:p>
                  </a:txBody>
                  <a:tcPr>
                    <a:solidFill>
                      <a:srgbClr val="CC99FF"/>
                    </a:solidFill>
                  </a:tcPr>
                </a:tc>
                <a:extLst>
                  <a:ext uri="{0D108BD9-81ED-4DB2-BD59-A6C34878D82A}">
                    <a16:rowId xmlns:a16="http://schemas.microsoft.com/office/drawing/2014/main" val="810703371"/>
                  </a:ext>
                </a:extLst>
              </a:tr>
            </a:tbl>
          </a:graphicData>
        </a:graphic>
      </p:graphicFrame>
      <p:sp>
        <p:nvSpPr>
          <p:cNvPr id="5" name="TextBox 4"/>
          <p:cNvSpPr txBox="1"/>
          <p:nvPr/>
        </p:nvSpPr>
        <p:spPr>
          <a:xfrm>
            <a:off x="8901967" y="724339"/>
            <a:ext cx="3159404" cy="338554"/>
          </a:xfrm>
          <a:prstGeom prst="rect">
            <a:avLst/>
          </a:prstGeom>
          <a:noFill/>
        </p:spPr>
        <p:txBody>
          <a:bodyPr wrap="square" rtlCol="0">
            <a:spAutoFit/>
          </a:bodyPr>
          <a:lstStyle/>
          <a:p>
            <a:r>
              <a:rPr lang="en-GB" sz="1600" b="1" dirty="0"/>
              <a:t>* Key Contacts for Child Protection </a:t>
            </a:r>
          </a:p>
        </p:txBody>
      </p:sp>
      <p:sp>
        <p:nvSpPr>
          <p:cNvPr id="6" name="Rectangle 5">
            <a:extLst>
              <a:ext uri="{FF2B5EF4-FFF2-40B4-BE49-F238E27FC236}">
                <a16:creationId xmlns:a16="http://schemas.microsoft.com/office/drawing/2014/main" id="{9416199F-94D3-4B3F-9576-39BD990282EA}"/>
              </a:ext>
            </a:extLst>
          </p:cNvPr>
          <p:cNvSpPr/>
          <p:nvPr/>
        </p:nvSpPr>
        <p:spPr>
          <a:xfrm>
            <a:off x="530113" y="296550"/>
            <a:ext cx="11091134" cy="892552"/>
          </a:xfrm>
          <a:prstGeom prst="rect">
            <a:avLst/>
          </a:prstGeom>
        </p:spPr>
        <p:txBody>
          <a:bodyPr wrap="square">
            <a:spAutoFit/>
          </a:bodyPr>
          <a:lstStyle/>
          <a:p>
            <a:pPr algn="ctr"/>
            <a:r>
              <a:rPr lang="en-GB" altLang="en-US" sz="2600" b="1" dirty="0">
                <a:solidFill>
                  <a:srgbClr val="002060"/>
                </a:solidFill>
                <a:latin typeface="Century Gothic" panose="020B0502020202020204" pitchFamily="34" charset="0"/>
              </a:rPr>
              <a:t>Education Contacts (Early Years) </a:t>
            </a:r>
          </a:p>
          <a:p>
            <a:pPr algn="ctr"/>
            <a:r>
              <a:rPr lang="en-GB" sz="2600" b="1" dirty="0">
                <a:solidFill>
                  <a:srgbClr val="002060"/>
                </a:solidFill>
                <a:latin typeface="Century Gothic" panose="020B0502020202020204" pitchFamily="34" charset="0"/>
              </a:rPr>
              <a:t>During Office Hours and </a:t>
            </a:r>
            <a:r>
              <a:rPr lang="en-GB" sz="2600" b="1" dirty="0" err="1">
                <a:solidFill>
                  <a:srgbClr val="002060"/>
                </a:solidFill>
                <a:latin typeface="Century Gothic" panose="020B0502020202020204" pitchFamily="34" charset="0"/>
              </a:rPr>
              <a:t>Outwith</a:t>
            </a:r>
            <a:endParaRPr lang="en-GB" sz="2600" b="1" dirty="0">
              <a:solidFill>
                <a:srgbClr val="002060"/>
              </a:solidFill>
              <a:latin typeface="Century Gothic" panose="020B0502020202020204" pitchFamily="34" charset="0"/>
            </a:endParaRPr>
          </a:p>
        </p:txBody>
      </p:sp>
      <p:pic>
        <p:nvPicPr>
          <p:cNvPr id="8" name="Picture 7">
            <a:hlinkClick r:id="rId3" action="ppaction://hlinksldjump"/>
            <a:extLst>
              <a:ext uri="{FF2B5EF4-FFF2-40B4-BE49-F238E27FC236}">
                <a16:creationId xmlns:a16="http://schemas.microsoft.com/office/drawing/2014/main" id="{66544667-9528-4691-A565-4D0107C26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2905" y="6206924"/>
            <a:ext cx="534919" cy="517107"/>
          </a:xfrm>
          <a:prstGeom prst="rect">
            <a:avLst/>
          </a:prstGeom>
        </p:spPr>
      </p:pic>
      <p:pic>
        <p:nvPicPr>
          <p:cNvPr id="7" name="Graphic 6" descr="Circle with right arrow">
            <a:hlinkClick r:id="" action="ppaction://hlinkshowjump?jump=previousslide"/>
            <a:extLst>
              <a:ext uri="{FF2B5EF4-FFF2-40B4-BE49-F238E27FC236}">
                <a16:creationId xmlns:a16="http://schemas.microsoft.com/office/drawing/2014/main" id="{1161ACCD-AD44-40B0-8220-DE0AC68F51FA}"/>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3639" y="6418614"/>
            <a:ext cx="368614" cy="373431"/>
          </a:xfrm>
          <a:prstGeom prst="rect">
            <a:avLst/>
          </a:prstGeom>
        </p:spPr>
      </p:pic>
      <p:pic>
        <p:nvPicPr>
          <p:cNvPr id="9" name="Picture 8" descr="Icon&#10;&#10;Description automatically generated">
            <a:extLst>
              <a:ext uri="{FF2B5EF4-FFF2-40B4-BE49-F238E27FC236}">
                <a16:creationId xmlns:a16="http://schemas.microsoft.com/office/drawing/2014/main" id="{AF208C26-EDC9-C86C-D8FF-7C871DB851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97293" y="5118411"/>
            <a:ext cx="1149196" cy="1241132"/>
          </a:xfrm>
          <a:prstGeom prst="rect">
            <a:avLst/>
          </a:prstGeom>
        </p:spPr>
      </p:pic>
      <p:sp>
        <p:nvSpPr>
          <p:cNvPr id="10" name="5-Point Star 41">
            <a:extLst>
              <a:ext uri="{FF2B5EF4-FFF2-40B4-BE49-F238E27FC236}">
                <a16:creationId xmlns:a16="http://schemas.microsoft.com/office/drawing/2014/main" id="{4EBFD3C0-33D6-6E48-6C8C-BC686433D82D}"/>
              </a:ext>
            </a:extLst>
          </p:cNvPr>
          <p:cNvSpPr/>
          <p:nvPr/>
        </p:nvSpPr>
        <p:spPr>
          <a:xfrm>
            <a:off x="11527584" y="191697"/>
            <a:ext cx="359615" cy="3101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8869872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bwMode="auto">
          <a:xfrm>
            <a:off x="441064" y="237617"/>
            <a:ext cx="11220225" cy="6492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p>
            <a:r>
              <a:rPr lang="en-GB" altLang="en-US" sz="4400" b="1" dirty="0">
                <a:solidFill>
                  <a:srgbClr val="002060"/>
                </a:solidFill>
                <a:latin typeface="Century Gothic" panose="020B0502020202020204" pitchFamily="34" charset="0"/>
              </a:rPr>
              <a:t>Useful Documents and Websites</a:t>
            </a:r>
            <a:endParaRPr lang="en-US" altLang="en-US" sz="4400" b="1" dirty="0">
              <a:solidFill>
                <a:srgbClr val="002060"/>
              </a:solidFill>
              <a:latin typeface="Century Gothic" panose="020B0502020202020204" pitchFamily="34" charset="0"/>
            </a:endParaRPr>
          </a:p>
        </p:txBody>
      </p:sp>
      <p:sp>
        <p:nvSpPr>
          <p:cNvPr id="11267" name="Rectangle 3"/>
          <p:cNvSpPr>
            <a:spLocks noGrp="1" noChangeArrowheads="1"/>
          </p:cNvSpPr>
          <p:nvPr>
            <p:ph type="subTitle" idx="1"/>
          </p:nvPr>
        </p:nvSpPr>
        <p:spPr bwMode="auto">
          <a:xfrm>
            <a:off x="398338" y="997471"/>
            <a:ext cx="11379625" cy="4169000"/>
          </a:xfrm>
          <a:noFill/>
          <a:ln w="9525">
            <a:noFill/>
            <a:miter lim="800000"/>
            <a:headEnd/>
            <a:tailEn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noAutofit/>
          </a:bodyPr>
          <a:lstStyle/>
          <a:p>
            <a:pPr>
              <a:lnSpc>
                <a:spcPct val="100000"/>
              </a:lnSpc>
              <a:spcBef>
                <a:spcPts val="0"/>
              </a:spcBef>
              <a:spcAft>
                <a:spcPts val="600"/>
              </a:spcAft>
              <a:defRPr/>
            </a:pPr>
            <a:r>
              <a:rPr lang="en-GB" altLang="en-US" sz="2200" b="1" dirty="0">
                <a:latin typeface="Century Gothic" panose="020B0502020202020204" pitchFamily="34" charset="0"/>
              </a:rPr>
              <a:t>North Ayrshire Child Protection Committee </a:t>
            </a:r>
            <a:r>
              <a:rPr lang="en-GB" altLang="en-US" sz="2200" b="1" dirty="0">
                <a:solidFill>
                  <a:srgbClr val="FF0000"/>
                </a:solidFill>
                <a:latin typeface="Century Gothic" panose="020B0502020202020204" pitchFamily="34" charset="0"/>
                <a:hlinkClick r:id="rId3"/>
              </a:rPr>
              <a:t>www.childprotectionnorthayrshire.info</a:t>
            </a:r>
            <a:r>
              <a:rPr lang="en-GB" altLang="en-US" sz="2200" b="1" dirty="0">
                <a:solidFill>
                  <a:srgbClr val="FF0000"/>
                </a:solidFill>
                <a:latin typeface="Century Gothic" panose="020B0502020202020204" pitchFamily="34" charset="0"/>
              </a:rPr>
              <a:t>	</a:t>
            </a:r>
            <a:endParaRPr lang="en-GB" sz="2200" dirty="0">
              <a:latin typeface="Century Gothic" panose="020B0502020202020204" pitchFamily="34" charset="0"/>
            </a:endParaRPr>
          </a:p>
          <a:p>
            <a:pPr marL="342900" indent="-342900" algn="l">
              <a:lnSpc>
                <a:spcPct val="100000"/>
              </a:lnSpc>
              <a:spcBef>
                <a:spcPts val="0"/>
              </a:spcBef>
              <a:spcAft>
                <a:spcPts val="600"/>
              </a:spcAft>
              <a:buFont typeface="Arial" panose="020B0604020202020204" pitchFamily="34" charset="0"/>
              <a:buChar char="•"/>
              <a:defRPr/>
            </a:pPr>
            <a:endParaRPr lang="en-GB" sz="2200" dirty="0">
              <a:latin typeface="Century Gothic" panose="020B0502020202020204" pitchFamily="34" charset="0"/>
            </a:endParaRPr>
          </a:p>
          <a:p>
            <a:pPr marL="342900" indent="-342900" algn="l">
              <a:lnSpc>
                <a:spcPct val="100000"/>
              </a:lnSpc>
              <a:spcBef>
                <a:spcPts val="0"/>
              </a:spcBef>
              <a:spcAft>
                <a:spcPts val="600"/>
              </a:spcAft>
              <a:buFont typeface="Arial" panose="020B0604020202020204" pitchFamily="34" charset="0"/>
              <a:buChar char="•"/>
              <a:defRPr/>
            </a:pPr>
            <a:r>
              <a:rPr lang="en-GB" sz="2200" dirty="0" err="1">
                <a:latin typeface="Century Gothic" panose="020B0502020202020204" pitchFamily="34" charset="0"/>
              </a:rPr>
              <a:t>Barnardos</a:t>
            </a:r>
            <a:r>
              <a:rPr lang="en-GB" sz="2200" dirty="0">
                <a:latin typeface="Century Gothic" panose="020B0502020202020204" pitchFamily="34" charset="0"/>
              </a:rPr>
              <a:t> – </a:t>
            </a:r>
            <a:r>
              <a:rPr lang="en-GB" sz="2200" u="sng" dirty="0">
                <a:solidFill>
                  <a:schemeClr val="accent1">
                    <a:lumMod val="50000"/>
                  </a:schemeClr>
                </a:solidFill>
                <a:latin typeface="Century Gothic" panose="020B0502020202020204" pitchFamily="34" charset="0"/>
                <a:hlinkClick r:id="rId4"/>
              </a:rPr>
              <a:t>www.barnardos.org.uk</a:t>
            </a:r>
            <a:r>
              <a:rPr lang="en-GB" sz="2200" dirty="0">
                <a:solidFill>
                  <a:schemeClr val="accent1">
                    <a:lumMod val="50000"/>
                  </a:schemeClr>
                </a:solidFill>
                <a:latin typeface="Century Gothic" panose="020B0502020202020204" pitchFamily="34" charset="0"/>
              </a:rPr>
              <a:t>  </a:t>
            </a:r>
          </a:p>
          <a:p>
            <a:pPr marL="342900" indent="-342900" algn="l">
              <a:lnSpc>
                <a:spcPct val="100000"/>
              </a:lnSpc>
              <a:spcBef>
                <a:spcPts val="0"/>
              </a:spcBef>
              <a:spcAft>
                <a:spcPts val="600"/>
              </a:spcAft>
              <a:buFont typeface="Arial" panose="020B0604020202020204" pitchFamily="34" charset="0"/>
              <a:buChar char="•"/>
              <a:defRPr/>
            </a:pPr>
            <a:r>
              <a:rPr lang="en-GB" altLang="en-US" sz="2200" dirty="0">
                <a:latin typeface="Century Gothic" panose="020B0502020202020204" pitchFamily="34" charset="0"/>
              </a:rPr>
              <a:t>CEOP – </a:t>
            </a:r>
            <a:r>
              <a:rPr lang="en-GB" altLang="en-US" sz="2200" dirty="0">
                <a:latin typeface="Century Gothic" panose="020B0502020202020204" pitchFamily="34" charset="0"/>
                <a:hlinkClick r:id="rId5"/>
              </a:rPr>
              <a:t>www.ceop.police.uk/safety-centre/</a:t>
            </a:r>
            <a:endParaRPr lang="en-GB" altLang="en-US" sz="2200" dirty="0">
              <a:latin typeface="Century Gothic" panose="020B0502020202020204" pitchFamily="34" charset="0"/>
            </a:endParaRPr>
          </a:p>
          <a:p>
            <a:pPr marL="342900" indent="-342900" algn="l">
              <a:lnSpc>
                <a:spcPct val="100000"/>
              </a:lnSpc>
              <a:spcBef>
                <a:spcPts val="0"/>
              </a:spcBef>
              <a:spcAft>
                <a:spcPts val="600"/>
              </a:spcAft>
              <a:buFont typeface="Arial" panose="020B0604020202020204" pitchFamily="34" charset="0"/>
              <a:buChar char="•"/>
              <a:defRPr/>
            </a:pPr>
            <a:r>
              <a:rPr lang="en-GB" altLang="en-US" sz="2200" dirty="0">
                <a:latin typeface="Century Gothic" panose="020B0502020202020204" pitchFamily="34" charset="0"/>
              </a:rPr>
              <a:t>Female Genital Mutilation – </a:t>
            </a:r>
            <a:r>
              <a:rPr lang="en-GB" altLang="en-US" sz="2200" dirty="0">
                <a:latin typeface="Century Gothic" panose="020B0502020202020204" pitchFamily="34" charset="0"/>
                <a:hlinkClick r:id="rId6"/>
              </a:rPr>
              <a:t>www.forwarduk.org.uk/key-issues/fgm </a:t>
            </a:r>
            <a:endParaRPr lang="en-GB" altLang="en-US" sz="2200" dirty="0">
              <a:latin typeface="Century Gothic" panose="020B0502020202020204" pitchFamily="34" charset="0"/>
            </a:endParaRPr>
          </a:p>
          <a:p>
            <a:pPr marL="342900" indent="-342900" algn="l">
              <a:lnSpc>
                <a:spcPct val="100000"/>
              </a:lnSpc>
              <a:spcBef>
                <a:spcPts val="0"/>
              </a:spcBef>
              <a:spcAft>
                <a:spcPts val="600"/>
              </a:spcAft>
              <a:buFont typeface="Arial" panose="020B0604020202020204" pitchFamily="34" charset="0"/>
              <a:buChar char="•"/>
              <a:defRPr/>
            </a:pPr>
            <a:r>
              <a:rPr lang="en-GB" altLang="en-US" sz="2200" dirty="0">
                <a:latin typeface="Century Gothic" panose="020B0502020202020204" pitchFamily="34" charset="0"/>
              </a:rPr>
              <a:t>National Child Protection Guidance 2021– </a:t>
            </a:r>
            <a:r>
              <a:rPr lang="en-GB" altLang="en-US" sz="2200" dirty="0">
                <a:latin typeface="Century Gothic" panose="020B0502020202020204" pitchFamily="34" charset="0"/>
                <a:hlinkClick r:id="rId7"/>
              </a:rPr>
              <a:t>here</a:t>
            </a:r>
            <a:endParaRPr lang="en-GB" altLang="en-US" sz="2200" dirty="0">
              <a:latin typeface="Century Gothic" panose="020B0502020202020204" pitchFamily="34" charset="0"/>
            </a:endParaRPr>
          </a:p>
          <a:p>
            <a:pPr marL="342900" indent="-342900" algn="l">
              <a:lnSpc>
                <a:spcPct val="100000"/>
              </a:lnSpc>
              <a:spcBef>
                <a:spcPts val="0"/>
              </a:spcBef>
              <a:spcAft>
                <a:spcPts val="600"/>
              </a:spcAft>
              <a:buFont typeface="Arial" panose="020B0604020202020204" pitchFamily="34" charset="0"/>
              <a:buChar char="•"/>
              <a:defRPr/>
            </a:pPr>
            <a:r>
              <a:rPr lang="en-GB" altLang="en-US" sz="2200" dirty="0">
                <a:latin typeface="Century Gothic" panose="020B0502020202020204" pitchFamily="34" charset="0"/>
              </a:rPr>
              <a:t>National Risk Framework – </a:t>
            </a:r>
            <a:r>
              <a:rPr lang="en-GB" altLang="en-US" sz="2200" dirty="0">
                <a:solidFill>
                  <a:srgbClr val="FF0000"/>
                </a:solidFill>
                <a:latin typeface="Century Gothic" panose="020B0502020202020204" pitchFamily="34" charset="0"/>
                <a:hlinkClick r:id="rId8"/>
              </a:rPr>
              <a:t>www.gov.scot/Resource/0040/00408604.pdf</a:t>
            </a:r>
            <a:endParaRPr lang="en-GB" altLang="en-US" sz="2200" dirty="0">
              <a:solidFill>
                <a:srgbClr val="FF0000"/>
              </a:solidFill>
              <a:latin typeface="Century Gothic" panose="020B0502020202020204" pitchFamily="34" charset="0"/>
            </a:endParaRPr>
          </a:p>
          <a:p>
            <a:pPr marL="342900" indent="-342900" algn="l">
              <a:lnSpc>
                <a:spcPct val="100000"/>
              </a:lnSpc>
              <a:spcBef>
                <a:spcPts val="0"/>
              </a:spcBef>
              <a:spcAft>
                <a:spcPts val="600"/>
              </a:spcAft>
              <a:buFont typeface="Arial" panose="020B0604020202020204" pitchFamily="34" charset="0"/>
              <a:buChar char="•"/>
              <a:defRPr/>
            </a:pPr>
            <a:r>
              <a:rPr lang="en-GB" altLang="en-US" sz="2200" dirty="0">
                <a:latin typeface="Century Gothic" panose="020B0502020202020204" pitchFamily="34" charset="0"/>
              </a:rPr>
              <a:t>Pan Ayrshire GIRFEC –  </a:t>
            </a:r>
            <a:r>
              <a:rPr lang="en-GB" altLang="en-US" sz="2200" dirty="0">
                <a:latin typeface="Century Gothic" panose="020B0502020202020204" pitchFamily="34" charset="0"/>
                <a:hlinkClick r:id="rId9"/>
              </a:rPr>
              <a:t>www.girfec-ayrshire.co.uk/</a:t>
            </a:r>
            <a:endParaRPr lang="en-GB" altLang="en-US" sz="2200" dirty="0">
              <a:latin typeface="Century Gothic" panose="020B0502020202020204" pitchFamily="34" charset="0"/>
            </a:endParaRPr>
          </a:p>
          <a:p>
            <a:pPr marL="342900" indent="-342900" algn="l">
              <a:lnSpc>
                <a:spcPct val="100000"/>
              </a:lnSpc>
              <a:spcBef>
                <a:spcPts val="0"/>
              </a:spcBef>
              <a:spcAft>
                <a:spcPts val="600"/>
              </a:spcAft>
              <a:buFont typeface="Arial" panose="020B0604020202020204" pitchFamily="34" charset="0"/>
              <a:buChar char="•"/>
              <a:defRPr/>
            </a:pPr>
            <a:r>
              <a:rPr lang="en-GB" altLang="en-US" sz="2200" dirty="0">
                <a:latin typeface="Century Gothic" panose="020B0502020202020204" pitchFamily="34" charset="0"/>
              </a:rPr>
              <a:t>Shakti Women’s Aid – </a:t>
            </a:r>
            <a:r>
              <a:rPr lang="en-GB" altLang="en-US" sz="2200" dirty="0">
                <a:latin typeface="Century Gothic" panose="020B0502020202020204" pitchFamily="34" charset="0"/>
                <a:hlinkClick r:id="rId10"/>
              </a:rPr>
              <a:t>www.shaktiedinburgh.co.uk</a:t>
            </a:r>
            <a:endParaRPr lang="en-GB" altLang="en-US" sz="2200" dirty="0">
              <a:latin typeface="Century Gothic" panose="020B0502020202020204" pitchFamily="34" charset="0"/>
            </a:endParaRPr>
          </a:p>
          <a:p>
            <a:pPr marL="342900" indent="-342900" algn="l">
              <a:lnSpc>
                <a:spcPct val="100000"/>
              </a:lnSpc>
              <a:spcBef>
                <a:spcPts val="0"/>
              </a:spcBef>
              <a:spcAft>
                <a:spcPts val="600"/>
              </a:spcAft>
              <a:buFont typeface="Arial" panose="020B0604020202020204" pitchFamily="34" charset="0"/>
              <a:buChar char="•"/>
              <a:defRPr/>
            </a:pPr>
            <a:r>
              <a:rPr lang="en-GB" altLang="en-US" sz="2200" dirty="0">
                <a:latin typeface="Century Gothic" panose="020B0502020202020204" pitchFamily="34" charset="0"/>
              </a:rPr>
              <a:t>UNICEF – UN Rights of the Child –	</a:t>
            </a:r>
            <a:r>
              <a:rPr lang="en-GB" altLang="en-US" sz="2200" dirty="0">
                <a:solidFill>
                  <a:srgbClr val="FF0000"/>
                </a:solidFill>
                <a:latin typeface="Century Gothic" panose="020B0502020202020204" pitchFamily="34" charset="0"/>
                <a:hlinkClick r:id="rId11"/>
              </a:rPr>
              <a:t>www.unicef.org/crc/</a:t>
            </a:r>
            <a:endParaRPr lang="en-GB" altLang="en-US" sz="2200" dirty="0">
              <a:solidFill>
                <a:srgbClr val="FF0000"/>
              </a:solidFill>
              <a:latin typeface="Century Gothic" panose="020B0502020202020204" pitchFamily="34" charset="0"/>
            </a:endParaRPr>
          </a:p>
          <a:p>
            <a:pPr>
              <a:defRPr/>
            </a:pPr>
            <a:r>
              <a:rPr lang="en-GB" sz="3600" dirty="0">
                <a:latin typeface="Century Gothic" panose="020B0502020202020204" pitchFamily="34" charset="0"/>
              </a:rPr>
              <a:t>  </a:t>
            </a:r>
          </a:p>
        </p:txBody>
      </p:sp>
      <p:pic>
        <p:nvPicPr>
          <p:cNvPr id="6" name="Picture 5">
            <a:hlinkClick r:id="rId12" action="ppaction://hlinksldjump"/>
            <a:extLst>
              <a:ext uri="{FF2B5EF4-FFF2-40B4-BE49-F238E27FC236}">
                <a16:creationId xmlns:a16="http://schemas.microsoft.com/office/drawing/2014/main" id="{31D86C1B-065F-0C27-3619-A716BF20815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81029" y="5993168"/>
            <a:ext cx="558601" cy="540000"/>
          </a:xfrm>
          <a:prstGeom prst="rect">
            <a:avLst/>
          </a:prstGeom>
        </p:spPr>
      </p:pic>
    </p:spTree>
    <p:extLst>
      <p:ext uri="{BB962C8B-B14F-4D97-AF65-F5344CB8AC3E}">
        <p14:creationId xmlns:p14="http://schemas.microsoft.com/office/powerpoint/2010/main" val="4072201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bwMode="auto">
          <a:xfrm>
            <a:off x="449531" y="108513"/>
            <a:ext cx="11220225" cy="6492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p>
            <a:r>
              <a:rPr lang="en-US" altLang="en-US" sz="4400" b="1" dirty="0">
                <a:solidFill>
                  <a:srgbClr val="002060"/>
                </a:solidFill>
                <a:latin typeface="Century Gothic" panose="020B0502020202020204" pitchFamily="34" charset="0"/>
              </a:rPr>
              <a:t>CPC Training </a:t>
            </a:r>
          </a:p>
        </p:txBody>
      </p:sp>
      <p:sp>
        <p:nvSpPr>
          <p:cNvPr id="11267" name="Rectangle 3"/>
          <p:cNvSpPr>
            <a:spLocks noGrp="1" noChangeArrowheads="1"/>
          </p:cNvSpPr>
          <p:nvPr>
            <p:ph type="subTitle" idx="1"/>
          </p:nvPr>
        </p:nvSpPr>
        <p:spPr bwMode="auto">
          <a:xfrm>
            <a:off x="520865" y="927845"/>
            <a:ext cx="11364552" cy="3482637"/>
          </a:xfrm>
          <a:noFill/>
          <a:ln w="9525">
            <a:noFill/>
            <a:miter lim="800000"/>
            <a:headEnd/>
            <a:tailEn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rtlCol="0" anchor="t" anchorCtr="0" compatLnSpc="1">
            <a:prstTxWarp prst="textNoShape">
              <a:avLst/>
            </a:prstTxWarp>
            <a:noAutofit/>
          </a:bodyPr>
          <a:lstStyle/>
          <a:p>
            <a:pPr algn="just">
              <a:defRPr/>
            </a:pPr>
            <a:r>
              <a:rPr lang="en-GB" altLang="en-US" sz="2000" dirty="0">
                <a:solidFill>
                  <a:srgbClr val="002060"/>
                </a:solidFill>
                <a:latin typeface="Century Gothic" panose="020B0502020202020204" pitchFamily="34" charset="0"/>
              </a:rPr>
              <a:t>Additional Training is available to all staff via the CPC training calendar that can be accessed via the CPC website.  </a:t>
            </a:r>
            <a:r>
              <a:rPr lang="en-GB" altLang="en-US" sz="2000" b="1" dirty="0">
                <a:solidFill>
                  <a:srgbClr val="002060"/>
                </a:solidFill>
                <a:latin typeface="Century Gothic" panose="020B0502020202020204" pitchFamily="34" charset="0"/>
              </a:rPr>
              <a:t>Staff should seek permission from their line manager when applying for courses </a:t>
            </a:r>
            <a:r>
              <a:rPr lang="en-GB" sz="2000" dirty="0">
                <a:latin typeface="Century Gothic" panose="020B0502020202020204" pitchFamily="34" charset="0"/>
                <a:hlinkClick r:id="rId3"/>
              </a:rPr>
              <a:t>http://childprotectionnorthayrshire.info/cpc/training/</a:t>
            </a:r>
            <a:endParaRPr lang="en-GB" sz="2000" dirty="0">
              <a:latin typeface="Century Gothic" panose="020B0502020202020204" pitchFamily="34" charset="0"/>
            </a:endParaRPr>
          </a:p>
          <a:p>
            <a:pPr algn="just">
              <a:defRPr/>
            </a:pPr>
            <a:endParaRPr lang="en-GB" sz="2000" dirty="0"/>
          </a:p>
        </p:txBody>
      </p:sp>
      <p:pic>
        <p:nvPicPr>
          <p:cNvPr id="7" name="Picture 6">
            <a:hlinkClick r:id="rId4" action="ppaction://hlinksldjump"/>
            <a:extLst>
              <a:ext uri="{FF2B5EF4-FFF2-40B4-BE49-F238E27FC236}">
                <a16:creationId xmlns:a16="http://schemas.microsoft.com/office/drawing/2014/main" id="{F6848608-0DAA-4379-976B-D814E71BE8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81029" y="5993168"/>
            <a:ext cx="558601" cy="54000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866D8E19-70DF-42C8-BBBE-D028A313E0AF}"/>
              </a:ext>
            </a:extLst>
          </p:cNvPr>
          <p:cNvPicPr>
            <a:picLocks noChangeAspect="1"/>
          </p:cNvPicPr>
          <p:nvPr/>
        </p:nvPicPr>
        <p:blipFill rotWithShape="1">
          <a:blip r:embed="rId6"/>
          <a:srcRect l="-3" r="34472"/>
          <a:stretch/>
        </p:blipFill>
        <p:spPr bwMode="auto">
          <a:xfrm>
            <a:off x="3605456" y="1956603"/>
            <a:ext cx="4749650" cy="40769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273650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1316"/>
          </a:xfrm>
        </p:spPr>
        <p:txBody>
          <a:bodyPr/>
          <a:lstStyle/>
          <a:p>
            <a:pPr algn="ctr"/>
            <a:r>
              <a:rPr lang="en-GB" sz="3600" b="1" dirty="0">
                <a:solidFill>
                  <a:srgbClr val="002060"/>
                </a:solidFill>
                <a:latin typeface="Century Gothic" panose="020B0502020202020204" pitchFamily="34" charset="0"/>
              </a:rPr>
              <a:t>Child Protection Annual Presentation</a:t>
            </a:r>
          </a:p>
        </p:txBody>
      </p:sp>
      <p:sp>
        <p:nvSpPr>
          <p:cNvPr id="7" name="Title 1">
            <a:extLst>
              <a:ext uri="{FF2B5EF4-FFF2-40B4-BE49-F238E27FC236}">
                <a16:creationId xmlns:a16="http://schemas.microsoft.com/office/drawing/2014/main" id="{5F047F6F-18D5-456A-B02A-105D0F9BD836}"/>
              </a:ext>
            </a:extLst>
          </p:cNvPr>
          <p:cNvSpPr txBox="1">
            <a:spLocks/>
          </p:cNvSpPr>
          <p:nvPr/>
        </p:nvSpPr>
        <p:spPr>
          <a:xfrm>
            <a:off x="1462644" y="5549509"/>
            <a:ext cx="10515600" cy="8452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rgbClr val="CC0099"/>
                </a:solidFill>
                <a:latin typeface="Century Gothic" panose="020B0502020202020204" pitchFamily="34" charset="0"/>
              </a:rPr>
              <a:t>TO COMPLETE AND RETURN THE TRAINING RECORD</a:t>
            </a:r>
          </a:p>
        </p:txBody>
      </p:sp>
      <p:pic>
        <p:nvPicPr>
          <p:cNvPr id="9" name="Picture 8" descr="Text&#10;&#10;Description automatically generated with low confidence">
            <a:extLst>
              <a:ext uri="{FF2B5EF4-FFF2-40B4-BE49-F238E27FC236}">
                <a16:creationId xmlns:a16="http://schemas.microsoft.com/office/drawing/2014/main" id="{8EC854E3-35B9-4DAF-914B-F5AA904F44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76123">
            <a:off x="621581" y="5134324"/>
            <a:ext cx="2002865" cy="1484415"/>
          </a:xfrm>
          <a:prstGeom prst="rect">
            <a:avLst/>
          </a:prstGeom>
        </p:spPr>
      </p:pic>
      <p:pic>
        <p:nvPicPr>
          <p:cNvPr id="10" name="Content Placeholder 9" descr="A screenshot of a computer&#10;&#10;Description automatically generated with medium confidence">
            <a:extLst>
              <a:ext uri="{FF2B5EF4-FFF2-40B4-BE49-F238E27FC236}">
                <a16:creationId xmlns:a16="http://schemas.microsoft.com/office/drawing/2014/main" id="{A69659F5-58BA-4986-B944-E334D9D47FD7}"/>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05805" y="1255446"/>
            <a:ext cx="6040405" cy="3397728"/>
          </a:xfrm>
        </p:spPr>
      </p:pic>
      <p:pic>
        <p:nvPicPr>
          <p:cNvPr id="5" name="Picture 4" descr="Table&#10;&#10;Description automatically generated">
            <a:extLst>
              <a:ext uri="{FF2B5EF4-FFF2-40B4-BE49-F238E27FC236}">
                <a16:creationId xmlns:a16="http://schemas.microsoft.com/office/drawing/2014/main" id="{648E87DC-32BE-AE4B-467E-CA7B4ACF58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3792" y="1237206"/>
            <a:ext cx="5083838" cy="3490911"/>
          </a:xfrm>
          <a:prstGeom prst="rect">
            <a:avLst/>
          </a:prstGeom>
          <a:ln>
            <a:solidFill>
              <a:schemeClr val="accent1"/>
            </a:solidFill>
          </a:ln>
        </p:spPr>
      </p:pic>
    </p:spTree>
    <p:extLst>
      <p:ext uri="{BB962C8B-B14F-4D97-AF65-F5344CB8AC3E}">
        <p14:creationId xmlns:p14="http://schemas.microsoft.com/office/powerpoint/2010/main" val="2682067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74498" y="184004"/>
            <a:ext cx="7643004" cy="1323439"/>
          </a:xfrm>
          <a:prstGeom prst="rect">
            <a:avLst/>
          </a:prstGeom>
        </p:spPr>
        <p:txBody>
          <a:bodyPr wrap="square">
            <a:spAutoFit/>
          </a:bodyPr>
          <a:lstStyle/>
          <a:p>
            <a:r>
              <a:rPr lang="en-GB" altLang="en-US" sz="4000" b="1" dirty="0">
                <a:solidFill>
                  <a:srgbClr val="002060"/>
                </a:solidFill>
                <a:latin typeface="Century Gothic" panose="020B0502020202020204" pitchFamily="34" charset="0"/>
              </a:rPr>
              <a:t>Safeguarding and Protecting is Everyone’</a:t>
            </a:r>
            <a:r>
              <a:rPr lang="en-GB" altLang="ja-JP" sz="4000" b="1" dirty="0">
                <a:solidFill>
                  <a:srgbClr val="002060"/>
                </a:solidFill>
                <a:latin typeface="Century Gothic" panose="020B0502020202020204" pitchFamily="34" charset="0"/>
              </a:rPr>
              <a:t>s Responsibility</a:t>
            </a:r>
            <a:endParaRPr lang="en-GB" sz="4000" b="1" dirty="0">
              <a:solidFill>
                <a:srgbClr val="002060"/>
              </a:solidFill>
              <a:latin typeface="Century Gothic" panose="020B0502020202020204" pitchFamily="34" charset="0"/>
            </a:endParaRPr>
          </a:p>
        </p:txBody>
      </p:sp>
      <p:sp>
        <p:nvSpPr>
          <p:cNvPr id="3" name="Rectangle 2"/>
          <p:cNvSpPr/>
          <p:nvPr/>
        </p:nvSpPr>
        <p:spPr>
          <a:xfrm>
            <a:off x="792688" y="1507443"/>
            <a:ext cx="11026489" cy="4441216"/>
          </a:xfrm>
          <a:prstGeom prst="rect">
            <a:avLst/>
          </a:prstGeom>
        </p:spPr>
        <p:txBody>
          <a:bodyPr wrap="square">
            <a:spAutoFit/>
          </a:bodyPr>
          <a:lstStyle/>
          <a:p>
            <a:pPr>
              <a:lnSpc>
                <a:spcPct val="90000"/>
              </a:lnSpc>
              <a:defRPr/>
            </a:pPr>
            <a:r>
              <a:rPr lang="en-GB" sz="2600" b="1" dirty="0">
                <a:solidFill>
                  <a:srgbClr val="FF0000"/>
                </a:solidFill>
                <a:latin typeface="Century Gothic" panose="020B0502020202020204" pitchFamily="34" charset="0"/>
              </a:rPr>
              <a:t>All staff working in and supporting</a:t>
            </a:r>
            <a:r>
              <a:rPr lang="en-GB" sz="2600" b="1" dirty="0">
                <a:latin typeface="Century Gothic" panose="020B0502020202020204" pitchFamily="34" charset="0"/>
              </a:rPr>
              <a:t> </a:t>
            </a:r>
            <a:r>
              <a:rPr lang="en-GB" sz="2600" b="1" dirty="0">
                <a:solidFill>
                  <a:srgbClr val="002060"/>
                </a:solidFill>
                <a:latin typeface="Century Gothic" panose="020B0502020202020204" pitchFamily="34" charset="0"/>
              </a:rPr>
              <a:t>Education</a:t>
            </a:r>
            <a:r>
              <a:rPr lang="en-GB" sz="2600" dirty="0">
                <a:solidFill>
                  <a:srgbClr val="002060"/>
                </a:solidFill>
                <a:latin typeface="Century Gothic" panose="020B0502020202020204" pitchFamily="34" charset="0"/>
              </a:rPr>
              <a:t> must: </a:t>
            </a:r>
          </a:p>
          <a:p>
            <a:pPr marL="571500" indent="-571500">
              <a:lnSpc>
                <a:spcPct val="90000"/>
              </a:lnSpc>
              <a:buFont typeface="Arial" panose="020B0604020202020204" pitchFamily="34" charset="0"/>
              <a:buChar char="•"/>
              <a:defRPr/>
            </a:pPr>
            <a:r>
              <a:rPr lang="en-GB" sz="2600" dirty="0">
                <a:solidFill>
                  <a:srgbClr val="002060"/>
                </a:solidFill>
                <a:latin typeface="Century Gothic" panose="020B0502020202020204" pitchFamily="34" charset="0"/>
              </a:rPr>
              <a:t>Be aware of arrangements for protecting children and adults</a:t>
            </a:r>
          </a:p>
          <a:p>
            <a:pPr marL="571500" indent="-571500" algn="just">
              <a:lnSpc>
                <a:spcPct val="90000"/>
              </a:lnSpc>
              <a:buFont typeface="Arial" panose="020B0604020202020204" pitchFamily="34" charset="0"/>
              <a:buChar char="•"/>
              <a:defRPr/>
            </a:pPr>
            <a:r>
              <a:rPr lang="en-GB" sz="2600" dirty="0">
                <a:solidFill>
                  <a:srgbClr val="002060"/>
                </a:solidFill>
                <a:latin typeface="Century Gothic" panose="020B0502020202020204" pitchFamily="34" charset="0"/>
              </a:rPr>
              <a:t>Be alert to children’</a:t>
            </a:r>
            <a:r>
              <a:rPr lang="en-GB" altLang="ja-JP" sz="2600" dirty="0">
                <a:solidFill>
                  <a:srgbClr val="002060"/>
                </a:solidFill>
                <a:latin typeface="Century Gothic" panose="020B0502020202020204" pitchFamily="34" charset="0"/>
              </a:rPr>
              <a:t>s needs </a:t>
            </a:r>
          </a:p>
          <a:p>
            <a:pPr marL="571500" indent="-571500" algn="just">
              <a:lnSpc>
                <a:spcPct val="90000"/>
              </a:lnSpc>
              <a:buFont typeface="Arial" panose="020B0604020202020204" pitchFamily="34" charset="0"/>
              <a:buChar char="•"/>
              <a:defRPr/>
            </a:pPr>
            <a:r>
              <a:rPr lang="en-GB" altLang="ja-JP" sz="2600" dirty="0">
                <a:solidFill>
                  <a:srgbClr val="002060"/>
                </a:solidFill>
                <a:latin typeface="Century Gothic" panose="020B0502020202020204" pitchFamily="34" charset="0"/>
              </a:rPr>
              <a:t>Be clear about their own role in relation to safeguarding</a:t>
            </a:r>
            <a:endParaRPr lang="en-GB" altLang="ja-JP" sz="2600" b="1" dirty="0">
              <a:solidFill>
                <a:srgbClr val="FF0000"/>
              </a:solidFill>
              <a:latin typeface="Century Gothic" panose="020B0502020202020204" pitchFamily="34" charset="0"/>
            </a:endParaRPr>
          </a:p>
          <a:p>
            <a:pPr marL="571500" indent="-571500" algn="just">
              <a:lnSpc>
                <a:spcPct val="90000"/>
              </a:lnSpc>
              <a:buFont typeface="Arial" panose="020B0604020202020204" pitchFamily="34" charset="0"/>
              <a:buChar char="•"/>
              <a:defRPr/>
            </a:pPr>
            <a:r>
              <a:rPr lang="en-GB" altLang="ja-JP" sz="2600" b="1" dirty="0">
                <a:solidFill>
                  <a:srgbClr val="FF0000"/>
                </a:solidFill>
                <a:latin typeface="Century Gothic" panose="020B0502020202020204" pitchFamily="34" charset="0"/>
              </a:rPr>
              <a:t>Know who the Child Protection Co-ordinator </a:t>
            </a:r>
            <a:r>
              <a:rPr lang="en-GB" altLang="ja-JP" sz="2600" b="1" dirty="0" smtClean="0">
                <a:solidFill>
                  <a:srgbClr val="FF0000"/>
                </a:solidFill>
                <a:latin typeface="Century Gothic" panose="020B0502020202020204" pitchFamily="34" charset="0"/>
              </a:rPr>
              <a:t>is – </a:t>
            </a:r>
            <a:r>
              <a:rPr lang="en-GB" altLang="ja-JP" sz="2600" b="1" smtClean="0">
                <a:solidFill>
                  <a:srgbClr val="FF0000"/>
                </a:solidFill>
                <a:latin typeface="Century Gothic" panose="020B0502020202020204" pitchFamily="34" charset="0"/>
              </a:rPr>
              <a:t>J Gilchrist</a:t>
            </a:r>
            <a:endParaRPr lang="en-GB" altLang="ja-JP" sz="2600" b="1" dirty="0">
              <a:solidFill>
                <a:srgbClr val="FF0000"/>
              </a:solidFill>
              <a:latin typeface="Century Gothic" panose="020B0502020202020204" pitchFamily="34" charset="0"/>
            </a:endParaRPr>
          </a:p>
          <a:p>
            <a:pPr marL="571500" indent="-571500" algn="just">
              <a:lnSpc>
                <a:spcPct val="90000"/>
              </a:lnSpc>
              <a:buFont typeface="Arial" panose="020B0604020202020204" pitchFamily="34" charset="0"/>
              <a:buChar char="•"/>
              <a:defRPr/>
            </a:pPr>
            <a:r>
              <a:rPr lang="en-GB" altLang="ja-JP" sz="2600" dirty="0">
                <a:solidFill>
                  <a:srgbClr val="002060"/>
                </a:solidFill>
                <a:latin typeface="Century Gothic" panose="020B0502020202020204" pitchFamily="34" charset="0"/>
              </a:rPr>
              <a:t>Know if CP Co-ordinator/Head of Establishment/member of Senior Management Team is not available where to locate the emergency contact phone tree (Staff Child Protection &amp; Safeguarding Noticeboard)</a:t>
            </a:r>
          </a:p>
          <a:p>
            <a:pPr marL="571500" indent="-571500" algn="just">
              <a:lnSpc>
                <a:spcPct val="90000"/>
              </a:lnSpc>
              <a:buFont typeface="Arial" panose="020B0604020202020204" pitchFamily="34" charset="0"/>
              <a:buChar char="•"/>
              <a:defRPr/>
            </a:pPr>
            <a:r>
              <a:rPr lang="en-GB" altLang="ja-JP" sz="2600" dirty="0">
                <a:solidFill>
                  <a:srgbClr val="002060"/>
                </a:solidFill>
                <a:latin typeface="Century Gothic" panose="020B0502020202020204" pitchFamily="34" charset="0"/>
              </a:rPr>
              <a:t>Know within Secondary schools who the </a:t>
            </a:r>
            <a:r>
              <a:rPr lang="en-GB" altLang="ja-JP" sz="2600" b="1" dirty="0">
                <a:solidFill>
                  <a:srgbClr val="002060"/>
                </a:solidFill>
                <a:latin typeface="Century Gothic" panose="020B0502020202020204" pitchFamily="34" charset="0"/>
              </a:rPr>
              <a:t>ASIST </a:t>
            </a:r>
            <a:r>
              <a:rPr lang="en-GB" altLang="ja-JP" sz="2600" dirty="0">
                <a:solidFill>
                  <a:srgbClr val="002060"/>
                </a:solidFill>
                <a:latin typeface="Century Gothic" panose="020B0502020202020204" pitchFamily="34" charset="0"/>
              </a:rPr>
              <a:t>(</a:t>
            </a:r>
            <a:r>
              <a:rPr lang="en-GB" sz="2600" dirty="0">
                <a:solidFill>
                  <a:srgbClr val="002060"/>
                </a:solidFill>
                <a:latin typeface="Century Gothic" panose="020B0502020202020204" pitchFamily="34" charset="0"/>
              </a:rPr>
              <a:t>Applied Suicide Intervention Skills Training) </a:t>
            </a:r>
            <a:r>
              <a:rPr lang="en-GB" altLang="ja-JP" sz="2600" dirty="0">
                <a:solidFill>
                  <a:srgbClr val="002060"/>
                </a:solidFill>
                <a:latin typeface="Century Gothic" panose="020B0502020202020204" pitchFamily="34" charset="0"/>
              </a:rPr>
              <a:t>trained member of staff is</a:t>
            </a:r>
          </a:p>
          <a:p>
            <a:pPr algn="just">
              <a:lnSpc>
                <a:spcPct val="90000"/>
              </a:lnSpc>
              <a:defRPr/>
            </a:pPr>
            <a:r>
              <a:rPr lang="en-GB" altLang="ja-JP" sz="2800" b="1" dirty="0">
                <a:solidFill>
                  <a:srgbClr val="002060"/>
                </a:solidFill>
                <a:latin typeface="Century Gothic" panose="020B0502020202020204" pitchFamily="34" charset="0"/>
              </a:rPr>
              <a:t>        </a:t>
            </a:r>
            <a:endParaRPr lang="en-GB" altLang="ja-JP" sz="2800" b="1" dirty="0">
              <a:latin typeface="Century Gothic" panose="020B0502020202020204" pitchFamily="34" charset="0"/>
            </a:endParaRPr>
          </a:p>
        </p:txBody>
      </p:sp>
      <p:sp>
        <p:nvSpPr>
          <p:cNvPr id="4" name="Rectangle 3"/>
          <p:cNvSpPr/>
          <p:nvPr/>
        </p:nvSpPr>
        <p:spPr>
          <a:xfrm>
            <a:off x="372823" y="5750666"/>
            <a:ext cx="7949140" cy="923330"/>
          </a:xfrm>
          <a:prstGeom prst="rect">
            <a:avLst/>
          </a:prstGeom>
        </p:spPr>
        <p:txBody>
          <a:bodyPr wrap="square">
            <a:spAutoFit/>
          </a:bodyPr>
          <a:lstStyle/>
          <a:p>
            <a:pPr>
              <a:spcBef>
                <a:spcPct val="50000"/>
              </a:spcBef>
              <a:defRPr/>
            </a:pPr>
            <a:r>
              <a:rPr lang="en-GB" altLang="en-US" i="1" dirty="0">
                <a:latin typeface="Century Gothic" panose="020B0502020202020204" pitchFamily="34" charset="0"/>
              </a:rPr>
              <a:t>See Communities and Education Directorate,</a:t>
            </a:r>
            <a:r>
              <a:rPr lang="en-GB" altLang="en-US" i="1" dirty="0">
                <a:solidFill>
                  <a:schemeClr val="accent2"/>
                </a:solidFill>
                <a:latin typeface="Century Gothic" panose="020B0502020202020204" pitchFamily="34" charset="0"/>
              </a:rPr>
              <a:t> </a:t>
            </a:r>
            <a:r>
              <a:rPr lang="en-GB" altLang="en-US" b="1" i="1" dirty="0">
                <a:solidFill>
                  <a:srgbClr val="FF0000"/>
                </a:solidFill>
                <a:latin typeface="Century Gothic" panose="020B0502020202020204" pitchFamily="34" charset="0"/>
              </a:rPr>
              <a:t>Standard Circular L3: Protecting and Safeguarding North Ayrshire’</a:t>
            </a:r>
            <a:r>
              <a:rPr lang="en-GB" altLang="ja-JP" b="1" i="1" dirty="0">
                <a:solidFill>
                  <a:srgbClr val="FF0000"/>
                </a:solidFill>
                <a:latin typeface="Century Gothic" panose="020B0502020202020204" pitchFamily="34" charset="0"/>
              </a:rPr>
              <a:t>s Children</a:t>
            </a:r>
            <a:r>
              <a:rPr lang="en-GB" altLang="ja-JP" i="1" dirty="0">
                <a:solidFill>
                  <a:srgbClr val="FF0000"/>
                </a:solidFill>
                <a:latin typeface="Century Gothic" panose="020B0502020202020204" pitchFamily="34" charset="0"/>
              </a:rPr>
              <a:t> </a:t>
            </a:r>
            <a:r>
              <a:rPr lang="en-GB" altLang="ja-JP" i="1" dirty="0">
                <a:latin typeface="Century Gothic" panose="020B0502020202020204" pitchFamily="34" charset="0"/>
              </a:rPr>
              <a:t>and establishment </a:t>
            </a:r>
            <a:r>
              <a:rPr lang="en-GB" altLang="en-US" i="1" dirty="0">
                <a:latin typeface="Century Gothic" panose="020B0502020202020204" pitchFamily="34" charset="0"/>
              </a:rPr>
              <a:t>Child Protection Noticeboard</a:t>
            </a:r>
            <a:endParaRPr lang="en-GB" altLang="ja-JP" i="1" dirty="0">
              <a:latin typeface="Century Gothic" panose="020B0502020202020204" pitchFamily="34" charset="0"/>
            </a:endParaRPr>
          </a:p>
        </p:txBody>
      </p:sp>
      <p:pic>
        <p:nvPicPr>
          <p:cNvPr id="13" name="Graphic 12" descr="Circle with right arrow">
            <a:hlinkClick r:id="" action="ppaction://hlinkshowjump?jump=nextslide"/>
            <a:extLst>
              <a:ext uri="{FF2B5EF4-FFF2-40B4-BE49-F238E27FC236}">
                <a16:creationId xmlns:a16="http://schemas.microsoft.com/office/drawing/2014/main" id="{B83FCD25-163E-426E-9D67-C21EAE34922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10800000">
            <a:off x="11764536" y="6436692"/>
            <a:ext cx="368614" cy="373431"/>
          </a:xfrm>
          <a:prstGeom prst="rect">
            <a:avLst/>
          </a:prstGeom>
        </p:spPr>
      </p:pic>
      <p:pic>
        <p:nvPicPr>
          <p:cNvPr id="8" name="Picture 7">
            <a:hlinkClick r:id="rId5" action="ppaction://hlinksldjump"/>
            <a:extLst>
              <a:ext uri="{FF2B5EF4-FFF2-40B4-BE49-F238E27FC236}">
                <a16:creationId xmlns:a16="http://schemas.microsoft.com/office/drawing/2014/main" id="{32EB5498-3D0C-4C9E-AFC6-BED1776FD7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69878" y="6183173"/>
            <a:ext cx="534919" cy="517107"/>
          </a:xfrm>
          <a:prstGeom prst="rect">
            <a:avLst/>
          </a:prstGeom>
        </p:spPr>
      </p:pic>
      <p:sp>
        <p:nvSpPr>
          <p:cNvPr id="11" name="5-Point Star 41">
            <a:extLst>
              <a:ext uri="{FF2B5EF4-FFF2-40B4-BE49-F238E27FC236}">
                <a16:creationId xmlns:a16="http://schemas.microsoft.com/office/drawing/2014/main" id="{9FDB6BFB-93CC-69C0-7B26-F0EC3E842696}"/>
              </a:ext>
            </a:extLst>
          </p:cNvPr>
          <p:cNvSpPr/>
          <p:nvPr/>
        </p:nvSpPr>
        <p:spPr>
          <a:xfrm>
            <a:off x="11527584" y="191697"/>
            <a:ext cx="359615" cy="31010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5-Point Star 41">
            <a:extLst>
              <a:ext uri="{FF2B5EF4-FFF2-40B4-BE49-F238E27FC236}">
                <a16:creationId xmlns:a16="http://schemas.microsoft.com/office/drawing/2014/main" id="{FEF6A905-FD72-E97D-8A73-62AAEBCE9257}"/>
              </a:ext>
            </a:extLst>
          </p:cNvPr>
          <p:cNvSpPr/>
          <p:nvPr/>
        </p:nvSpPr>
        <p:spPr>
          <a:xfrm>
            <a:off x="200970" y="5832465"/>
            <a:ext cx="254524" cy="232387"/>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4119756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8810</TotalTime>
  <Words>18744</Words>
  <Application>Microsoft Office PowerPoint</Application>
  <PresentationFormat>Widescreen</PresentationFormat>
  <Paragraphs>1472</Paragraphs>
  <Slides>83</Slides>
  <Notes>83</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83</vt:i4>
      </vt:variant>
    </vt:vector>
  </HeadingPairs>
  <TitlesOfParts>
    <vt:vector size="102" baseType="lpstr">
      <vt:lpstr>MS PGothic</vt:lpstr>
      <vt:lpstr>MS PGothic</vt:lpstr>
      <vt:lpstr>Arial</vt:lpstr>
      <vt:lpstr>Calibri</vt:lpstr>
      <vt:lpstr>Calibri Light</vt:lpstr>
      <vt:lpstr>Calibri-Light</vt:lpstr>
      <vt:lpstr>Candara</vt:lpstr>
      <vt:lpstr>Century Gothic</vt:lpstr>
      <vt:lpstr>GDS Transport</vt:lpstr>
      <vt:lpstr>HelveticaNeue</vt:lpstr>
      <vt:lpstr>HelveticaNeue-Bold</vt:lpstr>
      <vt:lpstr>HelveticaNeueLTStd-Roman</vt:lpstr>
      <vt:lpstr>Symbol</vt:lpstr>
      <vt:lpstr>Tahoma</vt:lpstr>
      <vt:lpstr>The Sun</vt:lpstr>
      <vt:lpstr>Times New Roman</vt:lpstr>
      <vt:lpstr>Wingdings</vt:lpstr>
      <vt:lpstr>Office Theme</vt:lpstr>
      <vt:lpstr>1_Office Theme</vt:lpstr>
      <vt:lpstr>  Protecting and Safeguarding North Ayrshire’s Children   August 2022 – June 2023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Responding to Disclosure/Allegations</vt:lpstr>
      <vt:lpstr>PowerPoint Presentation</vt:lpstr>
      <vt:lpstr>PowerPoint Presentation</vt:lpstr>
      <vt:lpstr>PowerPoint Presentation</vt:lpstr>
      <vt:lpstr>PowerPoint Presentation</vt:lpstr>
      <vt:lpstr>PowerPoint Presentation</vt:lpstr>
      <vt:lpstr>Suicide Prevention Safety Planning and Risk Assessment Flowchart</vt:lpstr>
      <vt:lpstr>Suicide Prevention – Conversation Guidance</vt:lpstr>
      <vt:lpstr>Suicide Prevention – Self Harm</vt:lpstr>
      <vt:lpstr>Youth Suicide Prevention Taskforce</vt:lpstr>
      <vt:lpstr>Mental Health and Wellbeing</vt:lpstr>
      <vt:lpstr>Mental Health and Wellbeing</vt:lpstr>
      <vt:lpstr>Mental Health and Wellbeing</vt:lpstr>
      <vt:lpstr>PowerPoint Presentation</vt:lpstr>
      <vt:lpstr>PowerPoint Presentation</vt:lpstr>
      <vt:lpstr>What is Significant Harm in Child Protection?      </vt:lpstr>
      <vt:lpstr>Getting it right for every child in North Ayrshire</vt:lpstr>
      <vt:lpstr>Wellbeing Concerns </vt:lpstr>
      <vt:lpstr>Named Person Service</vt:lpstr>
      <vt:lpstr>PowerPoint Presentation</vt:lpstr>
      <vt:lpstr>PowerPoint Presentation</vt:lpstr>
      <vt:lpstr>PowerPoint Presentation</vt:lpstr>
      <vt:lpstr>PowerPoint Presentation</vt:lpstr>
      <vt:lpstr>Minimising Risk</vt:lpstr>
      <vt:lpstr>PowerPoint Presentation</vt:lpstr>
      <vt:lpstr>Minimising and Responding to Risk in Relation to Staff</vt:lpstr>
      <vt:lpstr>Responding to Allegation - Early Years Processes</vt:lpstr>
      <vt:lpstr>Early Years Classes and Centres – Extension of Hours Child Protection and Safeguarding Processes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Online Safety</vt:lpstr>
      <vt:lpstr>Online Safety</vt:lpstr>
      <vt:lpstr>Online Safety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 Responding to Child Protection &amp; Safeguarding Concerns</vt:lpstr>
      <vt:lpstr>PowerPoint Presentation</vt:lpstr>
      <vt:lpstr>PowerPoint Presentation</vt:lpstr>
      <vt:lpstr>PowerPoint Presentation</vt:lpstr>
      <vt:lpstr>PowerPoint Presentation</vt:lpstr>
      <vt:lpstr>Useful Documents and Websites</vt:lpstr>
      <vt:lpstr>CPC Training </vt:lpstr>
      <vt:lpstr>Child Protection Annual Presentation</vt:lpstr>
    </vt:vector>
  </TitlesOfParts>
  <Company>GCC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Doyle, Jim</dc:creator>
  <cp:lastModifiedBy>Miss Gilchrist</cp:lastModifiedBy>
  <cp:revision>995</cp:revision>
  <cp:lastPrinted>2021-06-17T12:24:55Z</cp:lastPrinted>
  <dcterms:created xsi:type="dcterms:W3CDTF">2016-03-17T18:29:32Z</dcterms:created>
  <dcterms:modified xsi:type="dcterms:W3CDTF">2022-08-17T07:14:16Z</dcterms:modified>
</cp:coreProperties>
</file>